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handoutMasterIdLst>
    <p:handoutMasterId r:id="rId32"/>
  </p:handoutMasterIdLst>
  <p:sldIdLst>
    <p:sldId id="2386" r:id="rId5"/>
    <p:sldId id="2388" r:id="rId6"/>
    <p:sldId id="2456" r:id="rId7"/>
    <p:sldId id="2433" r:id="rId8"/>
    <p:sldId id="2450" r:id="rId9"/>
    <p:sldId id="2423" r:id="rId10"/>
    <p:sldId id="2451" r:id="rId11"/>
    <p:sldId id="2424" r:id="rId12"/>
    <p:sldId id="2448" r:id="rId13"/>
    <p:sldId id="2447" r:id="rId14"/>
    <p:sldId id="2421" r:id="rId15"/>
    <p:sldId id="2435" r:id="rId16"/>
    <p:sldId id="2452" r:id="rId17"/>
    <p:sldId id="2453" r:id="rId18"/>
    <p:sldId id="2454" r:id="rId19"/>
    <p:sldId id="2436" r:id="rId20"/>
    <p:sldId id="2449" r:id="rId21"/>
    <p:sldId id="2434" r:id="rId22"/>
    <p:sldId id="2442" r:id="rId23"/>
    <p:sldId id="2444" r:id="rId24"/>
    <p:sldId id="2443" r:id="rId25"/>
    <p:sldId id="2445" r:id="rId26"/>
    <p:sldId id="2446" r:id="rId27"/>
    <p:sldId id="2455" r:id="rId28"/>
    <p:sldId id="2438" r:id="rId29"/>
    <p:sldId id="1895" r:id="rId30"/>
  </p:sldIdLst>
  <p:sldSz cx="12198350" cy="6858000"/>
  <p:notesSz cx="6858000" cy="9144000"/>
  <p:embeddedFontLst>
    <p:embeddedFont>
      <p:font typeface="Cambria Math" panose="02040503050406030204" pitchFamily="18" charset="0"/>
      <p:regular r:id="rId33"/>
    </p:embeddedFont>
    <p:embeddedFont>
      <p:font typeface="Georgia" panose="02040502050405020303" pitchFamily="18" charset="0"/>
      <p:regular r:id="rId34"/>
      <p:bold r:id="rId35"/>
      <p:italic r:id="rId36"/>
      <p:boldItalic r:id="rId37"/>
    </p:embeddedFont>
    <p:embeddedFont>
      <p:font typeface="Minion" panose="02000503070000020003" pitchFamily="2" charset="0"/>
      <p:regular r:id="rId38"/>
      <p:bold r:id="rId39"/>
      <p:italic r:id="rId40"/>
      <p:boldItalic r:id="rId41"/>
    </p:embeddedFont>
  </p:embeddedFontLst>
  <p:custDataLst>
    <p:tags r:id="rId42"/>
  </p:custDataLst>
  <p:defaultTextStyle>
    <a:defPPr>
      <a:defRPr lang="nl-NL"/>
    </a:defPPr>
    <a:lvl1pPr marL="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00"/>
    <a:srgbClr val="0300B8"/>
    <a:srgbClr val="407FE6"/>
    <a:srgbClr val="CC5959"/>
    <a:srgbClr val="008C00"/>
    <a:srgbClr val="9FAFE1"/>
    <a:srgbClr val="2900FF"/>
    <a:srgbClr val="379139"/>
    <a:srgbClr val="99A6CB"/>
    <a:srgbClr val="9BAE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 autoAdjust="0"/>
    <p:restoredTop sz="93163"/>
  </p:normalViewPr>
  <p:slideViewPr>
    <p:cSldViewPr>
      <p:cViewPr varScale="1">
        <p:scale>
          <a:sx n="69" d="100"/>
          <a:sy n="69" d="100"/>
        </p:scale>
        <p:origin x="208" y="1224"/>
      </p:cViewPr>
      <p:guideLst>
        <p:guide orient="horz" pos="2160"/>
        <p:guide pos="3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tags" Target="tags/tag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9.fntdata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20-01-2026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0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4" y="3934611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6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8" name="Rechthoek 19"/>
          <p:cNvSpPr/>
          <p:nvPr userDrawn="1"/>
        </p:nvSpPr>
        <p:spPr bwMode="auto">
          <a:xfrm>
            <a:off x="6099175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6846640" cy="4795836"/>
          </a:xfrm>
          <a:noFill/>
        </p:spPr>
        <p:txBody>
          <a:bodyPr vert="horz" wrap="none" lIns="0" tIns="0" rIns="0" bIns="0"/>
          <a:lstStyle>
            <a:lvl1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5" y="1252539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8AA54E3-5C38-BAD4-56D6-BD3D444543C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FC66E6B-25E0-9743-97F0-679A7B2E1DB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6" y="1252539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9657B7B-C75E-0D0F-3C55-9DD8B3316871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7" y="1252539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15245125-DC90-A3A2-A142-74EE8DC68677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8" y="1252539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B595852-F807-88F7-B5C4-0CBC57D0ABB4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9"/>
            <a:ext cx="1138887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164B9715-A358-1885-A904-E8CD3837844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E4049DE-982F-F2BD-4BD9-B36C2F1F85E5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7B784E5-274F-F9E7-24A7-D0847D68B37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6BFB0092-9E7D-02EC-FA05-325E31D6435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C65650D4-9092-B810-712A-54708B77D5C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9572E-42C6-F84E-8E1E-87D051E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44F361-78E6-CD19-6BF9-002FF149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0726A-CD62-620B-B02A-B7658EC7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A4F1-4EC9-A042-B32F-6479402F361F}" type="slidenum">
              <a:rPr lang="en-CN" smtClean="0"/>
              <a:t>‹#›</a:t>
            </a:fld>
            <a:endParaRPr lang="en-CN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7BC715E0-A0D9-BADB-0AF1-5B2D572A4CF3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48452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369" rtl="0" eaLnBrk="1" latinLnBrk="0" hangingPunct="1">
        <a:spcBef>
          <a:spcPct val="0"/>
        </a:spcBef>
        <a:buNone/>
        <a:defRPr sz="3999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emf"/><Relationship Id="rId5" Type="http://schemas.openxmlformats.org/officeDocument/2006/relationships/image" Target="../media/image4.emf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emf"/><Relationship Id="rId5" Type="http://schemas.openxmlformats.org/officeDocument/2006/relationships/image" Target="../media/image4.emf"/></Relationships>
</file>

<file path=ppt/slides/_rels/slide6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9.emf"/><Relationship Id="rId18" Type="http://schemas.openxmlformats.org/officeDocument/2006/relationships/image" Target="../media/image13.emf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8.emf"/><Relationship Id="rId17" Type="http://schemas.openxmlformats.org/officeDocument/2006/relationships/image" Target="../media/image12.emf"/><Relationship Id="rId2" Type="http://schemas.openxmlformats.org/officeDocument/2006/relationships/tags" Target="../tags/tag7.xml"/><Relationship Id="rId16" Type="http://schemas.openxmlformats.org/officeDocument/2006/relationships/image" Target="../media/image13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7.emf"/><Relationship Id="rId5" Type="http://schemas.openxmlformats.org/officeDocument/2006/relationships/tags" Target="../tags/tag10.xml"/><Relationship Id="rId15" Type="http://schemas.openxmlformats.org/officeDocument/2006/relationships/image" Target="../media/image11.emf"/><Relationship Id="rId10" Type="http://schemas.openxmlformats.org/officeDocument/2006/relationships/image" Target="../media/image7.png"/><Relationship Id="rId4" Type="http://schemas.openxmlformats.org/officeDocument/2006/relationships/tags" Target="../tags/tag9.xml"/><Relationship Id="rId14" Type="http://schemas.openxmlformats.org/officeDocument/2006/relationships/image" Target="../media/image10.emf"/></Relationships>
</file>

<file path=ppt/slides/_rels/slide7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9.emf"/><Relationship Id="rId18" Type="http://schemas.openxmlformats.org/officeDocument/2006/relationships/image" Target="../media/image13.emf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8.emf"/><Relationship Id="rId17" Type="http://schemas.openxmlformats.org/officeDocument/2006/relationships/image" Target="../media/image12.emf"/><Relationship Id="rId2" Type="http://schemas.openxmlformats.org/officeDocument/2006/relationships/tags" Target="../tags/tag14.xml"/><Relationship Id="rId16" Type="http://schemas.openxmlformats.org/officeDocument/2006/relationships/image" Target="../media/image13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7.emf"/><Relationship Id="rId5" Type="http://schemas.openxmlformats.org/officeDocument/2006/relationships/tags" Target="../tags/tag17.xml"/><Relationship Id="rId15" Type="http://schemas.openxmlformats.org/officeDocument/2006/relationships/image" Target="../media/image11.emf"/><Relationship Id="rId10" Type="http://schemas.openxmlformats.org/officeDocument/2006/relationships/image" Target="../media/image7.png"/><Relationship Id="rId4" Type="http://schemas.openxmlformats.org/officeDocument/2006/relationships/tags" Target="../tags/tag16.xml"/><Relationship Id="rId14" Type="http://schemas.openxmlformats.org/officeDocument/2006/relationships/image" Target="../media/image10.emf"/></Relationships>
</file>

<file path=ppt/slides/_rels/slide8.xml.rels><?xml version='1.0' encoding='UTF-8' standalone='yes'?>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15.png"/><Relationship Id="rId18" Type="http://schemas.openxmlformats.org/officeDocument/2006/relationships/image" Target="../media/image20.emf"/><Relationship Id="rId3" Type="http://schemas.openxmlformats.org/officeDocument/2006/relationships/tags" Target="../tags/tag22.xml"/><Relationship Id="rId21" Type="http://schemas.openxmlformats.org/officeDocument/2006/relationships/image" Target="../media/image22.emf"/><Relationship Id="rId7" Type="http://schemas.openxmlformats.org/officeDocument/2006/relationships/tags" Target="../tags/tag26.xml"/><Relationship Id="rId12" Type="http://schemas.openxmlformats.org/officeDocument/2006/relationships/image" Target="../media/image14.emf"/><Relationship Id="rId17" Type="http://schemas.openxmlformats.org/officeDocument/2006/relationships/image" Target="../media/image19.emf"/><Relationship Id="rId25" Type="http://schemas.openxmlformats.org/officeDocument/2006/relationships/image" Target="../media/image24.emf"/><Relationship Id="rId2" Type="http://schemas.openxmlformats.org/officeDocument/2006/relationships/tags" Target="../tags/tag21.xml"/><Relationship Id="rId16" Type="http://schemas.openxmlformats.org/officeDocument/2006/relationships/image" Target="../media/image18.emf"/><Relationship Id="rId20" Type="http://schemas.openxmlformats.org/officeDocument/2006/relationships/image" Target="../media/image21.emf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slideLayout" Target="../slideLayouts/slideLayout3.xml"/><Relationship Id="rId24" Type="http://schemas.openxmlformats.org/officeDocument/2006/relationships/image" Target="../media/image28.png"/><Relationship Id="rId5" Type="http://schemas.openxmlformats.org/officeDocument/2006/relationships/tags" Target="../tags/tag24.xml"/><Relationship Id="rId15" Type="http://schemas.openxmlformats.org/officeDocument/2006/relationships/image" Target="../media/image17.emf"/><Relationship Id="rId23" Type="http://schemas.openxmlformats.org/officeDocument/2006/relationships/image" Target="../media/image27.png"/><Relationship Id="rId10" Type="http://schemas.openxmlformats.org/officeDocument/2006/relationships/tags" Target="../tags/tag29.xml"/><Relationship Id="rId19" Type="http://schemas.openxmlformats.org/officeDocument/2006/relationships/image" Target="../media/image23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16.emf"/><Relationship Id="rId22" Type="http://schemas.openxmlformats.org/officeDocument/2006/relationships/image" Target="../media/image23.emf"/></Relationships>
</file>

<file path=ppt/slides/_rels/slide9.xml.rels><?xml version='1.0' encoding='UTF-8' standalone='yes'?>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image" Target="../media/image15.png"/><Relationship Id="rId18" Type="http://schemas.openxmlformats.org/officeDocument/2006/relationships/image" Target="../media/image23.png"/><Relationship Id="rId3" Type="http://schemas.openxmlformats.org/officeDocument/2006/relationships/tags" Target="../tags/tag32.xml"/><Relationship Id="rId21" Type="http://schemas.openxmlformats.org/officeDocument/2006/relationships/image" Target="../media/image23.emf"/><Relationship Id="rId7" Type="http://schemas.openxmlformats.org/officeDocument/2006/relationships/tags" Target="../tags/tag36.xml"/><Relationship Id="rId12" Type="http://schemas.openxmlformats.org/officeDocument/2006/relationships/image" Target="../media/image14.emf"/><Relationship Id="rId17" Type="http://schemas.openxmlformats.org/officeDocument/2006/relationships/image" Target="../media/image20.emf"/><Relationship Id="rId25" Type="http://schemas.openxmlformats.org/officeDocument/2006/relationships/image" Target="../media/image18.emf"/><Relationship Id="rId2" Type="http://schemas.openxmlformats.org/officeDocument/2006/relationships/tags" Target="../tags/tag31.xml"/><Relationship Id="rId16" Type="http://schemas.openxmlformats.org/officeDocument/2006/relationships/image" Target="../media/image19.emf"/><Relationship Id="rId20" Type="http://schemas.openxmlformats.org/officeDocument/2006/relationships/image" Target="../media/image22.emf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slideLayout" Target="../slideLayouts/slideLayout3.xml"/><Relationship Id="rId24" Type="http://schemas.openxmlformats.org/officeDocument/2006/relationships/image" Target="../media/image30.png"/><Relationship Id="rId5" Type="http://schemas.openxmlformats.org/officeDocument/2006/relationships/tags" Target="../tags/tag34.xml"/><Relationship Id="rId15" Type="http://schemas.openxmlformats.org/officeDocument/2006/relationships/image" Target="../media/image17.emf"/><Relationship Id="rId23" Type="http://schemas.openxmlformats.org/officeDocument/2006/relationships/image" Target="../media/image27.png"/><Relationship Id="rId10" Type="http://schemas.openxmlformats.org/officeDocument/2006/relationships/tags" Target="../tags/tag39.xml"/><Relationship Id="rId19" Type="http://schemas.openxmlformats.org/officeDocument/2006/relationships/image" Target="../media/image21.emf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16.emf"/><Relationship Id="rId22" Type="http://schemas.openxmlformats.org/officeDocument/2006/relationships/image" Target="../media/image24.emf"/></Relationships>
</file>

<file path=ppt/slides/_rels/slide10.xml.rels><?xml version='1.0' encoding='UTF-8' standalone='yes'?>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tags" Target="../tags/tag42.xml"/><Relationship Id="rId7" Type="http://schemas.openxmlformats.org/officeDocument/2006/relationships/image" Target="../media/image17.emf"/><Relationship Id="rId12" Type="http://schemas.openxmlformats.org/officeDocument/2006/relationships/image" Target="../media/image18.em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7.png"/><Relationship Id="rId4" Type="http://schemas.openxmlformats.org/officeDocument/2006/relationships/tags" Target="../tags/tag43.xml"/><Relationship Id="rId9" Type="http://schemas.openxmlformats.org/officeDocument/2006/relationships/image" Target="../media/image20.emf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4.xml"/><Relationship Id="rId4" Type="http://schemas.openxmlformats.org/officeDocument/2006/relationships/image" Target="../media/image29.png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'1.0' encoding='UTF-8' standalone='yes'?>
<Relationships xmlns="http://schemas.openxmlformats.org/package/2006/relationships"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10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'1.0' encoding='UTF-8' standalone='yes'?>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emf"/><Relationship Id="rId3" Type="http://schemas.openxmlformats.org/officeDocument/2006/relationships/tags" Target="../tags/tag47.xml"/><Relationship Id="rId7" Type="http://schemas.openxmlformats.org/officeDocument/2006/relationships/image" Target="../media/image15.png"/><Relationship Id="rId12" Type="http://schemas.openxmlformats.org/officeDocument/2006/relationships/image" Target="../media/image35.emf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11" Type="http://schemas.openxmlformats.org/officeDocument/2006/relationships/image" Target="../media/image34.emf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33.png"/><Relationship Id="rId4" Type="http://schemas.openxmlformats.org/officeDocument/2006/relationships/tags" Target="../tags/tag48.xml"/><Relationship Id="rId9" Type="http://schemas.openxmlformats.org/officeDocument/2006/relationships/image" Target="../media/image33.emf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6.xml.rels><?xml version='1.0' encoding='UTF-8' standalone='yes'?>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38.emf"/><Relationship Id="rId4" Type="http://schemas.openxmlformats.org/officeDocument/2006/relationships/image" Target="../media/image40.png"/><Relationship Id="rId9" Type="http://schemas.openxmlformats.org/officeDocument/2006/relationships/image" Target="../media/image42.png"/></Relationships>
</file>

<file path=ppt/slides/_rels/slide17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8.xml.rels><?xml version='1.0' encoding='UTF-8' standalone='yes'?>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3.xml.rels><?xml version='1.0' encoding='UTF-8' standalone='yes'?>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6.emf"/><Relationship Id="rId3" Type="http://schemas.openxmlformats.org/officeDocument/2006/relationships/tags" Target="../tags/tag55.xml"/><Relationship Id="rId7" Type="http://schemas.openxmlformats.org/officeDocument/2006/relationships/image" Target="../media/image43.png"/><Relationship Id="rId12" Type="http://schemas.openxmlformats.org/officeDocument/2006/relationships/image" Target="../media/image45.emf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44.png"/><Relationship Id="rId5" Type="http://schemas.openxmlformats.org/officeDocument/2006/relationships/tags" Target="../tags/tag57.xml"/><Relationship Id="rId10" Type="http://schemas.openxmlformats.org/officeDocument/2006/relationships/image" Target="../media/image43.emf"/><Relationship Id="rId4" Type="http://schemas.openxmlformats.org/officeDocument/2006/relationships/tags" Target="../tags/tag56.xml"/><Relationship Id="rId9" Type="http://schemas.openxmlformats.org/officeDocument/2006/relationships/image" Target="../media/image42.emf"/></Relationships>
</file>

<file path=ppt/slides/_rels/slide24.xml.rels><?xml version='1.0' encoding='UTF-8' standalone='yes'?>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46.emf"/><Relationship Id="rId3" Type="http://schemas.openxmlformats.org/officeDocument/2006/relationships/tags" Target="../tags/tag60.xml"/><Relationship Id="rId7" Type="http://schemas.openxmlformats.org/officeDocument/2006/relationships/image" Target="../media/image43.png"/><Relationship Id="rId12" Type="http://schemas.openxmlformats.org/officeDocument/2006/relationships/image" Target="../media/image45.emf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44.png"/><Relationship Id="rId5" Type="http://schemas.openxmlformats.org/officeDocument/2006/relationships/tags" Target="../tags/tag62.xml"/><Relationship Id="rId10" Type="http://schemas.openxmlformats.org/officeDocument/2006/relationships/image" Target="../media/image43.emf"/><Relationship Id="rId4" Type="http://schemas.openxmlformats.org/officeDocument/2006/relationships/tags" Target="../tags/tag61.xml"/><Relationship Id="rId9" Type="http://schemas.openxmlformats.org/officeDocument/2006/relationships/image" Target="../media/image42.emf"/><Relationship Id="rId14" Type="http://schemas.openxmlformats.org/officeDocument/2006/relationships/image" Target="../media/image51.png"/></Relationships>
</file>

<file path=ppt/slides/_rels/slide25.xml.rels><?xml version='1.0' encoding='UTF-8' standalone='yes'?>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6.xml.rels><?xml version='1.0' encoding='UTF-8' standalone='yes'?>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469ED1-BB38-063E-4290-F62556EA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04"/>
          <a:stretch/>
        </p:blipFill>
        <p:spPr>
          <a:xfrm>
            <a:off x="4665072" y="4493265"/>
            <a:ext cx="3312367" cy="1906264"/>
          </a:xfrm>
          <a:prstGeom prst="rect">
            <a:avLst/>
          </a:prstGeom>
        </p:spPr>
      </p:pic>
      <p:sp>
        <p:nvSpPr>
          <p:cNvPr id="9" name="文本占位符 8">
            <a:extLst>
              <a:ext uri="{FF2B5EF4-FFF2-40B4-BE49-F238E27FC236}">
                <a16:creationId xmlns:a16="http://schemas.microsoft.com/office/drawing/2014/main" id="{142CA22E-B380-E25A-544D-1CDF8CC258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25A7DE2-1D3F-9950-268E-9395F51259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54559" y="1106422"/>
            <a:ext cx="11089232" cy="165618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/>
              <a:t>Optimizing quantum violation for multipartite facet Bell inequalities</a:t>
            </a:r>
            <a:endParaRPr lang="nl-NL" sz="480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Jinfu</a:t>
            </a:r>
            <a:r>
              <a:rPr lang="zh-CN" altLang="en-US" dirty="0"/>
              <a:t> </a:t>
            </a:r>
            <a:r>
              <a:rPr lang="en-US" altLang="zh-CN" dirty="0"/>
              <a:t>Chen</a:t>
            </a:r>
            <a:r>
              <a:rPr lang="nl-NL" altLang="zh-CN" dirty="0"/>
              <a:t> | @ NWO </a:t>
            </a:r>
            <a:r>
              <a:rPr lang="nl-NL" altLang="zh-CN" dirty="0" err="1"/>
              <a:t>Physics</a:t>
            </a:r>
            <a:r>
              <a:rPr lang="nl-NL" altLang="zh-CN" dirty="0"/>
              <a:t>, </a:t>
            </a:r>
            <a:r>
              <a:rPr lang="en-US" altLang="zh-CN" dirty="0"/>
              <a:t>20</a:t>
            </a:r>
            <a:r>
              <a:rPr lang="nl-NL" altLang="zh-CN" dirty="0"/>
              <a:t>.</a:t>
            </a:r>
            <a:r>
              <a:rPr lang="en-US" altLang="zh-CN" dirty="0"/>
              <a:t>1</a:t>
            </a:r>
            <a:r>
              <a:rPr lang="nl-NL" altLang="zh-CN" dirty="0"/>
              <a:t>.2026</a:t>
            </a:r>
            <a:endParaRPr lang="nl-N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B97BC-DDE7-C6AD-1B3D-E1E07DCFE0C0}"/>
              </a:ext>
            </a:extLst>
          </p:cNvPr>
          <p:cNvSpPr txBox="1"/>
          <p:nvPr/>
        </p:nvSpPr>
        <p:spPr>
          <a:xfrm>
            <a:off x="11427768" y="645333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aa-ET" sz="1349" dirty="0" err="1">
              <a:solidFill>
                <a:schemeClr val="bg2"/>
              </a:solidFill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DABCECD-7219-4D3A-CF22-CF9DDDDDEE53}"/>
              </a:ext>
            </a:extLst>
          </p:cNvPr>
          <p:cNvSpPr txBox="1"/>
          <p:nvPr/>
        </p:nvSpPr>
        <p:spPr>
          <a:xfrm>
            <a:off x="5400636" y="4654508"/>
            <a:ext cx="6027132" cy="3937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GB" sz="1349" dirty="0">
                <a:solidFill>
                  <a:schemeClr val="bg2"/>
                </a:solidFill>
              </a:rPr>
              <a:t>arXiv:2511.07523 with </a:t>
            </a:r>
            <a:r>
              <a:rPr lang="en-GB" sz="1349" b="1" dirty="0">
                <a:solidFill>
                  <a:schemeClr val="bg2"/>
                </a:solidFill>
              </a:rPr>
              <a:t>Mengyao Hu, Jordi Tura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7C045E0-11C9-5406-BAAF-11810E1BC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558" t="10942" r="1348" b="22301"/>
          <a:stretch/>
        </p:blipFill>
        <p:spPr>
          <a:xfrm>
            <a:off x="10512882" y="5180775"/>
            <a:ext cx="1296145" cy="1272561"/>
          </a:xfrm>
          <a:prstGeom prst="rect">
            <a:avLst/>
          </a:prstGeom>
        </p:spPr>
      </p:pic>
      <p:pic>
        <p:nvPicPr>
          <p:cNvPr id="13" name="aQa.pdf" descr="aQa.pdf">
            <a:extLst>
              <a:ext uri="{FF2B5EF4-FFF2-40B4-BE49-F238E27FC236}">
                <a16:creationId xmlns:a16="http://schemas.microsoft.com/office/drawing/2014/main" id="{2B82D49C-2744-DC12-4A80-54555E37D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896" y="5659336"/>
            <a:ext cx="1835324" cy="527497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Applied Quantum Algorithms">
            <a:extLst>
              <a:ext uri="{FF2B5EF4-FFF2-40B4-BE49-F238E27FC236}">
                <a16:creationId xmlns:a16="http://schemas.microsoft.com/office/drawing/2014/main" id="{CD253D1A-A875-81EA-2E87-833684A60EB3}"/>
              </a:ext>
            </a:extLst>
          </p:cNvPr>
          <p:cNvSpPr txBox="1"/>
          <p:nvPr/>
        </p:nvSpPr>
        <p:spPr>
          <a:xfrm>
            <a:off x="7991647" y="6142995"/>
            <a:ext cx="2357822" cy="31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 defTabSz="2438338">
              <a:spcBef>
                <a:spcPts val="4500"/>
              </a:spcBef>
              <a:defRPr sz="9000">
                <a:solidFill>
                  <a:srgbClr val="212121"/>
                </a:solidFill>
                <a:latin typeface="Funnel Display Light ExtraBold"/>
                <a:ea typeface="Funnel Display Light ExtraBold"/>
                <a:cs typeface="Funnel Display Light ExtraBold"/>
                <a:sym typeface="Funnel Display Light ExtraBold"/>
              </a:defRPr>
            </a:lvl1pPr>
          </a:lstStyle>
          <a:p>
            <a:r>
              <a:rPr sz="1350" dirty="0"/>
              <a:t>Applied Quantum Algorithms</a:t>
            </a:r>
          </a:p>
        </p:txBody>
      </p:sp>
    </p:spTree>
    <p:extLst>
      <p:ext uri="{BB962C8B-B14F-4D97-AF65-F5344CB8AC3E}">
        <p14:creationId xmlns:p14="http://schemas.microsoft.com/office/powerpoint/2010/main" val="1922206733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E80844-F2D3-EAE4-DD6A-9CD7F398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0A843D-D5B6-5B3F-040B-F307B8F90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Motivation</a:t>
            </a:r>
          </a:p>
          <a:p>
            <a:r>
              <a:rPr kumimoji="1" lang="en-US" altLang="zh-CN" sz="2400" dirty="0"/>
              <a:t>Background on nonlocality</a:t>
            </a:r>
          </a:p>
          <a:p>
            <a:r>
              <a:rPr kumimoji="1" lang="en-US" altLang="zh-CN" sz="2400" dirty="0"/>
              <a:t>Optimization algorithm</a:t>
            </a:r>
          </a:p>
          <a:p>
            <a:r>
              <a:rPr kumimoji="1" lang="en-US" altLang="zh-CN" sz="2400" dirty="0"/>
              <a:t>Applications</a:t>
            </a:r>
          </a:p>
          <a:p>
            <a:pPr lvl="1"/>
            <a:r>
              <a:rPr kumimoji="1" lang="en-US" altLang="zh-CN" sz="2199" dirty="0"/>
              <a:t>CHSH</a:t>
            </a:r>
            <a:r>
              <a:rPr kumimoji="1" lang="zh-CN" altLang="en-US" sz="2199" dirty="0"/>
              <a:t> </a:t>
            </a:r>
            <a:r>
              <a:rPr kumimoji="1" lang="en-US" altLang="zh-CN" sz="2199" dirty="0"/>
              <a:t>inequality</a:t>
            </a:r>
          </a:p>
          <a:p>
            <a:pPr lvl="1"/>
            <a:r>
              <a:rPr kumimoji="1" lang="en-US" altLang="zh-CN" sz="2199" dirty="0"/>
              <a:t>Permutation-invariant</a:t>
            </a:r>
            <a:r>
              <a:rPr kumimoji="1" lang="zh-CN" altLang="en-US" sz="2199" dirty="0"/>
              <a:t> </a:t>
            </a:r>
            <a:r>
              <a:rPr kumimoji="1" lang="en-US" altLang="zh-CN" sz="2199" dirty="0"/>
              <a:t>multipartite</a:t>
            </a:r>
            <a:r>
              <a:rPr kumimoji="1" lang="zh-CN" altLang="en-US" sz="2199" dirty="0"/>
              <a:t> </a:t>
            </a:r>
            <a:r>
              <a:rPr kumimoji="1" lang="en-US" altLang="zh-CN" sz="2199" dirty="0"/>
              <a:t>Bell</a:t>
            </a:r>
            <a:r>
              <a:rPr kumimoji="1" lang="zh-CN" altLang="en-US" sz="2199" dirty="0"/>
              <a:t> </a:t>
            </a:r>
            <a:r>
              <a:rPr kumimoji="1" lang="en-US" altLang="zh-CN" sz="2199" dirty="0"/>
              <a:t>inequality</a:t>
            </a:r>
          </a:p>
          <a:p>
            <a:r>
              <a:rPr kumimoji="1" lang="en-US" altLang="zh-CN" sz="2400" dirty="0"/>
              <a:t>Conclusion</a:t>
            </a:r>
          </a:p>
          <a:p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911044626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1654C-4B87-9FDC-B935-9B5C5404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E5B57E22-0DA1-621B-F00B-36C4D8F91FC9}"/>
              </a:ext>
            </a:extLst>
          </p:cNvPr>
          <p:cNvSpPr/>
          <p:nvPr/>
        </p:nvSpPr>
        <p:spPr>
          <a:xfrm>
            <a:off x="3036399" y="2871350"/>
            <a:ext cx="1656184" cy="8640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Quantum</a:t>
            </a:r>
          </a:p>
          <a:p>
            <a:pPr algn="ctr"/>
            <a:r>
              <a:rPr kumimoji="1" lang="en-US" altLang="zh-CN" dirty="0"/>
              <a:t>computer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7465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E219892-0AA8-F451-AB71-09B4E676ADB3}"/>
              </a:ext>
            </a:extLst>
          </p:cNvPr>
          <p:cNvSpPr/>
          <p:nvPr/>
        </p:nvSpPr>
        <p:spPr>
          <a:xfrm>
            <a:off x="3036399" y="1559283"/>
            <a:ext cx="1656184" cy="864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Classical </a:t>
            </a:r>
          </a:p>
          <a:p>
            <a:pPr algn="ctr"/>
            <a:r>
              <a:rPr kumimoji="1" lang="en-US" altLang="zh-CN" dirty="0"/>
              <a:t>input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92EBD0E-6BAC-30B5-DEF2-899AB9F7C5CC}"/>
              </a:ext>
            </a:extLst>
          </p:cNvPr>
          <p:cNvSpPr/>
          <p:nvPr/>
        </p:nvSpPr>
        <p:spPr>
          <a:xfrm>
            <a:off x="3036399" y="2871350"/>
            <a:ext cx="1656184" cy="8640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Quantum</a:t>
            </a:r>
          </a:p>
          <a:p>
            <a:pPr algn="ctr"/>
            <a:r>
              <a:rPr kumimoji="1" lang="en-US" altLang="zh-CN" dirty="0"/>
              <a:t>computer</a:t>
            </a:r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65A4271-32C5-4977-4355-C2CA87CFF006}"/>
              </a:ext>
            </a:extLst>
          </p:cNvPr>
          <p:cNvSpPr/>
          <p:nvPr/>
        </p:nvSpPr>
        <p:spPr>
          <a:xfrm>
            <a:off x="3036399" y="4183417"/>
            <a:ext cx="1656184" cy="864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Classical output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A267DE9-5967-FF5C-C9D1-4632CAE54CC1}"/>
              </a:ext>
            </a:extLst>
          </p:cNvPr>
          <p:cNvSpPr txBox="1"/>
          <p:nvPr/>
        </p:nvSpPr>
        <p:spPr>
          <a:xfrm>
            <a:off x="1997229" y="2390440"/>
            <a:ext cx="1228655" cy="5920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Data encoding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DBC053-8C4C-E58F-6D07-64DBF539DC25}"/>
              </a:ext>
            </a:extLst>
          </p:cNvPr>
          <p:cNvSpPr txBox="1"/>
          <p:nvPr/>
        </p:nvSpPr>
        <p:spPr>
          <a:xfrm>
            <a:off x="5258200" y="3723227"/>
            <a:ext cx="1228655" cy="5920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Samplings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0" name="下箭头 9">
            <a:extLst>
              <a:ext uri="{FF2B5EF4-FFF2-40B4-BE49-F238E27FC236}">
                <a16:creationId xmlns:a16="http://schemas.microsoft.com/office/drawing/2014/main" id="{65AB1344-FB09-6AB6-4148-15F99B52FB77}"/>
              </a:ext>
            </a:extLst>
          </p:cNvPr>
          <p:cNvSpPr/>
          <p:nvPr/>
        </p:nvSpPr>
        <p:spPr>
          <a:xfrm>
            <a:off x="3720475" y="2467344"/>
            <a:ext cx="288032" cy="36004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下箭头 10">
            <a:extLst>
              <a:ext uri="{FF2B5EF4-FFF2-40B4-BE49-F238E27FC236}">
                <a16:creationId xmlns:a16="http://schemas.microsoft.com/office/drawing/2014/main" id="{5E7F705F-A05B-3694-FA5C-531BEB5D25D4}"/>
              </a:ext>
            </a:extLst>
          </p:cNvPr>
          <p:cNvSpPr/>
          <p:nvPr/>
        </p:nvSpPr>
        <p:spPr>
          <a:xfrm>
            <a:off x="3720475" y="3791531"/>
            <a:ext cx="288032" cy="36004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闪电形 11">
            <a:extLst>
              <a:ext uri="{FF2B5EF4-FFF2-40B4-BE49-F238E27FC236}">
                <a16:creationId xmlns:a16="http://schemas.microsoft.com/office/drawing/2014/main" id="{9F9D4D14-0B2B-79AC-E316-92DE8F51DD71}"/>
              </a:ext>
            </a:extLst>
          </p:cNvPr>
          <p:cNvSpPr/>
          <p:nvPr/>
        </p:nvSpPr>
        <p:spPr>
          <a:xfrm>
            <a:off x="1096323" y="2319114"/>
            <a:ext cx="762642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闪电形 16">
            <a:extLst>
              <a:ext uri="{FF2B5EF4-FFF2-40B4-BE49-F238E27FC236}">
                <a16:creationId xmlns:a16="http://schemas.microsoft.com/office/drawing/2014/main" id="{D8A7CADC-AA74-BD40-0CFD-A63040639B3C}"/>
              </a:ext>
            </a:extLst>
          </p:cNvPr>
          <p:cNvSpPr/>
          <p:nvPr/>
        </p:nvSpPr>
        <p:spPr>
          <a:xfrm>
            <a:off x="1931925" y="2964456"/>
            <a:ext cx="762642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图片 14" descr="\documentclass{article}&#10;\usepackage{amsmath}&#10;\usepackage{xcolor}&#10;\usepackage{mathrsfs}&#10;\usepackage{physics,bm,bbm}&#10;\usepackage{amssymb}&#10;\pagestyle{empty}&#10;\begin{document}&#10;\begin{align*}&#10;   x,y...&#10;\end{align*}&#10;\end{document}" title="IguanaTex Bitmap Display">
            <a:extLst>
              <a:ext uri="{FF2B5EF4-FFF2-40B4-BE49-F238E27FC236}">
                <a16:creationId xmlns:a16="http://schemas.microsoft.com/office/drawing/2014/main" id="{2D2A9B1B-5C7F-0B81-BF96-9AE601DC8D3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26689" y="1925524"/>
            <a:ext cx="584200" cy="17780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}&#10;\usepackage{amssymb}&#10;\pagestyle{empty}&#10;\begin{document}&#10;\begin{align*}&#10;   P(a,b...|x,y...)&#10;\end{align*}&#10;\end{document}" title="IguanaTex Bitmap Display">
            <a:extLst>
              <a:ext uri="{FF2B5EF4-FFF2-40B4-BE49-F238E27FC236}">
                <a16:creationId xmlns:a16="http://schemas.microsoft.com/office/drawing/2014/main" id="{F8728E3C-8CC3-E9B4-4F9F-203F7EFEC14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215725" y="4574443"/>
            <a:ext cx="1600200" cy="25400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E2AA6C53-61F2-6876-0868-9063AAB50D86}"/>
              </a:ext>
            </a:extLst>
          </p:cNvPr>
          <p:cNvSpPr txBox="1"/>
          <p:nvPr/>
        </p:nvSpPr>
        <p:spPr>
          <a:xfrm>
            <a:off x="2389037" y="766660"/>
            <a:ext cx="3363151" cy="56863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Applied quantum algorithms: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34" name="闪电形 33">
            <a:extLst>
              <a:ext uri="{FF2B5EF4-FFF2-40B4-BE49-F238E27FC236}">
                <a16:creationId xmlns:a16="http://schemas.microsoft.com/office/drawing/2014/main" id="{45386CEB-88C5-2B6C-896D-38BCB026B1A5}"/>
              </a:ext>
            </a:extLst>
          </p:cNvPr>
          <p:cNvSpPr/>
          <p:nvPr/>
        </p:nvSpPr>
        <p:spPr>
          <a:xfrm>
            <a:off x="2463242" y="3692958"/>
            <a:ext cx="762642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AC25E01-DCFB-61AB-AC70-527268B94E67}"/>
              </a:ext>
            </a:extLst>
          </p:cNvPr>
          <p:cNvSpPr txBox="1"/>
          <p:nvPr/>
        </p:nvSpPr>
        <p:spPr>
          <a:xfrm>
            <a:off x="3036399" y="5373216"/>
            <a:ext cx="1656184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C00000"/>
                </a:solidFill>
              </a:rPr>
              <a:t>Reliability?</a:t>
            </a:r>
            <a:endParaRPr kumimoji="1" lang="zh-CN" altLang="en-US" noProof="0" dirty="0" err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133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727E8-908E-9A58-4523-F4FCB7A02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604A4CF-EDAD-5CBB-C89E-6F284A6CC9D9}"/>
              </a:ext>
            </a:extLst>
          </p:cNvPr>
          <p:cNvSpPr/>
          <p:nvPr/>
        </p:nvSpPr>
        <p:spPr>
          <a:xfrm>
            <a:off x="3036399" y="1559283"/>
            <a:ext cx="1656184" cy="864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Classical </a:t>
            </a:r>
          </a:p>
          <a:p>
            <a:pPr algn="ctr"/>
            <a:r>
              <a:rPr kumimoji="1" lang="en-US" altLang="zh-CN" dirty="0"/>
              <a:t>input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CF1B19-C62C-BA44-19D4-BF3F5592F717}"/>
              </a:ext>
            </a:extLst>
          </p:cNvPr>
          <p:cNvSpPr/>
          <p:nvPr/>
        </p:nvSpPr>
        <p:spPr>
          <a:xfrm>
            <a:off x="3036399" y="2871350"/>
            <a:ext cx="1656184" cy="8640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Quantum</a:t>
            </a:r>
          </a:p>
          <a:p>
            <a:pPr algn="ctr"/>
            <a:r>
              <a:rPr kumimoji="1" lang="en-US" altLang="zh-CN" dirty="0"/>
              <a:t>computer</a:t>
            </a:r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F91EA21-1453-4057-2D24-CAF5C3413F75}"/>
              </a:ext>
            </a:extLst>
          </p:cNvPr>
          <p:cNvSpPr/>
          <p:nvPr/>
        </p:nvSpPr>
        <p:spPr>
          <a:xfrm>
            <a:off x="3036399" y="4183417"/>
            <a:ext cx="1656184" cy="864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Classical output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B0722D-A994-B25B-6276-D937B1EF211F}"/>
              </a:ext>
            </a:extLst>
          </p:cNvPr>
          <p:cNvSpPr txBox="1"/>
          <p:nvPr/>
        </p:nvSpPr>
        <p:spPr>
          <a:xfrm>
            <a:off x="1997229" y="2390440"/>
            <a:ext cx="1228655" cy="5920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Data encoding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C346D27-10F2-714D-BFAB-6D169D7FF11B}"/>
              </a:ext>
            </a:extLst>
          </p:cNvPr>
          <p:cNvSpPr txBox="1"/>
          <p:nvPr/>
        </p:nvSpPr>
        <p:spPr>
          <a:xfrm>
            <a:off x="5258200" y="3723227"/>
            <a:ext cx="1228655" cy="5920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Samplings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0" name="下箭头 9">
            <a:extLst>
              <a:ext uri="{FF2B5EF4-FFF2-40B4-BE49-F238E27FC236}">
                <a16:creationId xmlns:a16="http://schemas.microsoft.com/office/drawing/2014/main" id="{8F6BE60A-76FE-D3CD-1F36-D6652DFE9BB8}"/>
              </a:ext>
            </a:extLst>
          </p:cNvPr>
          <p:cNvSpPr/>
          <p:nvPr/>
        </p:nvSpPr>
        <p:spPr>
          <a:xfrm>
            <a:off x="3720475" y="2467344"/>
            <a:ext cx="288032" cy="36004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下箭头 10">
            <a:extLst>
              <a:ext uri="{FF2B5EF4-FFF2-40B4-BE49-F238E27FC236}">
                <a16:creationId xmlns:a16="http://schemas.microsoft.com/office/drawing/2014/main" id="{25FE956E-59E8-63DB-55C1-2066BACBC48A}"/>
              </a:ext>
            </a:extLst>
          </p:cNvPr>
          <p:cNvSpPr/>
          <p:nvPr/>
        </p:nvSpPr>
        <p:spPr>
          <a:xfrm>
            <a:off x="3720475" y="3791531"/>
            <a:ext cx="288032" cy="36004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闪电形 11">
            <a:extLst>
              <a:ext uri="{FF2B5EF4-FFF2-40B4-BE49-F238E27FC236}">
                <a16:creationId xmlns:a16="http://schemas.microsoft.com/office/drawing/2014/main" id="{856B51B8-0728-D8D2-FC39-2BC2CFBE9365}"/>
              </a:ext>
            </a:extLst>
          </p:cNvPr>
          <p:cNvSpPr/>
          <p:nvPr/>
        </p:nvSpPr>
        <p:spPr>
          <a:xfrm>
            <a:off x="1096323" y="2319114"/>
            <a:ext cx="762642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闪电形 16">
            <a:extLst>
              <a:ext uri="{FF2B5EF4-FFF2-40B4-BE49-F238E27FC236}">
                <a16:creationId xmlns:a16="http://schemas.microsoft.com/office/drawing/2014/main" id="{A537CC7E-96C8-97FD-32E3-7CEF47CD595C}"/>
              </a:ext>
            </a:extLst>
          </p:cNvPr>
          <p:cNvSpPr/>
          <p:nvPr/>
        </p:nvSpPr>
        <p:spPr>
          <a:xfrm>
            <a:off x="1931925" y="2964456"/>
            <a:ext cx="762642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E8B48DF-B20B-08B8-803A-573139E3153B}"/>
              </a:ext>
            </a:extLst>
          </p:cNvPr>
          <p:cNvSpPr/>
          <p:nvPr/>
        </p:nvSpPr>
        <p:spPr>
          <a:xfrm>
            <a:off x="7144995" y="1559283"/>
            <a:ext cx="1656184" cy="864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Measurement </a:t>
            </a:r>
          </a:p>
          <a:p>
            <a:pPr algn="ctr"/>
            <a:r>
              <a:rPr kumimoji="1" lang="en-US" altLang="zh-CN" dirty="0"/>
              <a:t>input</a:t>
            </a:r>
            <a:endParaRPr kumimoji="1"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A079DD4-6F8A-2446-DC39-91FE26597B7E}"/>
              </a:ext>
            </a:extLst>
          </p:cNvPr>
          <p:cNvSpPr/>
          <p:nvPr/>
        </p:nvSpPr>
        <p:spPr>
          <a:xfrm>
            <a:off x="7144995" y="2871350"/>
            <a:ext cx="1656184" cy="8640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Quantum</a:t>
            </a:r>
          </a:p>
          <a:p>
            <a:pPr algn="ctr"/>
            <a:r>
              <a:rPr kumimoji="1" lang="en-US" altLang="zh-CN" dirty="0"/>
              <a:t>computer</a:t>
            </a:r>
            <a:endParaRPr kumimoji="1"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38BD98B-6970-15C0-D69A-47B06D6D72C4}"/>
              </a:ext>
            </a:extLst>
          </p:cNvPr>
          <p:cNvSpPr/>
          <p:nvPr/>
        </p:nvSpPr>
        <p:spPr>
          <a:xfrm>
            <a:off x="7144995" y="4183417"/>
            <a:ext cx="1656184" cy="864096"/>
          </a:xfrm>
          <a:prstGeom prst="rect">
            <a:avLst/>
          </a:prstGeom>
          <a:solidFill>
            <a:srgbClr val="00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Measurement</a:t>
            </a:r>
          </a:p>
          <a:p>
            <a:pPr algn="ctr"/>
            <a:r>
              <a:rPr kumimoji="1" lang="en-US" altLang="zh-CN" dirty="0"/>
              <a:t>output</a:t>
            </a:r>
            <a:endParaRPr kumimoji="1" lang="zh-CN" altLang="en-US" dirty="0"/>
          </a:p>
        </p:txBody>
      </p:sp>
      <p:sp>
        <p:nvSpPr>
          <p:cNvPr id="22" name="下箭头 21">
            <a:extLst>
              <a:ext uri="{FF2B5EF4-FFF2-40B4-BE49-F238E27FC236}">
                <a16:creationId xmlns:a16="http://schemas.microsoft.com/office/drawing/2014/main" id="{B8656E26-9685-484E-AA8C-D84FFA6413D5}"/>
              </a:ext>
            </a:extLst>
          </p:cNvPr>
          <p:cNvSpPr/>
          <p:nvPr/>
        </p:nvSpPr>
        <p:spPr>
          <a:xfrm>
            <a:off x="7829071" y="2467344"/>
            <a:ext cx="288032" cy="36004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下箭头 22">
            <a:extLst>
              <a:ext uri="{FF2B5EF4-FFF2-40B4-BE49-F238E27FC236}">
                <a16:creationId xmlns:a16="http://schemas.microsoft.com/office/drawing/2014/main" id="{C23191B2-DEB5-3831-B48D-3AF6CE17574B}"/>
              </a:ext>
            </a:extLst>
          </p:cNvPr>
          <p:cNvSpPr/>
          <p:nvPr/>
        </p:nvSpPr>
        <p:spPr>
          <a:xfrm>
            <a:off x="7829071" y="3791531"/>
            <a:ext cx="288032" cy="36004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A36F1B4-58C9-ABAE-E414-2EA28A69228D}"/>
              </a:ext>
            </a:extLst>
          </p:cNvPr>
          <p:cNvSpPr txBox="1"/>
          <p:nvPr/>
        </p:nvSpPr>
        <p:spPr>
          <a:xfrm>
            <a:off x="9056725" y="2881316"/>
            <a:ext cx="1228655" cy="59202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Preparing quantum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state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5" name="图片 14" descr="\documentclass{article}&#10;\usepackage{amsmath}&#10;\usepackage{xcolor}&#10;\usepackage{mathrsfs}&#10;\usepackage{physics,bm,bbm}&#10;\usepackage{amssymb}&#10;\pagestyle{empty}&#10;\begin{document}&#10;\begin{align*}&#10;   x,y...&#10;\end{align*}&#10;\end{document}" title="IguanaTex Bitmap Display">
            <a:extLst>
              <a:ext uri="{FF2B5EF4-FFF2-40B4-BE49-F238E27FC236}">
                <a16:creationId xmlns:a16="http://schemas.microsoft.com/office/drawing/2014/main" id="{460608B1-7DE2-4FD0-4336-B8F13183189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26689" y="1925524"/>
            <a:ext cx="584200" cy="17780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}&#10;\usepackage{amssymb}&#10;\pagestyle{empty}&#10;\begin{document}&#10;\begin{align*}&#10;   P(a,b...|x,y...)&#10;\end{align*}&#10;\end{document}" title="IguanaTex Bitmap Display">
            <a:extLst>
              <a:ext uri="{FF2B5EF4-FFF2-40B4-BE49-F238E27FC236}">
                <a16:creationId xmlns:a16="http://schemas.microsoft.com/office/drawing/2014/main" id="{3079FC8A-93E2-CAB2-CA1B-D938F2B8463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215725" y="4574443"/>
            <a:ext cx="1600200" cy="25400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1EBDEAE8-C851-EAD3-929D-CC3477B80C40}"/>
              </a:ext>
            </a:extLst>
          </p:cNvPr>
          <p:cNvSpPr txBox="1"/>
          <p:nvPr/>
        </p:nvSpPr>
        <p:spPr>
          <a:xfrm>
            <a:off x="2389037" y="766660"/>
            <a:ext cx="3363151" cy="56863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Applied quantum algorithms: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E2FAE77-1DF2-E59D-7258-B5AB6ED25778}"/>
              </a:ext>
            </a:extLst>
          </p:cNvPr>
          <p:cNvSpPr txBox="1"/>
          <p:nvPr/>
        </p:nvSpPr>
        <p:spPr>
          <a:xfrm>
            <a:off x="6903076" y="766660"/>
            <a:ext cx="3363151" cy="56863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Quantum certification: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33" name="闪电形 32">
            <a:extLst>
              <a:ext uri="{FF2B5EF4-FFF2-40B4-BE49-F238E27FC236}">
                <a16:creationId xmlns:a16="http://schemas.microsoft.com/office/drawing/2014/main" id="{7193D3F1-B469-0F0A-F820-1215AE7AB85F}"/>
              </a:ext>
            </a:extLst>
          </p:cNvPr>
          <p:cNvSpPr/>
          <p:nvPr/>
        </p:nvSpPr>
        <p:spPr>
          <a:xfrm flipH="1">
            <a:off x="10266227" y="2634433"/>
            <a:ext cx="873508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闪电形 33">
            <a:extLst>
              <a:ext uri="{FF2B5EF4-FFF2-40B4-BE49-F238E27FC236}">
                <a16:creationId xmlns:a16="http://schemas.microsoft.com/office/drawing/2014/main" id="{F8FB0AAA-1680-BF89-3821-216A7784E0DB}"/>
              </a:ext>
            </a:extLst>
          </p:cNvPr>
          <p:cNvSpPr/>
          <p:nvPr/>
        </p:nvSpPr>
        <p:spPr>
          <a:xfrm>
            <a:off x="2463242" y="3692958"/>
            <a:ext cx="762642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闪电形 34">
            <a:extLst>
              <a:ext uri="{FF2B5EF4-FFF2-40B4-BE49-F238E27FC236}">
                <a16:creationId xmlns:a16="http://schemas.microsoft.com/office/drawing/2014/main" id="{E5F738DD-71D0-4AF1-BD93-D504B9223978}"/>
              </a:ext>
            </a:extLst>
          </p:cNvPr>
          <p:cNvSpPr/>
          <p:nvPr/>
        </p:nvSpPr>
        <p:spPr>
          <a:xfrm flipH="1">
            <a:off x="8619971" y="3607613"/>
            <a:ext cx="873508" cy="378454"/>
          </a:xfrm>
          <a:prstGeom prst="lightningBol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FC02615-0F83-CD22-9B74-895E97007735}"/>
              </a:ext>
            </a:extLst>
          </p:cNvPr>
          <p:cNvSpPr txBox="1"/>
          <p:nvPr/>
        </p:nvSpPr>
        <p:spPr>
          <a:xfrm>
            <a:off x="3036399" y="5373216"/>
            <a:ext cx="1656184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C00000"/>
                </a:solidFill>
              </a:rPr>
              <a:t>Reliability?</a:t>
            </a:r>
            <a:endParaRPr kumimoji="1" lang="zh-CN" altLang="en-US" noProof="0" dirty="0" err="1">
              <a:solidFill>
                <a:srgbClr val="C0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CAE7C66-FB7B-599E-4406-F5DB615F20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3717" y="5298717"/>
            <a:ext cx="2738740" cy="926221"/>
          </a:xfrm>
          <a:prstGeom prst="rect">
            <a:avLst/>
          </a:prstGeom>
        </p:spPr>
      </p:pic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20D6E5D9-0987-8919-9657-54DD0A60758B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7144995" y="5047513"/>
            <a:ext cx="828092" cy="667329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72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9" grpId="0"/>
      <p:bldP spid="10" grpId="0" animBg="1"/>
      <p:bldP spid="11" grpId="0" animBg="1"/>
      <p:bldP spid="12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/>
      <p:bldP spid="31" grpId="0"/>
      <p:bldP spid="32" grpId="0"/>
      <p:bldP spid="33" grpId="0" animBg="1"/>
      <p:bldP spid="34" grpId="0" animBg="1"/>
      <p:bldP spid="35" grpId="0" animBg="1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C62A44-3B89-4A44-B2D4-D132BD97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crash course on nonlocality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DCBE791-8934-674D-CAC9-02F097123174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Input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CN" dirty="0"/>
                  <a:t>: choose different measurements </a:t>
                </a:r>
              </a:p>
              <a:p>
                <a:r>
                  <a:rPr lang="en-US" altLang="zh-CN" dirty="0"/>
                  <a:t>Outcome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zh-CN" dirty="0"/>
                  <a:t>: the result of the measurements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Probability: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DCBE791-8934-674D-CAC9-02F0971231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10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E36C6C8F-AC12-AF8B-211B-399C4A5332E3}"/>
              </a:ext>
            </a:extLst>
          </p:cNvPr>
          <p:cNvSpPr/>
          <p:nvPr/>
        </p:nvSpPr>
        <p:spPr>
          <a:xfrm>
            <a:off x="5616823" y="3068960"/>
            <a:ext cx="1008112" cy="72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8EE461A8-79D1-D16F-6161-B5507716C432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6120879" y="234888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99A88E0-4226-4D75-6B24-61960BE34FC2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120879" y="378904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\documentclass{article}&#10;\usepackage{amsmath}&#10;\usepackage{xcolor}&#10;\usepackage{mathrsfs}&#10;\usepackage{physics,bm,bbm}&#10;\usepackage{amssymb}&#10;\pagestyle{empty}&#10;\begin{document}&#10;\begin{align*}&#10;   x&#10;\end{align*}&#10;\end{document}" title="IguanaTex Bitmap Display">
            <a:extLst>
              <a:ext uri="{FF2B5EF4-FFF2-40B4-BE49-F238E27FC236}">
                <a16:creationId xmlns:a16="http://schemas.microsoft.com/office/drawing/2014/main" id="{172333DF-63B6-5674-F6AC-6FE9BAE1CE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58607" y="2556520"/>
            <a:ext cx="127000" cy="127000"/>
          </a:xfrm>
          <a:prstGeom prst="rect">
            <a:avLst/>
          </a:prstGeom>
        </p:spPr>
      </p:pic>
      <p:pic>
        <p:nvPicPr>
          <p:cNvPr id="28" name="图片 27" descr="\documentclass{article}&#10;\usepackage{amsmath}&#10;\usepackage{xcolor}&#10;\usepackage{mathrsfs}&#10;\usepackage{physics,bm,bbm}&#10;\usepackage{amssymb}&#10;\pagestyle{empty}&#10;\begin{document}&#10;\begin{align*}&#10;   a&#10;\end{align*}&#10;\end{document}" title="IguanaTex Bitmap Display">
            <a:extLst>
              <a:ext uri="{FF2B5EF4-FFF2-40B4-BE49-F238E27FC236}">
                <a16:creationId xmlns:a16="http://schemas.microsoft.com/office/drawing/2014/main" id="{896D24A6-79ED-8A53-A2DF-0F37D806B87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258607" y="4205165"/>
            <a:ext cx="127000" cy="1270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19EBB41B-DC95-B336-A618-6DF05C924C33}"/>
              </a:ext>
            </a:extLst>
          </p:cNvPr>
          <p:cNvSpPr/>
          <p:nvPr/>
        </p:nvSpPr>
        <p:spPr>
          <a:xfrm>
            <a:off x="9793287" y="3068960"/>
            <a:ext cx="1008112" cy="72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280A598D-EE40-1836-F2CC-7932F0EFC80D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10297343" y="234888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4CCC7960-3829-58AB-2F3F-229BABCEFFDB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10297343" y="378904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 descr="\documentclass{article}&#10;\usepackage{amsmath}&#10;\usepackage{xcolor}&#10;\usepackage{mathrsfs}&#10;\usepackage{physics,bm,bbm}&#10;\usepackage{amssymb}&#10;\pagestyle{empty}&#10;\begin{document}&#10;\begin{align*}&#10;   y&#10;\end{align*}&#10;\end{document}" title="IguanaTex Bitmap Display">
            <a:extLst>
              <a:ext uri="{FF2B5EF4-FFF2-40B4-BE49-F238E27FC236}">
                <a16:creationId xmlns:a16="http://schemas.microsoft.com/office/drawing/2014/main" id="{62057A36-BF16-4923-B2E4-6E37461308A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435071" y="2556520"/>
            <a:ext cx="127000" cy="177800"/>
          </a:xfrm>
          <a:prstGeom prst="rect">
            <a:avLst/>
          </a:prstGeom>
        </p:spPr>
      </p:pic>
      <p:pic>
        <p:nvPicPr>
          <p:cNvPr id="40" name="图片 39" descr="\documentclass{article}&#10;\usepackage{amsmath}&#10;\usepackage{xcolor}&#10;\usepackage{mathrsfs}&#10;\usepackage{physics,bm,bbm}&#10;\usepackage{amssymb}&#10;\pagestyle{empty}&#10;\begin{document}&#10;\begin{align*}&#10;   a_2&#10;\end{align*}&#10;\end{document}" title="IguanaTex Bitmap Display">
            <a:extLst>
              <a:ext uri="{FF2B5EF4-FFF2-40B4-BE49-F238E27FC236}">
                <a16:creationId xmlns:a16="http://schemas.microsoft.com/office/drawing/2014/main" id="{2C4A00F2-D6D0-ABC6-55A0-EC548EB77AD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35071" y="4205165"/>
            <a:ext cx="228600" cy="152400"/>
          </a:xfrm>
          <a:prstGeom prst="rect">
            <a:avLst/>
          </a:prstGeom>
        </p:spPr>
      </p:pic>
      <p:pic>
        <p:nvPicPr>
          <p:cNvPr id="37" name="图片 36" descr="\documentclass{article}&#10;\usepackage{amsmath}&#10;\usepackage[dvipsnames]{xcolor}&#10;\usepackage{mathrsfs}&#10;\usepackage{physics,bm,bbm}&#10;\usepackage{amssymb}&#10;\pagestyle{empty}&#10;\begin{document}&#10;\begin{align*}&#10;P(\textcolor{blue}{a,b}|\textcolor{red}{x,y}):=P(\textcolor{blue}{\boldsymbol{a}}|\textcolor{red}{\boldsymbol{x}})&#10;\end{align*}&#10;\end{document}" title="IguanaTex Bitmap Display">
            <a:extLst>
              <a:ext uri="{FF2B5EF4-FFF2-40B4-BE49-F238E27FC236}">
                <a16:creationId xmlns:a16="http://schemas.microsoft.com/office/drawing/2014/main" id="{61A8E928-2F1A-BC6E-270F-EFC161DB723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872928" y="3247008"/>
            <a:ext cx="2387600" cy="254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9B98E9A-C40C-D90B-BE12-475B72F4C414}"/>
              </a:ext>
            </a:extLst>
          </p:cNvPr>
          <p:cNvSpPr txBox="1"/>
          <p:nvPr/>
        </p:nvSpPr>
        <p:spPr>
          <a:xfrm>
            <a:off x="11305455" y="3187444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…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4BF7405-ABCD-783B-81B5-D7616992580A}"/>
              </a:ext>
            </a:extLst>
          </p:cNvPr>
          <p:cNvCxnSpPr>
            <a:cxnSpLocks/>
            <a:endCxn id="4" idx="3"/>
          </p:cNvCxnSpPr>
          <p:nvPr/>
        </p:nvCxnSpPr>
        <p:spPr>
          <a:xfrm flipH="1">
            <a:off x="6624935" y="3429000"/>
            <a:ext cx="792088" cy="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406279CD-BD09-BEFB-F105-45F43BB686AD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9001199" y="3429000"/>
            <a:ext cx="792088" cy="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29D9796B-8CDC-4E5B-4EF5-C7D66A7CC7D0}"/>
                  </a:ext>
                </a:extLst>
              </p:cNvPr>
              <p:cNvSpPr txBox="1"/>
              <p:nvPr/>
            </p:nvSpPr>
            <p:spPr>
              <a:xfrm>
                <a:off x="7572826" y="3068960"/>
                <a:ext cx="1242331" cy="720080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pPr algn="ctr"/>
                <a:r>
                  <a:rPr kumimoji="1" lang="en-US" altLang="zh-CN" dirty="0"/>
                  <a:t>Local hidden</a:t>
                </a:r>
              </a:p>
              <a:p>
                <a:pPr algn="ctr"/>
                <a:r>
                  <a:rPr kumimoji="1" lang="en-US" altLang="zh-CN" dirty="0"/>
                  <a:t>variables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kumimoji="1" lang="zh-CN" altLang="en-US" dirty="0"/>
              </a:p>
              <a:p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29D9796B-8CDC-4E5B-4EF5-C7D66A7CC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826" y="3068960"/>
                <a:ext cx="1242331" cy="720080"/>
              </a:xfrm>
              <a:prstGeom prst="rect">
                <a:avLst/>
              </a:prstGeom>
              <a:blipFill>
                <a:blip r:embed="rId16"/>
                <a:stretch>
                  <a:fillRect l="-14141" r="-13131" b="-103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图片 30" descr="\documentclass{article}&#10;\usepackage{amsmath}&#10;\usepackage{xcolor}&#10;\usepackage{mathrsfs}&#10;\usepackage{physics,bm,bbm}&#10;\usepackage{amssymb}&#10;\pagestyle{empty}&#10;\begin{document}&#10;\begin{align*}&#10;   P(\boldsymbol{a}|\boldsymbol{x})\geq 0,\;\sum_{\boldsymbol{a}}P(\boldsymbol{a}|\boldsymbol{x})=1&#10;\end{align*}&#10;\end{document}" title="IguanaTex Bitmap Display">
            <a:extLst>
              <a:ext uri="{FF2B5EF4-FFF2-40B4-BE49-F238E27FC236}">
                <a16:creationId xmlns:a16="http://schemas.microsoft.com/office/drawing/2014/main" id="{12979A90-21C0-3F41-B054-BEAAB16BF74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205746" y="4797152"/>
            <a:ext cx="3073400" cy="533400"/>
          </a:xfrm>
          <a:prstGeom prst="rect">
            <a:avLst/>
          </a:prstGeom>
        </p:spPr>
      </p:pic>
      <p:pic>
        <p:nvPicPr>
          <p:cNvPr id="45" name="图片 44" descr="\documentclass{article}&#10;\usepackage{amsmath}&#10;\usepackage{xcolor}&#10;\usepackage{mathrsfs}&#10;\usepackage{physics,bm,bbm}&#10;\usepackage{amssymb}&#10;\pagestyle{empty}&#10;\begin{document}&#10;\begin{align*}&#10;   \textcolor{white}{\ket{\psi}}&#10;\end{align*}&#10;\end{document}" title="IguanaTex Bitmap Display">
            <a:extLst>
              <a:ext uri="{FF2B5EF4-FFF2-40B4-BE49-F238E27FC236}">
                <a16:creationId xmlns:a16="http://schemas.microsoft.com/office/drawing/2014/main" id="{DB3864F9-C4ED-1637-420B-6814741AE81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056711" y="3247008"/>
            <a:ext cx="3048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808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CAB2D-691A-E095-97D6-8E257D557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434D7A-9816-798E-91EE-C08B9A0E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crash course on nonlocality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CF82FDA-2183-1F31-F67C-0BAA90BCBCD9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Input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CN" dirty="0"/>
                  <a:t>: choose different measurements </a:t>
                </a:r>
              </a:p>
              <a:p>
                <a:r>
                  <a:rPr lang="en-US" altLang="zh-CN" dirty="0"/>
                  <a:t>Outcome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altLang="zh-CN" b="0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zh-CN" dirty="0"/>
                  <a:t>: the result of the measurements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Probability: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DCBE791-8934-674D-CAC9-02F0971231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10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D99F6EEA-17CD-B795-D8A3-E7B3C2E6D846}"/>
              </a:ext>
            </a:extLst>
          </p:cNvPr>
          <p:cNvSpPr/>
          <p:nvPr/>
        </p:nvSpPr>
        <p:spPr>
          <a:xfrm>
            <a:off x="5616823" y="3068960"/>
            <a:ext cx="1008112" cy="72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3907904-7A45-886E-4343-BC60FC6E0DA5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6120879" y="234888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484163E-4D19-1E85-4C1A-997D41BA0B0E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6120879" y="378904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\documentclass{article}&#10;\usepackage{amsmath}&#10;\usepackage{xcolor}&#10;\usepackage{mathrsfs}&#10;\usepackage{physics,bm,bbm}&#10;\usepackage{amssymb}&#10;\pagestyle{empty}&#10;\begin{document}&#10;\begin{align*}&#10;   x&#10;\end{align*}&#10;\end{document}" title="IguanaTex Bitmap Display">
            <a:extLst>
              <a:ext uri="{FF2B5EF4-FFF2-40B4-BE49-F238E27FC236}">
                <a16:creationId xmlns:a16="http://schemas.microsoft.com/office/drawing/2014/main" id="{80380B64-8A0E-F093-7F6D-80E3C093AA4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58607" y="2556520"/>
            <a:ext cx="127000" cy="127000"/>
          </a:xfrm>
          <a:prstGeom prst="rect">
            <a:avLst/>
          </a:prstGeom>
        </p:spPr>
      </p:pic>
      <p:pic>
        <p:nvPicPr>
          <p:cNvPr id="28" name="图片 27" descr="\documentclass{article}&#10;\usepackage{amsmath}&#10;\usepackage{xcolor}&#10;\usepackage{mathrsfs}&#10;\usepackage{physics,bm,bbm}&#10;\usepackage{amssymb}&#10;\pagestyle{empty}&#10;\begin{document}&#10;\begin{align*}&#10;   a&#10;\end{align*}&#10;\end{document}" title="IguanaTex Bitmap Display">
            <a:extLst>
              <a:ext uri="{FF2B5EF4-FFF2-40B4-BE49-F238E27FC236}">
                <a16:creationId xmlns:a16="http://schemas.microsoft.com/office/drawing/2014/main" id="{9FCF0FE1-7D86-57B6-68F0-BDD0A6DD3F7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258607" y="4205165"/>
            <a:ext cx="127000" cy="1270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0E26000A-C4E0-7349-7612-E3B1D1436917}"/>
              </a:ext>
            </a:extLst>
          </p:cNvPr>
          <p:cNvSpPr/>
          <p:nvPr/>
        </p:nvSpPr>
        <p:spPr>
          <a:xfrm>
            <a:off x="9793287" y="3068960"/>
            <a:ext cx="1008112" cy="72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A22F6E96-7ADE-7407-E4DD-86238AFBB813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10297343" y="234888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DAF80A6-0DC2-FE4D-777B-14446E81C867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10297343" y="3789040"/>
            <a:ext cx="0" cy="72008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 descr="\documentclass{article}&#10;\usepackage{amsmath}&#10;\usepackage{xcolor}&#10;\usepackage{mathrsfs}&#10;\usepackage{physics,bm,bbm}&#10;\usepackage{amssymb}&#10;\pagestyle{empty}&#10;\begin{document}&#10;\begin{align*}&#10;   y&#10;\end{align*}&#10;\end{document}" title="IguanaTex Bitmap Display">
            <a:extLst>
              <a:ext uri="{FF2B5EF4-FFF2-40B4-BE49-F238E27FC236}">
                <a16:creationId xmlns:a16="http://schemas.microsoft.com/office/drawing/2014/main" id="{A357AAEE-7949-FEDA-8853-8D78CB683C9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435071" y="2556520"/>
            <a:ext cx="127000" cy="177800"/>
          </a:xfrm>
          <a:prstGeom prst="rect">
            <a:avLst/>
          </a:prstGeom>
        </p:spPr>
      </p:pic>
      <p:pic>
        <p:nvPicPr>
          <p:cNvPr id="40" name="图片 39" descr="\documentclass{article}&#10;\usepackage{amsmath}&#10;\usepackage{xcolor}&#10;\usepackage{mathrsfs}&#10;\usepackage{physics,bm,bbm}&#10;\usepackage{amssymb}&#10;\pagestyle{empty}&#10;\begin{document}&#10;\begin{align*}&#10;   a_2&#10;\end{align*}&#10;\end{document}" title="IguanaTex Bitmap Display">
            <a:extLst>
              <a:ext uri="{FF2B5EF4-FFF2-40B4-BE49-F238E27FC236}">
                <a16:creationId xmlns:a16="http://schemas.microsoft.com/office/drawing/2014/main" id="{C845CC9D-DB14-729E-5E63-27AC7F644A6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435071" y="4205165"/>
            <a:ext cx="228600" cy="152400"/>
          </a:xfrm>
          <a:prstGeom prst="rect">
            <a:avLst/>
          </a:prstGeom>
        </p:spPr>
      </p:pic>
      <p:pic>
        <p:nvPicPr>
          <p:cNvPr id="37" name="图片 36" descr="\documentclass{article}&#10;\usepackage{amsmath}&#10;\usepackage[dvipsnames]{xcolor}&#10;\usepackage{mathrsfs}&#10;\usepackage{physics,bm,bbm}&#10;\usepackage{amssymb}&#10;\pagestyle{empty}&#10;\begin{document}&#10;\begin{align*}&#10;P(\textcolor{blue}{a,b}|\textcolor{red}{x,y}):=P(\textcolor{blue}{\boldsymbol{a}}|\textcolor{red}{\boldsymbol{x}})&#10;\end{align*}&#10;\end{document}" title="IguanaTex Bitmap Display">
            <a:extLst>
              <a:ext uri="{FF2B5EF4-FFF2-40B4-BE49-F238E27FC236}">
                <a16:creationId xmlns:a16="http://schemas.microsoft.com/office/drawing/2014/main" id="{F701C1A2-C424-2009-0FAA-6447F89669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872928" y="3247008"/>
            <a:ext cx="2387600" cy="254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DBFF2FA9-43B3-0446-4A93-3E0BFEF9211F}"/>
              </a:ext>
            </a:extLst>
          </p:cNvPr>
          <p:cNvSpPr txBox="1"/>
          <p:nvPr/>
        </p:nvSpPr>
        <p:spPr>
          <a:xfrm>
            <a:off x="11305455" y="3187444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…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F64F4B3-3118-8EE4-F094-C81C378E68EB}"/>
              </a:ext>
            </a:extLst>
          </p:cNvPr>
          <p:cNvCxnSpPr>
            <a:cxnSpLocks/>
            <a:endCxn id="4" idx="3"/>
          </p:cNvCxnSpPr>
          <p:nvPr/>
        </p:nvCxnSpPr>
        <p:spPr>
          <a:xfrm flipH="1">
            <a:off x="6624935" y="3429000"/>
            <a:ext cx="792088" cy="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F0B2785E-4BA1-3A12-0997-23EA8C8FCD3B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9001199" y="3429000"/>
            <a:ext cx="792088" cy="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CA39ED87-20E4-24EC-2D2D-66F74C6CDA4B}"/>
                  </a:ext>
                </a:extLst>
              </p:cNvPr>
              <p:cNvSpPr txBox="1"/>
              <p:nvPr/>
            </p:nvSpPr>
            <p:spPr>
              <a:xfrm>
                <a:off x="7572826" y="3068960"/>
                <a:ext cx="1242331" cy="720080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pPr algn="ctr"/>
                <a:r>
                  <a:rPr kumimoji="1" lang="en-US" altLang="zh-CN" dirty="0"/>
                  <a:t>Local hidden</a:t>
                </a:r>
              </a:p>
              <a:p>
                <a:pPr algn="ctr"/>
                <a:r>
                  <a:rPr kumimoji="1" lang="en-US" altLang="zh-CN" dirty="0"/>
                  <a:t>variables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kumimoji="1" lang="zh-CN" altLang="en-US" dirty="0"/>
              </a:p>
              <a:p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29D9796B-8CDC-4E5B-4EF5-C7D66A7CC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826" y="3068960"/>
                <a:ext cx="1242331" cy="720080"/>
              </a:xfrm>
              <a:prstGeom prst="rect">
                <a:avLst/>
              </a:prstGeom>
              <a:blipFill>
                <a:blip r:embed="rId16"/>
                <a:stretch>
                  <a:fillRect l="-14141" r="-13131" b="-103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图片 30" descr="\documentclass{article}&#10;\usepackage{amsmath}&#10;\usepackage{xcolor}&#10;\usepackage{mathrsfs}&#10;\usepackage{physics,bm,bbm}&#10;\usepackage{amssymb}&#10;\pagestyle{empty}&#10;\begin{document}&#10;\begin{align*}&#10;   P(\boldsymbol{a}|\boldsymbol{x})\geq 0,\;\sum_{\boldsymbol{a}}P(\boldsymbol{a}|\boldsymbol{x})=1&#10;\end{align*}&#10;\end{document}" title="IguanaTex Bitmap Display">
            <a:extLst>
              <a:ext uri="{FF2B5EF4-FFF2-40B4-BE49-F238E27FC236}">
                <a16:creationId xmlns:a16="http://schemas.microsoft.com/office/drawing/2014/main" id="{73359FB6-677D-6BB6-1867-1E0CAD03BAF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205746" y="4797152"/>
            <a:ext cx="3073400" cy="533400"/>
          </a:xfrm>
          <a:prstGeom prst="rect">
            <a:avLst/>
          </a:prstGeom>
        </p:spPr>
      </p:pic>
      <p:sp>
        <p:nvSpPr>
          <p:cNvPr id="43" name="上凸弯带形 42">
            <a:extLst>
              <a:ext uri="{FF2B5EF4-FFF2-40B4-BE49-F238E27FC236}">
                <a16:creationId xmlns:a16="http://schemas.microsoft.com/office/drawing/2014/main" id="{85F3A78B-A384-74CE-6DDA-CEE2DCBB5203}"/>
              </a:ext>
            </a:extLst>
          </p:cNvPr>
          <p:cNvSpPr/>
          <p:nvPr/>
        </p:nvSpPr>
        <p:spPr>
          <a:xfrm>
            <a:off x="7313589" y="3019263"/>
            <a:ext cx="1791044" cy="819473"/>
          </a:xfrm>
          <a:prstGeom prst="ellipseRibbon2">
            <a:avLst>
              <a:gd name="adj1" fmla="val 19278"/>
              <a:gd name="adj2" fmla="val 50000"/>
              <a:gd name="adj3" fmla="val 125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图片 44" descr="\documentclass{article}&#10;\usepackage{amsmath}&#10;\usepackage{xcolor}&#10;\usepackage{mathrsfs}&#10;\usepackage{physics,bm,bbm}&#10;\usepackage{amssymb}&#10;\pagestyle{empty}&#10;\begin{document}&#10;\begin{align*}&#10;   \textcolor{white}{\ket{\psi}}&#10;\end{align*}&#10;\end{document}" title="IguanaTex Bitmap Display">
            <a:extLst>
              <a:ext uri="{FF2B5EF4-FFF2-40B4-BE49-F238E27FC236}">
                <a16:creationId xmlns:a16="http://schemas.microsoft.com/office/drawing/2014/main" id="{5DD54429-5030-8B52-5F72-BF2573AF9AE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056711" y="3247008"/>
            <a:ext cx="3048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020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2C7F0A-33B5-62FF-A65D-B7BF2D1F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Bell inequalities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7C249D-36F5-1C07-A916-3516FA9AF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4" y="1252837"/>
            <a:ext cx="6846639" cy="4987578"/>
          </a:xfrm>
        </p:spPr>
        <p:txBody>
          <a:bodyPr>
            <a:normAutofit/>
          </a:bodyPr>
          <a:lstStyle/>
          <a:p>
            <a:endParaRPr kumimoji="1"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87DCEF-87FB-2243-A8BA-8173B85EE21D}"/>
              </a:ext>
            </a:extLst>
          </p:cNvPr>
          <p:cNvSpPr txBox="1"/>
          <p:nvPr/>
        </p:nvSpPr>
        <p:spPr>
          <a:xfrm>
            <a:off x="1027390" y="6425952"/>
            <a:ext cx="9188680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kumimoji="1" lang="en-US" altLang="zh-CN" sz="1400" noProof="0" dirty="0">
                <a:solidFill>
                  <a:schemeClr val="bg1"/>
                </a:solidFill>
              </a:rPr>
              <a:t>N. Brunner, D. Cavalcanti, S. </a:t>
            </a:r>
            <a:r>
              <a:rPr kumimoji="1" lang="en-US" altLang="zh-CN" sz="1400" noProof="0" dirty="0" err="1">
                <a:solidFill>
                  <a:schemeClr val="bg1"/>
                </a:solidFill>
              </a:rPr>
              <a:t>Pironio</a:t>
            </a:r>
            <a:r>
              <a:rPr kumimoji="1" lang="en-US" altLang="zh-CN" sz="1400" noProof="0" dirty="0">
                <a:solidFill>
                  <a:schemeClr val="bg1"/>
                </a:solidFill>
              </a:rPr>
              <a:t>, V. Scarani, and S. Wehner, Bell nonlocality, Rev. Mod. Phys. 86, 419 (2014).</a:t>
            </a:r>
          </a:p>
        </p:txBody>
      </p:sp>
      <p:pic>
        <p:nvPicPr>
          <p:cNvPr id="4" name="图片 3" descr="\documentclass{article}&#10;\usepackage{amsmath}&#10;\usepackage{xcolor}&#10;\usepackage{mathrsfs}&#10;\usepackage{physics,bm,bbm}&#10;\usepackage{amssymb}&#10;\pagestyle{empty}&#10;\begin{document}&#10;\begin{align*}&#10;   \mathcal{L}\subset\mathcal{Q}\subset\mathcal{NS}&#10;\end{align*}&#10;\end{document}" title="IguanaTex Bitmap Display">
            <a:extLst>
              <a:ext uri="{FF2B5EF4-FFF2-40B4-BE49-F238E27FC236}">
                <a16:creationId xmlns:a16="http://schemas.microsoft.com/office/drawing/2014/main" id="{6E9F9615-775C-DE07-CDE7-0A203EE7B6C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940384" y="1041489"/>
            <a:ext cx="1473200" cy="228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9D869DC-0801-3571-6B66-31763AC090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08862" y="1340768"/>
            <a:ext cx="4469760" cy="3178174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usepackage{amssymb}&#10;\pagestyle{empty}&#10;\begin{document}&#10;\begin{align*}&#10;   \vec{P}&#10;\end{align*}&#10;\end{document}" title="IguanaTex Bitmap Display">
            <a:extLst>
              <a:ext uri="{FF2B5EF4-FFF2-40B4-BE49-F238E27FC236}">
                <a16:creationId xmlns:a16="http://schemas.microsoft.com/office/drawing/2014/main" id="{55502038-B979-EC9B-CF57-22C2EFD5110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261550" y="2266881"/>
            <a:ext cx="203200" cy="254000"/>
          </a:xfrm>
          <a:prstGeom prst="rect">
            <a:avLst/>
          </a:prstGeom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64E49FDF-E595-A760-FD63-51B896FFEB43}"/>
              </a:ext>
            </a:extLst>
          </p:cNvPr>
          <p:cNvSpPr/>
          <p:nvPr/>
        </p:nvSpPr>
        <p:spPr>
          <a:xfrm>
            <a:off x="10464750" y="2564904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82A3A1B-1908-E097-6C31-6F801C39D054}"/>
              </a:ext>
            </a:extLst>
          </p:cNvPr>
          <p:cNvSpPr/>
          <p:nvPr/>
        </p:nvSpPr>
        <p:spPr>
          <a:xfrm>
            <a:off x="7990190" y="2780928"/>
            <a:ext cx="72008" cy="7200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8469244-26D1-B03B-CC22-5C068643A2D9}"/>
              </a:ext>
            </a:extLst>
          </p:cNvPr>
          <p:cNvSpPr/>
          <p:nvPr/>
        </p:nvSpPr>
        <p:spPr>
          <a:xfrm>
            <a:off x="11014526" y="1818000"/>
            <a:ext cx="72008" cy="7200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5ADD872-9739-676F-DAC3-62904C46134C}"/>
              </a:ext>
            </a:extLst>
          </p:cNvPr>
          <p:cNvSpPr/>
          <p:nvPr/>
        </p:nvSpPr>
        <p:spPr>
          <a:xfrm>
            <a:off x="11430847" y="3168000"/>
            <a:ext cx="72008" cy="7200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A6C3370-1026-CFF4-51BB-0083DB4AE14B}"/>
              </a:ext>
            </a:extLst>
          </p:cNvPr>
          <p:cNvCxnSpPr>
            <a:cxnSpLocks/>
          </p:cNvCxnSpPr>
          <p:nvPr/>
        </p:nvCxnSpPr>
        <p:spPr>
          <a:xfrm flipH="1">
            <a:off x="8134206" y="2608812"/>
            <a:ext cx="2228944" cy="214792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DD5638E2-8F71-209C-BE5F-1E801DCF7398}"/>
              </a:ext>
            </a:extLst>
          </p:cNvPr>
          <p:cNvCxnSpPr>
            <a:cxnSpLocks/>
          </p:cNvCxnSpPr>
          <p:nvPr/>
        </p:nvCxnSpPr>
        <p:spPr>
          <a:xfrm>
            <a:off x="10582478" y="2646000"/>
            <a:ext cx="808620" cy="507175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634056EA-750D-009E-2A85-E5F723A34905}"/>
              </a:ext>
            </a:extLst>
          </p:cNvPr>
          <p:cNvCxnSpPr>
            <a:cxnSpLocks/>
          </p:cNvCxnSpPr>
          <p:nvPr/>
        </p:nvCxnSpPr>
        <p:spPr>
          <a:xfrm flipV="1">
            <a:off x="10542729" y="1916698"/>
            <a:ext cx="471797" cy="60124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 descr="\documentclass{article}&#10;\usepackage{amsmath}&#10;\usepackage{xcolor}&#10;\usepackage{mathrsfs}&#10;\usepackage{physics,bm,bbm}&#10;\usepackage{amssymb}&#10;\pagestyle{empty}&#10;\begin{document}&#10;\begin{align*}&#10;   I = \sum_{\boldsymbol{a}, \boldsymbol{x}} T_{\boldsymbol{a}, \boldsymbol{x}} P(\boldsymbol{a} \vert \boldsymbol{x})&#10;\end{align*}&#10;\end{document}" title="IguanaTex Bitmap Display">
            <a:extLst>
              <a:ext uri="{FF2B5EF4-FFF2-40B4-BE49-F238E27FC236}">
                <a16:creationId xmlns:a16="http://schemas.microsoft.com/office/drawing/2014/main" id="{72398417-7D90-70FF-1C84-88CA2E78FD0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006279" y="1925218"/>
            <a:ext cx="2108200" cy="5842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61DF80D-964E-BF2D-4139-7F2A8338D7A3}"/>
              </a:ext>
            </a:extLst>
          </p:cNvPr>
          <p:cNvSpPr txBox="1"/>
          <p:nvPr/>
        </p:nvSpPr>
        <p:spPr>
          <a:xfrm>
            <a:off x="407597" y="5372191"/>
            <a:ext cx="1583901" cy="5842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2"/>
                </a:solidFill>
              </a:rPr>
              <a:t>Bell operator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41" name="图片 40" descr="\documentclass{article}&#10;\usepackage{amsmath}&#10;\usepackage{xcolor}&#10;\usepackage{mathrsfs}&#10;\usepackage{physics,bm,bbm}&#10;\usepackage{amssymb}&#10;\pagestyle{empty}&#10;\begin{document}&#10;\begin{align*}&#10;\beta_C = \min_{\vec{P} \in \mathcal{L}} I&#10;\end{align*}&#10;\end{document}" title="IguanaTex Bitmap Display">
            <a:extLst>
              <a:ext uri="{FF2B5EF4-FFF2-40B4-BE49-F238E27FC236}">
                <a16:creationId xmlns:a16="http://schemas.microsoft.com/office/drawing/2014/main" id="{72FD48A2-887A-81CB-EC1D-B0E7E5BC90E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274119" y="3392507"/>
            <a:ext cx="1244600" cy="4064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usepackage{amssymb}&#10;\pagestyle{empty}&#10;\begin{document}&#10;\begin{align*}&#10;\beta_{Q}&amp;=\min_{\vec{P}\in\mathcal{Q}}I=\min_{\boldsymbol{\theta},\ket{\psi}}\bra{\psi}\hat{I}(\boldsymbol{\theta})\ket{\psi}&#10;\end{align*}&#10;\end{document}" title="IguanaTex Bitmap Display">
            <a:extLst>
              <a:ext uri="{FF2B5EF4-FFF2-40B4-BE49-F238E27FC236}">
                <a16:creationId xmlns:a16="http://schemas.microsoft.com/office/drawing/2014/main" id="{B5A9189B-43E1-F9FA-4DF0-18C90C898DA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325327" y="4722610"/>
            <a:ext cx="3352800" cy="482600"/>
          </a:xfrm>
          <a:prstGeom prst="rect">
            <a:avLst/>
          </a:prstGeom>
        </p:spPr>
      </p:pic>
      <p:pic>
        <p:nvPicPr>
          <p:cNvPr id="46" name="图片 45" descr="\documentclass{article}&#10;\usepackage{amsmath}&#10;\usepackage{xcolor}&#10;\usepackage{mathrsfs}&#10;\usepackage{physics,bm,bbm}&#10;\usepackage{amssymb}&#10;\pagestyle{empty}&#10;\begin{document}&#10;\begin{align*}&#10;   \hat{I}(\boldsymbol{\theta})=\sum_{\boldsymbol{a},\boldsymbol{x}}T_{\boldsymbol{a},\boldsymbol{x}}\hat{M}_{\boldsymbol{a}\vert\boldsymbol{x}}(\boldsymbol{\theta})&#10;\end{align*}&#10;\end{document}" title="IguanaTex Bitmap Display">
            <a:extLst>
              <a:ext uri="{FF2B5EF4-FFF2-40B4-BE49-F238E27FC236}">
                <a16:creationId xmlns:a16="http://schemas.microsoft.com/office/drawing/2014/main" id="{189FB807-0D6A-34BB-B9DF-E6C1783D4CF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297052" y="5621335"/>
            <a:ext cx="2590800" cy="584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7B1CB753-4727-1E0A-54E4-1EF0FEB7AF04}"/>
                  </a:ext>
                </a:extLst>
              </p:cNvPr>
              <p:cNvSpPr txBox="1"/>
              <p:nvPr/>
            </p:nvSpPr>
            <p:spPr>
              <a:xfrm>
                <a:off x="8128189" y="4844584"/>
                <a:ext cx="3302657" cy="605985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dirty="0"/>
                  <a:t>Non-Signaling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polytope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𝒩𝒮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  <a:p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7B1CB753-4727-1E0A-54E4-1EF0FEB7A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189" y="4844584"/>
                <a:ext cx="3302657" cy="605985"/>
              </a:xfrm>
              <a:prstGeom prst="rect">
                <a:avLst/>
              </a:prstGeom>
              <a:blipFill>
                <a:blip r:embed="rId19"/>
                <a:stretch>
                  <a:fillRect l="-7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EDA0C9E5-CD39-024F-9F74-5836796020D0}"/>
              </a:ext>
            </a:extLst>
          </p:cNvPr>
          <p:cNvCxnSpPr>
            <a:cxnSpLocks/>
          </p:cNvCxnSpPr>
          <p:nvPr/>
        </p:nvCxnSpPr>
        <p:spPr>
          <a:xfrm flipV="1">
            <a:off x="7467327" y="1414420"/>
            <a:ext cx="3914667" cy="1635459"/>
          </a:xfrm>
          <a:prstGeom prst="line">
            <a:avLst/>
          </a:prstGeom>
          <a:ln w="1270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I&#10;\end{align*}&#10;\end{document}" title="IguanaTex Bitmap Display">
            <a:extLst>
              <a:ext uri="{FF2B5EF4-FFF2-40B4-BE49-F238E27FC236}">
                <a16:creationId xmlns:a16="http://schemas.microsoft.com/office/drawing/2014/main" id="{B1A00731-EB5C-CE27-2B83-7848EAC61DD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9065071" y="2123289"/>
            <a:ext cx="127000" cy="17780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usepackage{amssymb}&#10;\pagestyle{empty}&#10;\begin{document}&#10;\begin{align*}&#10;   \beta_C&#10;\end{align*}&#10;\end{document}" title="IguanaTex Bitmap Display">
            <a:extLst>
              <a:ext uri="{FF2B5EF4-FFF2-40B4-BE49-F238E27FC236}">
                <a16:creationId xmlns:a16="http://schemas.microsoft.com/office/drawing/2014/main" id="{A96A812B-6568-E0CF-93A1-EBEB2BFBD15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7392868" y="2646000"/>
            <a:ext cx="304800" cy="228600"/>
          </a:xfrm>
          <a:prstGeom prst="rect">
            <a:avLst/>
          </a:prstGeom>
          <a:noFill/>
        </p:spPr>
      </p:pic>
      <p:pic>
        <p:nvPicPr>
          <p:cNvPr id="30" name="图片 29" descr="\documentclass{article}&#10;\usepackage{amsmath}&#10;\usepackage{xcolor}&#10;\usepackage{mathrsfs}&#10;\usepackage{physics,bm,bbm}&#10;\usepackage{amssymb}&#10;\pagestyle{empty}&#10;\begin{document}&#10;\begin{align*}&#10;   \beta_Q&#10;\end{align*}&#10;\end{document}" title="IguanaTex Bitmap Display">
            <a:extLst>
              <a:ext uri="{FF2B5EF4-FFF2-40B4-BE49-F238E27FC236}">
                <a16:creationId xmlns:a16="http://schemas.microsoft.com/office/drawing/2014/main" id="{7825D4BD-A7E8-368F-1274-BF56F78EB37D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293901" y="2061803"/>
            <a:ext cx="279400" cy="254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5962A9CC-E134-2CE6-D6B8-8B022F973393}"/>
                  </a:ext>
                </a:extLst>
              </p:cNvPr>
              <p:cNvSpPr txBox="1"/>
              <p:nvPr/>
            </p:nvSpPr>
            <p:spPr>
              <a:xfrm>
                <a:off x="404664" y="2636912"/>
                <a:ext cx="5259664" cy="457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solidFill>
                      <a:schemeClr val="bg2"/>
                    </a:solidFill>
                  </a:rPr>
                  <a:t>Classical bound: min in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Local</a:t>
                </a:r>
                <a:r>
                  <a:rPr kumimoji="1" lang="zh-CN" altLang="en-US" b="1" dirty="0">
                    <a:solidFill>
                      <a:schemeClr val="bg2"/>
                    </a:solidFill>
                  </a:rPr>
                  <a:t>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polytope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5962A9CC-E134-2CE6-D6B8-8B022F973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4" y="2636912"/>
                <a:ext cx="5259664" cy="457241"/>
              </a:xfrm>
              <a:prstGeom prst="rect">
                <a:avLst/>
              </a:prstGeom>
              <a:blipFill>
                <a:blip r:embed="rId23"/>
                <a:stretch>
                  <a:fillRect l="-723" b="-189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787BCEF6-97A8-49F3-1DB2-D28E417F3EF6}"/>
                  </a:ext>
                </a:extLst>
              </p:cNvPr>
              <p:cNvSpPr txBox="1"/>
              <p:nvPr/>
            </p:nvSpPr>
            <p:spPr>
              <a:xfrm>
                <a:off x="404663" y="4093115"/>
                <a:ext cx="5118447" cy="457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solidFill>
                      <a:schemeClr val="bg2"/>
                    </a:solidFill>
                  </a:rPr>
                  <a:t>Quantum value: min in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Quantum set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787BCEF6-97A8-49F3-1DB2-D28E417F3E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3" y="4093115"/>
                <a:ext cx="5118447" cy="457241"/>
              </a:xfrm>
              <a:prstGeom prst="rect">
                <a:avLst/>
              </a:prstGeom>
              <a:blipFill>
                <a:blip r:embed="rId24"/>
                <a:stretch>
                  <a:fillRect l="-743" b="-189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AACD389D-A133-3A81-F317-A8B7637E924B}"/>
              </a:ext>
            </a:extLst>
          </p:cNvPr>
          <p:cNvSpPr txBox="1"/>
          <p:nvPr/>
        </p:nvSpPr>
        <p:spPr>
          <a:xfrm>
            <a:off x="362066" y="1264655"/>
            <a:ext cx="5259664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2"/>
                </a:solidFill>
              </a:rPr>
              <a:t>Linear functional in probability space</a:t>
            </a:r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F0550844-487C-E937-480C-929EA104480E}"/>
              </a:ext>
            </a:extLst>
          </p:cNvPr>
          <p:cNvCxnSpPr>
            <a:cxnSpLocks/>
          </p:cNvCxnSpPr>
          <p:nvPr/>
        </p:nvCxnSpPr>
        <p:spPr>
          <a:xfrm flipV="1">
            <a:off x="7297076" y="1036274"/>
            <a:ext cx="3914667" cy="1635459"/>
          </a:xfrm>
          <a:prstGeom prst="line">
            <a:avLst/>
          </a:prstGeom>
          <a:ln w="12700">
            <a:solidFill>
              <a:srgbClr val="008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 descr="\documentclass{article}&#10;\usepackage{amsmath}&#10;\usepackage{xcolor}&#10;\usepackage{mathrsfs}&#10;\usepackage{physics,bm,bbm}&#10;\usepackage{amssymb}&#10;\pagestyle{empty}&#10;\begin{document}&#10;\begin{align*}&#10;\sum_{b=1}^{d}P(a,b|x,y)=\sum_{b=1}^{d}P(a,b|x,y^{\prime})&#10;\end{align*}&#10;\end{document}" title="IguanaTex Bitmap Display">
            <a:extLst>
              <a:ext uri="{FF2B5EF4-FFF2-40B4-BE49-F238E27FC236}">
                <a16:creationId xmlns:a16="http://schemas.microsoft.com/office/drawing/2014/main" id="{BF5850B9-9207-3E2A-2676-550B060CEE6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264424" y="5344255"/>
            <a:ext cx="3029670" cy="64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437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6" grpId="0" animBg="1"/>
      <p:bldP spid="27" grpId="0" animBg="1"/>
      <p:bldP spid="21" grpId="0"/>
      <p:bldP spid="47" grpId="0"/>
      <p:bldP spid="37" grpId="0"/>
      <p:bldP spid="3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4981A-1A40-A4C5-0F6F-0D00E20EC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A42CE-CE11-336F-3450-F3520565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Bell inequalities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82ED58-8803-265E-BCF2-3CF0B4579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4" y="1252837"/>
            <a:ext cx="6846639" cy="4987578"/>
          </a:xfrm>
        </p:spPr>
        <p:txBody>
          <a:bodyPr>
            <a:normAutofit/>
          </a:bodyPr>
          <a:lstStyle/>
          <a:p>
            <a:endParaRPr kumimoji="1" lang="en-US" altLang="zh-CN" dirty="0"/>
          </a:p>
        </p:txBody>
      </p:sp>
      <p:pic>
        <p:nvPicPr>
          <p:cNvPr id="4" name="图片 3" descr="\documentclass{article}&#10;\usepackage{amsmath}&#10;\usepackage{xcolor}&#10;\usepackage{mathrsfs}&#10;\usepackage{physics,bm,bbm}&#10;\usepackage{amssymb}&#10;\pagestyle{empty}&#10;\begin{document}&#10;\begin{align*}&#10;   \mathcal{L}\subset\mathcal{Q}\subset\mathcal{NS}&#10;\end{align*}&#10;\end{document}" title="IguanaTex Bitmap Display">
            <a:extLst>
              <a:ext uri="{FF2B5EF4-FFF2-40B4-BE49-F238E27FC236}">
                <a16:creationId xmlns:a16="http://schemas.microsoft.com/office/drawing/2014/main" id="{2C28853A-BE75-D21E-DD69-924313B4BBF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940384" y="1041489"/>
            <a:ext cx="1473200" cy="228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DBED101-A85D-EC86-1AD7-0E0C3DA69F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08862" y="1340768"/>
            <a:ext cx="4469760" cy="3178174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usepackage{amssymb}&#10;\pagestyle{empty}&#10;\begin{document}&#10;\begin{align*}&#10;   \vec{P}&#10;\end{align*}&#10;\end{document}" title="IguanaTex Bitmap Display">
            <a:extLst>
              <a:ext uri="{FF2B5EF4-FFF2-40B4-BE49-F238E27FC236}">
                <a16:creationId xmlns:a16="http://schemas.microsoft.com/office/drawing/2014/main" id="{1427AEE6-B941-E231-B7D5-2BAE1014FF7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261550" y="2266881"/>
            <a:ext cx="203200" cy="254000"/>
          </a:xfrm>
          <a:prstGeom prst="rect">
            <a:avLst/>
          </a:prstGeom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D334B208-B4BD-BA3E-EB65-5439CF3EFC06}"/>
              </a:ext>
            </a:extLst>
          </p:cNvPr>
          <p:cNvSpPr/>
          <p:nvPr/>
        </p:nvSpPr>
        <p:spPr>
          <a:xfrm>
            <a:off x="10464750" y="2564904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C41B82D-C3A2-641A-F5D1-0D9C14E68468}"/>
              </a:ext>
            </a:extLst>
          </p:cNvPr>
          <p:cNvSpPr/>
          <p:nvPr/>
        </p:nvSpPr>
        <p:spPr>
          <a:xfrm>
            <a:off x="7990190" y="2780928"/>
            <a:ext cx="72008" cy="7200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61EDAE7-9AE5-FC7A-F7DE-9EFAFC3608CC}"/>
              </a:ext>
            </a:extLst>
          </p:cNvPr>
          <p:cNvSpPr/>
          <p:nvPr/>
        </p:nvSpPr>
        <p:spPr>
          <a:xfrm>
            <a:off x="11014526" y="1818000"/>
            <a:ext cx="72008" cy="7200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E987035-3EAE-D506-F782-181110E7B1A2}"/>
              </a:ext>
            </a:extLst>
          </p:cNvPr>
          <p:cNvSpPr/>
          <p:nvPr/>
        </p:nvSpPr>
        <p:spPr>
          <a:xfrm>
            <a:off x="11430847" y="3168000"/>
            <a:ext cx="72008" cy="7200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B5E2B195-56EA-B173-59B8-B90F5215DC56}"/>
              </a:ext>
            </a:extLst>
          </p:cNvPr>
          <p:cNvCxnSpPr>
            <a:cxnSpLocks/>
          </p:cNvCxnSpPr>
          <p:nvPr/>
        </p:nvCxnSpPr>
        <p:spPr>
          <a:xfrm flipH="1">
            <a:off x="8134206" y="2608812"/>
            <a:ext cx="2228944" cy="214792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DB353F2F-C164-F263-4CAB-D66FBE793C51}"/>
              </a:ext>
            </a:extLst>
          </p:cNvPr>
          <p:cNvCxnSpPr>
            <a:cxnSpLocks/>
          </p:cNvCxnSpPr>
          <p:nvPr/>
        </p:nvCxnSpPr>
        <p:spPr>
          <a:xfrm>
            <a:off x="10582478" y="2646000"/>
            <a:ext cx="808620" cy="507175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DFCAF671-F8D8-32A0-3C61-9133B7705D05}"/>
              </a:ext>
            </a:extLst>
          </p:cNvPr>
          <p:cNvCxnSpPr>
            <a:cxnSpLocks/>
          </p:cNvCxnSpPr>
          <p:nvPr/>
        </p:nvCxnSpPr>
        <p:spPr>
          <a:xfrm flipV="1">
            <a:off x="10542729" y="1916698"/>
            <a:ext cx="471797" cy="60124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 descr="\documentclass{article}&#10;\usepackage{amsmath}&#10;\usepackage{xcolor}&#10;\usepackage{mathrsfs}&#10;\usepackage{physics,bm,bbm}&#10;\usepackage{amssymb}&#10;\pagestyle{empty}&#10;\begin{document}&#10;\begin{align*}&#10;   I = \sum_{\boldsymbol{a}, \boldsymbol{x}} T_{\boldsymbol{a}, \boldsymbol{x}} P(\boldsymbol{a} \vert \boldsymbol{x})&#10;\end{align*}&#10;\end{document}" title="IguanaTex Bitmap Display">
            <a:extLst>
              <a:ext uri="{FF2B5EF4-FFF2-40B4-BE49-F238E27FC236}">
                <a16:creationId xmlns:a16="http://schemas.microsoft.com/office/drawing/2014/main" id="{34E3F416-9A73-D228-BC79-D01A99B3C73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006279" y="1925218"/>
            <a:ext cx="2108200" cy="5842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9324F45-1A57-8770-1E98-508F95172F2A}"/>
              </a:ext>
            </a:extLst>
          </p:cNvPr>
          <p:cNvSpPr txBox="1"/>
          <p:nvPr/>
        </p:nvSpPr>
        <p:spPr>
          <a:xfrm>
            <a:off x="407597" y="5372191"/>
            <a:ext cx="1583901" cy="5842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2"/>
                </a:solidFill>
              </a:rPr>
              <a:t>Bell operator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1" name="图片 10" descr="\documentclass{article}&#10;\usepackage{amsmath}&#10;\usepackage{xcolor}&#10;\usepackage{mathrsfs}&#10;\usepackage{physics,bm,bbm}&#10;\usepackage{amssymb}&#10;\pagestyle{empty}&#10;\begin{document}&#10;\begin{align*}&#10;\beta_{Q}&amp;=\min_{\vec{P}\in\mathcal{Q}}I=\min_{\boldsymbol{\theta},\ket{\psi}}\bra{\psi}\hat{I}(\boldsymbol{\theta})\ket{\psi}&#10;\end{align*}&#10;\end{document}" title="IguanaTex Bitmap Display">
            <a:extLst>
              <a:ext uri="{FF2B5EF4-FFF2-40B4-BE49-F238E27FC236}">
                <a16:creationId xmlns:a16="http://schemas.microsoft.com/office/drawing/2014/main" id="{D5AE1839-8096-28F9-32FA-456EF5DE60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325327" y="4722610"/>
            <a:ext cx="3352800" cy="482600"/>
          </a:xfrm>
          <a:prstGeom prst="rect">
            <a:avLst/>
          </a:prstGeom>
        </p:spPr>
      </p:pic>
      <p:pic>
        <p:nvPicPr>
          <p:cNvPr id="46" name="图片 45" descr="\documentclass{article}&#10;\usepackage{amsmath}&#10;\usepackage{xcolor}&#10;\usepackage{mathrsfs}&#10;\usepackage{physics,bm,bbm}&#10;\usepackage{amssymb}&#10;\pagestyle{empty}&#10;\begin{document}&#10;\begin{align*}&#10;   \hat{I}(\boldsymbol{\theta})=\sum_{\boldsymbol{a},\boldsymbol{x}}T_{\boldsymbol{a},\boldsymbol{x}}\hat{M}_{\boldsymbol{a}\vert\boldsymbol{x}}(\boldsymbol{\theta})&#10;\end{align*}&#10;\end{document}" title="IguanaTex Bitmap Display">
            <a:extLst>
              <a:ext uri="{FF2B5EF4-FFF2-40B4-BE49-F238E27FC236}">
                <a16:creationId xmlns:a16="http://schemas.microsoft.com/office/drawing/2014/main" id="{6D421818-7498-44F2-D4DA-E92949E8F41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297052" y="5621335"/>
            <a:ext cx="2590800" cy="584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1EA707EA-7480-8D63-80CA-12F30F9E6C38}"/>
                  </a:ext>
                </a:extLst>
              </p:cNvPr>
              <p:cNvSpPr txBox="1"/>
              <p:nvPr/>
            </p:nvSpPr>
            <p:spPr>
              <a:xfrm>
                <a:off x="8128189" y="4844584"/>
                <a:ext cx="3302657" cy="605985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dirty="0"/>
                  <a:t>Non-Signaling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polytope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𝒩𝒮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  <a:p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1EA707EA-7480-8D63-80CA-12F30F9E6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189" y="4844584"/>
                <a:ext cx="3302657" cy="605985"/>
              </a:xfrm>
              <a:prstGeom prst="rect">
                <a:avLst/>
              </a:prstGeom>
              <a:blipFill>
                <a:blip r:embed="rId18"/>
                <a:stretch>
                  <a:fillRect l="-7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I&#10;\end{align*}&#10;\end{document}" title="IguanaTex Bitmap Display">
            <a:extLst>
              <a:ext uri="{FF2B5EF4-FFF2-40B4-BE49-F238E27FC236}">
                <a16:creationId xmlns:a16="http://schemas.microsoft.com/office/drawing/2014/main" id="{6CE2DA6F-6111-9F9B-A86A-9E7047C89F6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065071" y="2123289"/>
            <a:ext cx="127000" cy="17780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usepackage{amssymb}&#10;\pagestyle{empty}&#10;\begin{document}&#10;\begin{align*}&#10;   \beta_C&#10;\end{align*}&#10;\end{document}" title="IguanaTex Bitmap Display">
            <a:extLst>
              <a:ext uri="{FF2B5EF4-FFF2-40B4-BE49-F238E27FC236}">
                <a16:creationId xmlns:a16="http://schemas.microsoft.com/office/drawing/2014/main" id="{BBE60905-137C-800A-12A5-1A644AE2C39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7392868" y="2646000"/>
            <a:ext cx="304800" cy="228600"/>
          </a:xfrm>
          <a:prstGeom prst="rect">
            <a:avLst/>
          </a:prstGeom>
          <a:noFill/>
        </p:spPr>
      </p:pic>
      <p:pic>
        <p:nvPicPr>
          <p:cNvPr id="30" name="图片 29" descr="\documentclass{article}&#10;\usepackage{amsmath}&#10;\usepackage{xcolor}&#10;\usepackage{mathrsfs}&#10;\usepackage{physics,bm,bbm}&#10;\usepackage{amssymb}&#10;\pagestyle{empty}&#10;\begin{document}&#10;\begin{align*}&#10;   \beta_Q&#10;\end{align*}&#10;\end{document}" title="IguanaTex Bitmap Display">
            <a:extLst>
              <a:ext uri="{FF2B5EF4-FFF2-40B4-BE49-F238E27FC236}">
                <a16:creationId xmlns:a16="http://schemas.microsoft.com/office/drawing/2014/main" id="{6FE2AD81-D4F9-0084-1EE2-80D842A0184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7293901" y="2061803"/>
            <a:ext cx="279400" cy="254000"/>
          </a:xfrm>
          <a:prstGeom prst="rect">
            <a:avLst/>
          </a:prstGeom>
          <a:noFill/>
        </p:spPr>
      </p:pic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24FAA5B-FA74-5538-2CAF-5B80AC32F322}"/>
              </a:ext>
            </a:extLst>
          </p:cNvPr>
          <p:cNvCxnSpPr>
            <a:cxnSpLocks/>
          </p:cNvCxnSpPr>
          <p:nvPr/>
        </p:nvCxnSpPr>
        <p:spPr>
          <a:xfrm flipV="1">
            <a:off x="7412271" y="1739700"/>
            <a:ext cx="4018575" cy="1287493"/>
          </a:xfrm>
          <a:prstGeom prst="line">
            <a:avLst/>
          </a:prstGeom>
          <a:ln w="12700">
            <a:solidFill>
              <a:schemeClr val="bg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CA7CB44A-9D8C-479F-E64C-9F5AC7B4B0E2}"/>
              </a:ext>
            </a:extLst>
          </p:cNvPr>
          <p:cNvCxnSpPr>
            <a:cxnSpLocks/>
          </p:cNvCxnSpPr>
          <p:nvPr/>
        </p:nvCxnSpPr>
        <p:spPr>
          <a:xfrm flipV="1">
            <a:off x="7275519" y="1163134"/>
            <a:ext cx="4018575" cy="1287493"/>
          </a:xfrm>
          <a:prstGeom prst="line">
            <a:avLst/>
          </a:prstGeom>
          <a:ln w="12700">
            <a:solidFill>
              <a:srgbClr val="008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\documentclass{article}&#10;\usepackage{amsmath}&#10;\usepackage{xcolor}&#10;\usepackage{mathrsfs}&#10;\usepackage{physics,bm,bbm}&#10;\usepackage{amssymb}&#10;\pagestyle{empty}&#10;\begin{document}&#10;\begin{align*}&#10;\sum_{b=1}^{d}P(a,b|x,y)=\sum_{b=1}^{d}P(a,b|x,y^{\prime})&#10;\end{align*}&#10;\end{document}" title="IguanaTex Bitmap Display">
            <a:extLst>
              <a:ext uri="{FF2B5EF4-FFF2-40B4-BE49-F238E27FC236}">
                <a16:creationId xmlns:a16="http://schemas.microsoft.com/office/drawing/2014/main" id="{4C023DEC-4F85-8258-4DB1-CB0AC07A5B3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8264424" y="5344255"/>
            <a:ext cx="3029670" cy="64007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56F8AFF-2E6D-E001-A8B6-8A53EA6B4E81}"/>
              </a:ext>
            </a:extLst>
          </p:cNvPr>
          <p:cNvSpPr txBox="1"/>
          <p:nvPr/>
        </p:nvSpPr>
        <p:spPr>
          <a:xfrm>
            <a:off x="5009441" y="1632198"/>
            <a:ext cx="3024905" cy="5348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C00000"/>
                </a:solidFill>
              </a:rPr>
              <a:t>Tight Bell inequality = Facet</a:t>
            </a:r>
            <a:endParaRPr kumimoji="1" lang="zh-CN" altLang="en-US" noProof="0" dirty="0" err="1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D5F2F4B-DEC2-4C46-948C-C4F1CB31F173}"/>
                  </a:ext>
                </a:extLst>
              </p:cNvPr>
              <p:cNvSpPr txBox="1"/>
              <p:nvPr/>
            </p:nvSpPr>
            <p:spPr>
              <a:xfrm>
                <a:off x="404664" y="2636912"/>
                <a:ext cx="5259664" cy="457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solidFill>
                      <a:schemeClr val="bg2"/>
                    </a:solidFill>
                  </a:rPr>
                  <a:t>Classical bound: min in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Local</a:t>
                </a:r>
                <a:r>
                  <a:rPr kumimoji="1" lang="zh-CN" altLang="en-US" b="1" dirty="0">
                    <a:solidFill>
                      <a:schemeClr val="bg2"/>
                    </a:solidFill>
                  </a:rPr>
                  <a:t>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polytope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D5F2F4B-DEC2-4C46-948C-C4F1CB31F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4" y="2636912"/>
                <a:ext cx="5259664" cy="457241"/>
              </a:xfrm>
              <a:prstGeom prst="rect">
                <a:avLst/>
              </a:prstGeom>
              <a:blipFill>
                <a:blip r:embed="rId23"/>
                <a:stretch>
                  <a:fillRect l="-723" b="-189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3FBA6EA-BA1C-77F0-A7E3-C1E28332469B}"/>
                  </a:ext>
                </a:extLst>
              </p:cNvPr>
              <p:cNvSpPr txBox="1"/>
              <p:nvPr/>
            </p:nvSpPr>
            <p:spPr>
              <a:xfrm>
                <a:off x="404663" y="4093115"/>
                <a:ext cx="5694511" cy="457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solidFill>
                      <a:schemeClr val="bg2"/>
                    </a:solidFill>
                  </a:rPr>
                  <a:t>Quantum value: min in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Quantum set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3FBA6EA-BA1C-77F0-A7E3-C1E283324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3" y="4093115"/>
                <a:ext cx="5694511" cy="457241"/>
              </a:xfrm>
              <a:prstGeom prst="rect">
                <a:avLst/>
              </a:prstGeom>
              <a:blipFill>
                <a:blip r:embed="rId24"/>
                <a:stretch>
                  <a:fillRect l="-667" b="-189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1F5A2544-DE29-F955-C620-84B8E3926B6E}"/>
              </a:ext>
            </a:extLst>
          </p:cNvPr>
          <p:cNvSpPr txBox="1"/>
          <p:nvPr/>
        </p:nvSpPr>
        <p:spPr>
          <a:xfrm>
            <a:off x="362066" y="1264655"/>
            <a:ext cx="5259664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2"/>
                </a:solidFill>
              </a:rPr>
              <a:t>Linear functional in probability space</a:t>
            </a:r>
          </a:p>
        </p:txBody>
      </p:sp>
      <p:pic>
        <p:nvPicPr>
          <p:cNvPr id="23" name="图片 22" descr="\documentclass{article}&#10;\usepackage{amsmath}&#10;\usepackage{xcolor}&#10;\usepackage{mathrsfs}&#10;\usepackage{physics,bm,bbm}&#10;\usepackage{amssymb}&#10;\pagestyle{empty}&#10;\begin{document}&#10;\begin{align*}&#10;\beta_C = \min_{\vec{P} \in \mathcal{L}} I&#10;\end{align*}&#10;\end{document}" title="IguanaTex Bitmap Display">
            <a:extLst>
              <a:ext uri="{FF2B5EF4-FFF2-40B4-BE49-F238E27FC236}">
                <a16:creationId xmlns:a16="http://schemas.microsoft.com/office/drawing/2014/main" id="{6E827553-A5DE-306E-2F99-10538EE3E6F3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3274119" y="3392507"/>
            <a:ext cx="1244600" cy="4064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B001E01-9677-58D3-7B7E-DD6C2F05AE6A}"/>
              </a:ext>
            </a:extLst>
          </p:cNvPr>
          <p:cNvSpPr txBox="1"/>
          <p:nvPr/>
        </p:nvSpPr>
        <p:spPr>
          <a:xfrm>
            <a:off x="1027390" y="6425952"/>
            <a:ext cx="9188680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kumimoji="1" lang="en-US" altLang="zh-CN" sz="1400" noProof="0" dirty="0">
                <a:solidFill>
                  <a:schemeClr val="bg1"/>
                </a:solidFill>
              </a:rPr>
              <a:t>N. Brunner, D. Cavalcanti, S. </a:t>
            </a:r>
            <a:r>
              <a:rPr kumimoji="1" lang="en-US" altLang="zh-CN" sz="1400" noProof="0" dirty="0" err="1">
                <a:solidFill>
                  <a:schemeClr val="bg1"/>
                </a:solidFill>
              </a:rPr>
              <a:t>Pironio</a:t>
            </a:r>
            <a:r>
              <a:rPr kumimoji="1" lang="en-US" altLang="zh-CN" sz="1400" noProof="0" dirty="0">
                <a:solidFill>
                  <a:schemeClr val="bg1"/>
                </a:solidFill>
              </a:rPr>
              <a:t>, V. Scarani, and S. Wehner, Bell nonlocality, Rev. Mod. Phys. 86, 419 (2014).</a:t>
            </a:r>
          </a:p>
        </p:txBody>
      </p:sp>
    </p:spTree>
    <p:extLst>
      <p:ext uri="{BB962C8B-B14F-4D97-AF65-F5344CB8AC3E}">
        <p14:creationId xmlns:p14="http://schemas.microsoft.com/office/powerpoint/2010/main" val="2528473499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E1EC6-6FBC-A50E-D200-9C199FCDA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B4F15B-DA0D-814E-03D7-2FF55DEA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Bell inequalities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EFC4458-2912-64D3-64B5-89338E3691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5399" y="2292794"/>
            <a:ext cx="3015440" cy="316835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4F55444-37D1-70A0-A6BE-6B4B00B9C005}"/>
              </a:ext>
            </a:extLst>
          </p:cNvPr>
          <p:cNvSpPr txBox="1"/>
          <p:nvPr/>
        </p:nvSpPr>
        <p:spPr>
          <a:xfrm>
            <a:off x="8475439" y="5518853"/>
            <a:ext cx="1656184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0300B8"/>
                </a:solidFill>
              </a:rPr>
              <a:t>Local polytope</a:t>
            </a:r>
            <a:endParaRPr kumimoji="1" lang="zh-CN" altLang="en-US" noProof="0" dirty="0" err="1">
              <a:solidFill>
                <a:srgbClr val="0300B8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1914619-68C0-732F-DBA0-A6AABF6A5072}"/>
              </a:ext>
            </a:extLst>
          </p:cNvPr>
          <p:cNvSpPr txBox="1"/>
          <p:nvPr/>
        </p:nvSpPr>
        <p:spPr>
          <a:xfrm>
            <a:off x="8475439" y="5877272"/>
            <a:ext cx="1656184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008C00"/>
                </a:solidFill>
              </a:rPr>
              <a:t>Quantum set</a:t>
            </a:r>
            <a:endParaRPr kumimoji="1" lang="zh-CN" altLang="en-US" noProof="0" dirty="0" err="1">
              <a:solidFill>
                <a:srgbClr val="008C00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3374C16A-97CA-0C98-C06A-41C98DE62D54}"/>
              </a:ext>
            </a:extLst>
          </p:cNvPr>
          <p:cNvCxnSpPr/>
          <p:nvPr/>
        </p:nvCxnSpPr>
        <p:spPr>
          <a:xfrm flipH="1" flipV="1">
            <a:off x="8979495" y="2292794"/>
            <a:ext cx="216024" cy="538089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57908D3-64E1-478F-90D7-89BE4EDEE85C}"/>
              </a:ext>
            </a:extLst>
          </p:cNvPr>
          <p:cNvSpPr txBox="1"/>
          <p:nvPr/>
        </p:nvSpPr>
        <p:spPr>
          <a:xfrm>
            <a:off x="8362979" y="1934375"/>
            <a:ext cx="2520280" cy="46469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Facet: CHSH inequality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513EE70-3B67-E578-4278-F6982BD4B230}"/>
              </a:ext>
            </a:extLst>
          </p:cNvPr>
          <p:cNvSpPr txBox="1"/>
          <p:nvPr/>
        </p:nvSpPr>
        <p:spPr>
          <a:xfrm>
            <a:off x="7555113" y="1359932"/>
            <a:ext cx="4136012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2 parties, 2 measurements, 2 outcomes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8" name="竖排文字占位符 2">
            <a:extLst>
              <a:ext uri="{FF2B5EF4-FFF2-40B4-BE49-F238E27FC236}">
                <a16:creationId xmlns:a16="http://schemas.microsoft.com/office/drawing/2014/main" id="{6A3994E5-B88F-B5E9-C4F7-09F7FF027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4" y="1252837"/>
            <a:ext cx="6846639" cy="4987578"/>
          </a:xfrm>
        </p:spPr>
        <p:txBody>
          <a:bodyPr>
            <a:normAutofit/>
          </a:bodyPr>
          <a:lstStyle/>
          <a:p>
            <a:endParaRPr kumimoji="1" lang="en-US" altLang="zh-CN" dirty="0"/>
          </a:p>
        </p:txBody>
      </p:sp>
      <p:pic>
        <p:nvPicPr>
          <p:cNvPr id="23" name="图片 22" descr="\documentclass{article}&#10;\usepackage{amsmath}&#10;\usepackage{xcolor}&#10;\usepackage{mathrsfs}&#10;\usepackage{physics,bm,bbm}&#10;\usepackage{amssymb}&#10;\pagestyle{empty}&#10;\begin{document}&#10;\begin{align*}&#10;   I = \sum_{\boldsymbol{a}, \boldsymbol{x}} T_{\boldsymbol{a}, \boldsymbol{x}} P(\boldsymbol{a} \vert \boldsymbol{x})&#10;\end{align*}&#10;\end{document}" title="IguanaTex Bitmap Display">
            <a:extLst>
              <a:ext uri="{FF2B5EF4-FFF2-40B4-BE49-F238E27FC236}">
                <a16:creationId xmlns:a16="http://schemas.microsoft.com/office/drawing/2014/main" id="{53DA47C1-3A55-D6C9-8378-CEFB6608E83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006279" y="1925218"/>
            <a:ext cx="2108200" cy="5842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0441DC71-DBB1-CC3C-B8FD-488B96B5CFE7}"/>
              </a:ext>
            </a:extLst>
          </p:cNvPr>
          <p:cNvSpPr txBox="1"/>
          <p:nvPr/>
        </p:nvSpPr>
        <p:spPr>
          <a:xfrm>
            <a:off x="407597" y="5372191"/>
            <a:ext cx="1583901" cy="5842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2"/>
                </a:solidFill>
              </a:rPr>
              <a:t>Bell operator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noProof="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28" name="图片 27" descr="\documentclass{article}&#10;\usepackage{amsmath}&#10;\usepackage{xcolor}&#10;\usepackage{mathrsfs}&#10;\usepackage{physics,bm,bbm}&#10;\usepackage{amssymb}&#10;\pagestyle{empty}&#10;\begin{document}&#10;\begin{align*}&#10;\beta_{Q}&amp;=\min_{\vec{P}\in\mathcal{Q}}I=\min_{\boldsymbol{\theta},\ket{\psi}}\bra{\psi}\hat{I}(\boldsymbol{\theta})\ket{\psi}&#10;\end{align*}&#10;\end{document}" title="IguanaTex Bitmap Display">
            <a:extLst>
              <a:ext uri="{FF2B5EF4-FFF2-40B4-BE49-F238E27FC236}">
                <a16:creationId xmlns:a16="http://schemas.microsoft.com/office/drawing/2014/main" id="{D04EC501-E820-145F-87F3-59EBBDB0612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325327" y="4722610"/>
            <a:ext cx="3352800" cy="482600"/>
          </a:xfrm>
          <a:prstGeom prst="rect">
            <a:avLst/>
          </a:prstGeom>
        </p:spPr>
      </p:pic>
      <p:pic>
        <p:nvPicPr>
          <p:cNvPr id="31" name="图片 30" descr="\documentclass{article}&#10;\usepackage{amsmath}&#10;\usepackage{xcolor}&#10;\usepackage{mathrsfs}&#10;\usepackage{physics,bm,bbm}&#10;\usepackage{amssymb}&#10;\pagestyle{empty}&#10;\begin{document}&#10;\begin{align*}&#10;   \hat{I}(\boldsymbol{\theta})=\sum_{\boldsymbol{a},\boldsymbol{x}}T_{\boldsymbol{a},\boldsymbol{x}}\hat{M}_{\boldsymbol{a}\vert\boldsymbol{x}}(\boldsymbol{\theta})&#10;\end{align*}&#10;\end{document}" title="IguanaTex Bitmap Display">
            <a:extLst>
              <a:ext uri="{FF2B5EF4-FFF2-40B4-BE49-F238E27FC236}">
                <a16:creationId xmlns:a16="http://schemas.microsoft.com/office/drawing/2014/main" id="{4E324644-65C0-8E32-8439-DBCDAF7FDC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297052" y="5621335"/>
            <a:ext cx="2590800" cy="584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A86EC16-8ED1-B27A-E2D8-8B634FB398A2}"/>
                  </a:ext>
                </a:extLst>
              </p:cNvPr>
              <p:cNvSpPr txBox="1"/>
              <p:nvPr/>
            </p:nvSpPr>
            <p:spPr>
              <a:xfrm>
                <a:off x="404664" y="2636912"/>
                <a:ext cx="5259664" cy="457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solidFill>
                      <a:schemeClr val="bg2"/>
                    </a:solidFill>
                  </a:rPr>
                  <a:t>Classical bound: min in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Local</a:t>
                </a:r>
                <a:r>
                  <a:rPr kumimoji="1" lang="zh-CN" altLang="en-US" b="1" dirty="0">
                    <a:solidFill>
                      <a:schemeClr val="bg2"/>
                    </a:solidFill>
                  </a:rPr>
                  <a:t>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polytope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A86EC16-8ED1-B27A-E2D8-8B634FB39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4" y="2636912"/>
                <a:ext cx="5259664" cy="457241"/>
              </a:xfrm>
              <a:prstGeom prst="rect">
                <a:avLst/>
              </a:prstGeom>
              <a:blipFill>
                <a:blip r:embed="rId10"/>
                <a:stretch>
                  <a:fillRect l="-723" b="-189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731D75B1-EF8B-ACFE-2FF0-9F44A0683E32}"/>
                  </a:ext>
                </a:extLst>
              </p:cNvPr>
              <p:cNvSpPr txBox="1"/>
              <p:nvPr/>
            </p:nvSpPr>
            <p:spPr>
              <a:xfrm>
                <a:off x="404663" y="4093115"/>
                <a:ext cx="5694511" cy="457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solidFill>
                      <a:schemeClr val="bg2"/>
                    </a:solidFill>
                  </a:rPr>
                  <a:t>Quantum value: min in </a:t>
                </a:r>
                <a:r>
                  <a:rPr kumimoji="1" lang="en-US" altLang="zh-CN" b="1" dirty="0">
                    <a:solidFill>
                      <a:schemeClr val="bg2"/>
                    </a:solidFill>
                  </a:rPr>
                  <a:t>Quantum set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endParaRPr kumimoji="1" lang="en-US" altLang="zh-CN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731D75B1-EF8B-ACFE-2FF0-9F44A0683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3" y="4093115"/>
                <a:ext cx="5694511" cy="457241"/>
              </a:xfrm>
              <a:prstGeom prst="rect">
                <a:avLst/>
              </a:prstGeom>
              <a:blipFill>
                <a:blip r:embed="rId11"/>
                <a:stretch>
                  <a:fillRect l="-667" b="-189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文本框 41">
            <a:extLst>
              <a:ext uri="{FF2B5EF4-FFF2-40B4-BE49-F238E27FC236}">
                <a16:creationId xmlns:a16="http://schemas.microsoft.com/office/drawing/2014/main" id="{FD881665-A387-CB44-C3EA-DC5B1F2229D4}"/>
              </a:ext>
            </a:extLst>
          </p:cNvPr>
          <p:cNvSpPr txBox="1"/>
          <p:nvPr/>
        </p:nvSpPr>
        <p:spPr>
          <a:xfrm>
            <a:off x="362066" y="1264655"/>
            <a:ext cx="5259664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chemeClr val="bg2"/>
                </a:solidFill>
              </a:rPr>
              <a:t>Linear functional in probability space</a:t>
            </a:r>
          </a:p>
        </p:txBody>
      </p:sp>
      <p:pic>
        <p:nvPicPr>
          <p:cNvPr id="43" name="图片 42" descr="\documentclass{article}&#10;\usepackage{amsmath}&#10;\usepackage{xcolor}&#10;\usepackage{mathrsfs}&#10;\usepackage{physics,bm,bbm}&#10;\usepackage{amssymb}&#10;\pagestyle{empty}&#10;\begin{document}&#10;\begin{align*}&#10;\beta_C = \min_{\vec{P} \in \mathcal{L}} I&#10;\end{align*}&#10;\end{document}" title="IguanaTex Bitmap Display">
            <a:extLst>
              <a:ext uri="{FF2B5EF4-FFF2-40B4-BE49-F238E27FC236}">
                <a16:creationId xmlns:a16="http://schemas.microsoft.com/office/drawing/2014/main" id="{011B95B8-4649-80C8-6C6A-DD9EE74C7AF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274119" y="3392507"/>
            <a:ext cx="1244600" cy="4064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E2564D2-BD6B-5262-FE3A-1447AC8472F1}"/>
              </a:ext>
            </a:extLst>
          </p:cNvPr>
          <p:cNvSpPr txBox="1"/>
          <p:nvPr/>
        </p:nvSpPr>
        <p:spPr>
          <a:xfrm>
            <a:off x="1027390" y="6425952"/>
            <a:ext cx="9188680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kumimoji="1" lang="en-US" altLang="zh-CN" sz="1400" noProof="0" dirty="0">
                <a:solidFill>
                  <a:schemeClr val="bg1"/>
                </a:solidFill>
              </a:rPr>
              <a:t>N. Brunner, D. Cavalcanti, S. </a:t>
            </a:r>
            <a:r>
              <a:rPr kumimoji="1" lang="en-US" altLang="zh-CN" sz="1400" noProof="0" dirty="0" err="1">
                <a:solidFill>
                  <a:schemeClr val="bg1"/>
                </a:solidFill>
              </a:rPr>
              <a:t>Pironio</a:t>
            </a:r>
            <a:r>
              <a:rPr kumimoji="1" lang="en-US" altLang="zh-CN" sz="1400" noProof="0" dirty="0">
                <a:solidFill>
                  <a:schemeClr val="bg1"/>
                </a:solidFill>
              </a:rPr>
              <a:t>, V. Scarani, and S. Wehner, Bell nonlocality, Rev. Mod. Phys. 86, 419 (2014).</a:t>
            </a:r>
          </a:p>
        </p:txBody>
      </p:sp>
    </p:spTree>
    <p:extLst>
      <p:ext uri="{BB962C8B-B14F-4D97-AF65-F5344CB8AC3E}">
        <p14:creationId xmlns:p14="http://schemas.microsoft.com/office/powerpoint/2010/main" val="3558096568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0698BB-48A2-3759-2E76-AA488A28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Bell correlation in many-body regime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2B1F9E-EE83-C8BB-26DC-9A20C8232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kumimoji="1" lang="en-US" altLang="zh-CN" sz="2400" dirty="0"/>
              <a:t>Multipartite Bell correlation are harder:</a:t>
            </a:r>
          </a:p>
          <a:p>
            <a:pPr lvl="1"/>
            <a:endParaRPr kumimoji="1" lang="en-US" altLang="zh-CN" sz="1800" dirty="0"/>
          </a:p>
          <a:p>
            <a:pPr lvl="1"/>
            <a:r>
              <a:rPr kumimoji="1" lang="en-US" altLang="zh-CN" sz="1800" dirty="0"/>
              <a:t>Exponential curse in many-body physics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Robust multipartite Bell inequalities?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Useful in</a:t>
            </a:r>
          </a:p>
          <a:p>
            <a:pPr lvl="1"/>
            <a:r>
              <a:rPr kumimoji="1" lang="en-US" altLang="zh-CN" sz="1800" dirty="0"/>
              <a:t>Certify your quantum computer</a:t>
            </a:r>
          </a:p>
          <a:p>
            <a:pPr lvl="1"/>
            <a:r>
              <a:rPr kumimoji="1" lang="en-US" altLang="zh-CN" sz="1800" dirty="0"/>
              <a:t>Genuine multipartite entanglement</a:t>
            </a:r>
          </a:p>
          <a:p>
            <a:pPr lvl="1"/>
            <a:r>
              <a:rPr kumimoji="1" lang="en-US" altLang="zh-CN" sz="1800" dirty="0"/>
              <a:t>Collective advantage in metrology</a:t>
            </a:r>
          </a:p>
          <a:p>
            <a:pPr lvl="1"/>
            <a:r>
              <a:rPr kumimoji="1" lang="en-US" altLang="zh-CN" sz="1800" dirty="0"/>
              <a:t>Quantum network and distributed quantum computing</a:t>
            </a:r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FDDAE16E-0504-D73A-FA0D-8B3DA533785F}"/>
              </a:ext>
            </a:extLst>
          </p:cNvPr>
          <p:cNvSpPr/>
          <p:nvPr/>
        </p:nvSpPr>
        <p:spPr>
          <a:xfrm>
            <a:off x="5235079" y="2150858"/>
            <a:ext cx="504056" cy="21602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1A4C53C-EAD0-9C1C-65AC-3E22D845CAAB}"/>
              </a:ext>
            </a:extLst>
          </p:cNvPr>
          <p:cNvSpPr txBox="1"/>
          <p:nvPr/>
        </p:nvSpPr>
        <p:spPr>
          <a:xfrm>
            <a:off x="6027167" y="1988840"/>
            <a:ext cx="5328592" cy="5715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Handle by adding symmetry or locality constraint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   P(a,b,c,...|x,y,z...)&#10;\end{align*}&#10;\end{document}" title="IguanaTex Bitmap Display">
            <a:extLst>
              <a:ext uri="{FF2B5EF4-FFF2-40B4-BE49-F238E27FC236}">
                <a16:creationId xmlns:a16="http://schemas.microsoft.com/office/drawing/2014/main" id="{2A89A550-A6B8-8D95-578E-6D4DBB92F8A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03231" y="1291082"/>
            <a:ext cx="2184400" cy="254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2898F0A-652A-5122-A10E-EED8F5DC5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2502" y="2492896"/>
            <a:ext cx="3718572" cy="3362761"/>
          </a:xfrm>
          <a:prstGeom prst="rect">
            <a:avLst/>
          </a:prstGeom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id="{1D4D84DF-CD39-33D8-59F8-04F731EF602F}"/>
              </a:ext>
            </a:extLst>
          </p:cNvPr>
          <p:cNvSpPr/>
          <p:nvPr/>
        </p:nvSpPr>
        <p:spPr>
          <a:xfrm>
            <a:off x="7828506" y="2533392"/>
            <a:ext cx="3610560" cy="3306965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08C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3E39A58-F1B4-3A0A-9E20-F3E14A1207A7}"/>
              </a:ext>
            </a:extLst>
          </p:cNvPr>
          <p:cNvSpPr txBox="1"/>
          <p:nvPr/>
        </p:nvSpPr>
        <p:spPr>
          <a:xfrm>
            <a:off x="5774970" y="3032914"/>
            <a:ext cx="2196413" cy="54234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008C00"/>
                </a:solidFill>
              </a:rPr>
              <a:t>Quantum violation?</a:t>
            </a:r>
            <a:endParaRPr kumimoji="1" lang="zh-CN" altLang="en-US" noProof="0" dirty="0" err="1">
              <a:solidFill>
                <a:srgbClr val="008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900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2E90798-CED3-465B-31C8-C82EFD9ED789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4" y="1252838"/>
                <a:ext cx="11389023" cy="113035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zh-CN" dirty="0"/>
                  <a:t> party,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kumimoji="1" lang="en-US" altLang="zh-CN" dirty="0"/>
                  <a:t> measurements,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kumimoji="1" lang="en-US" altLang="zh-CN" dirty="0"/>
                  <a:t> outcomes: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𝑑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 scenario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</p:txBody>
          </p:sp>
        </mc:Choice>
        <mc:Fallback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2E90798-CED3-465B-31C8-C82EFD9ED7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4" y="1252838"/>
                <a:ext cx="11389023" cy="1130353"/>
              </a:xfrm>
              <a:blipFill>
                <a:blip r:embed="rId3"/>
                <a:stretch>
                  <a:fillRect l="-1114" t="-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图片 29">
            <a:extLst>
              <a:ext uri="{FF2B5EF4-FFF2-40B4-BE49-F238E27FC236}">
                <a16:creationId xmlns:a16="http://schemas.microsoft.com/office/drawing/2014/main" id="{A1F1F007-4A16-92AE-F958-EAB653BC2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0015" y="2060848"/>
            <a:ext cx="4469760" cy="317817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C358F9D-4BA2-D8DE-36F9-4D57F054B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Bell correlation in many-body regime</a:t>
            </a:r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24851B9-79F8-09B3-D89F-80ED3243E50C}"/>
              </a:ext>
            </a:extLst>
          </p:cNvPr>
          <p:cNvSpPr txBox="1"/>
          <p:nvPr/>
        </p:nvSpPr>
        <p:spPr>
          <a:xfrm>
            <a:off x="482551" y="1628800"/>
            <a:ext cx="3678287" cy="50405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Finding all tight Bell inequalities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2EE2EE2-CD1B-CC71-072B-B1A595C65E53}"/>
              </a:ext>
            </a:extLst>
          </p:cNvPr>
          <p:cNvSpPr txBox="1"/>
          <p:nvPr/>
        </p:nvSpPr>
        <p:spPr>
          <a:xfrm>
            <a:off x="88900" y="196850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87592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585F4-7C5B-1135-394F-036119DD7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C6BE0625-4CCE-29D7-BDC9-C195AAF8B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015" y="2060848"/>
            <a:ext cx="4469760" cy="317817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44FF342-72A8-FFE9-E4D7-90E6B2EE9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Bell correlation in many-body regime</a:t>
            </a:r>
            <a:endParaRPr kumimoji="1"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686184CA-6CAE-B09B-E7CB-012F7578B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0015" y="2060848"/>
            <a:ext cx="4469760" cy="31781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84ACBE1-7C3C-DB8D-B105-6F59B9B974B2}"/>
              </a:ext>
            </a:extLst>
          </p:cNvPr>
          <p:cNvSpPr txBox="1"/>
          <p:nvPr/>
        </p:nvSpPr>
        <p:spPr>
          <a:xfrm>
            <a:off x="482551" y="1628800"/>
            <a:ext cx="3678287" cy="50405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Finding all tight Bell inequalities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4DA8004-16C2-F760-4F09-5132E12CF409}"/>
              </a:ext>
            </a:extLst>
          </p:cNvPr>
          <p:cNvSpPr txBox="1"/>
          <p:nvPr/>
        </p:nvSpPr>
        <p:spPr>
          <a:xfrm>
            <a:off x="7107287" y="1696226"/>
            <a:ext cx="2952328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All facets of local polytope</a:t>
            </a:r>
          </a:p>
        </p:txBody>
      </p:sp>
      <p:sp>
        <p:nvSpPr>
          <p:cNvPr id="16" name="左右箭头 15">
            <a:extLst>
              <a:ext uri="{FF2B5EF4-FFF2-40B4-BE49-F238E27FC236}">
                <a16:creationId xmlns:a16="http://schemas.microsoft.com/office/drawing/2014/main" id="{82D91C48-90D6-FBB1-D8EA-26C6CD1174DF}"/>
              </a:ext>
            </a:extLst>
          </p:cNvPr>
          <p:cNvSpPr/>
          <p:nvPr/>
        </p:nvSpPr>
        <p:spPr>
          <a:xfrm>
            <a:off x="4606678" y="1754814"/>
            <a:ext cx="1296144" cy="252028"/>
          </a:xfrm>
          <a:prstGeom prst="left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935E234E-4501-F557-98DC-93C981477432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4" y="1252838"/>
                <a:ext cx="11389023" cy="113035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zh-CN" dirty="0"/>
                  <a:t> party,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kumimoji="1" lang="en-US" altLang="zh-CN" dirty="0"/>
                  <a:t> measurements,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kumimoji="1" lang="en-US" altLang="zh-CN" dirty="0"/>
                  <a:t> outcomes: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𝑑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 scenario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2E90798-CED3-465B-31C8-C82EFD9ED7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4" y="1252838"/>
                <a:ext cx="11389023" cy="1130353"/>
              </a:xfrm>
              <a:blipFill>
                <a:blip r:embed="rId10"/>
                <a:stretch>
                  <a:fillRect l="-1114" t="-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123376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955F-078D-279B-6B07-26A29BD40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D36369E2-92D8-06ED-CACA-CE2EA53BA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015" y="2060848"/>
            <a:ext cx="4469760" cy="317817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EE6583D-C0F9-EA8F-F790-218EBC2E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Bell correlation in many-body regime</a:t>
            </a:r>
            <a:endParaRPr kumimoji="1"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5C83A79-547D-A85C-7DCD-1956F28239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0015" y="2060848"/>
            <a:ext cx="4469760" cy="3178174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usepackage{amssymb}&#10;\pagestyle{empty}&#10;\begin{document}&#10;\begin{align*}&#10;   (2,2,2)&amp;\ \longrightarrow\ &lt;1\mathrm{ms}\\(3,2,2)&amp;\ \longrightarrow\ 5\ \text{seconds}\\(4,2,2)&amp;\ \longrightarrow\ 10^{67}\ \text{years}\\\vdots\ &amp;\\(10^{4},2,2)&amp;\ \longrightarrow\ 10^{\,10^{4.67867\ldots}}\ \text{(basically any timescale you want)}&#10;\end{align*}&#10;\end{document}" title="IguanaTex Bitmap Display">
            <a:extLst>
              <a:ext uri="{FF2B5EF4-FFF2-40B4-BE49-F238E27FC236}">
                <a16:creationId xmlns:a16="http://schemas.microsoft.com/office/drawing/2014/main" id="{A7691EA9-DAF3-5E91-43B2-2B9A37CF66B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79642" y="4130620"/>
            <a:ext cx="6195060" cy="187452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D677CD7-AAB9-E89E-8C6D-BC2A3DB0629C}"/>
              </a:ext>
            </a:extLst>
          </p:cNvPr>
          <p:cNvSpPr txBox="1"/>
          <p:nvPr/>
        </p:nvSpPr>
        <p:spPr>
          <a:xfrm>
            <a:off x="482551" y="1628800"/>
            <a:ext cx="3678287" cy="50405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Finding all tight Bell inequalities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2E5C114-796A-D59A-AB7A-BC6C0FC1007E}"/>
              </a:ext>
            </a:extLst>
          </p:cNvPr>
          <p:cNvSpPr txBox="1"/>
          <p:nvPr/>
        </p:nvSpPr>
        <p:spPr>
          <a:xfrm>
            <a:off x="7107287" y="1696226"/>
            <a:ext cx="2952328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All facets of local polytope</a:t>
            </a:r>
          </a:p>
        </p:txBody>
      </p:sp>
      <p:sp>
        <p:nvSpPr>
          <p:cNvPr id="16" name="左右箭头 15">
            <a:extLst>
              <a:ext uri="{FF2B5EF4-FFF2-40B4-BE49-F238E27FC236}">
                <a16:creationId xmlns:a16="http://schemas.microsoft.com/office/drawing/2014/main" id="{75D1BB63-C365-8E7A-B63C-9DFB3D730051}"/>
              </a:ext>
            </a:extLst>
          </p:cNvPr>
          <p:cNvSpPr/>
          <p:nvPr/>
        </p:nvSpPr>
        <p:spPr>
          <a:xfrm>
            <a:off x="4606678" y="1754814"/>
            <a:ext cx="1296144" cy="252028"/>
          </a:xfrm>
          <a:prstGeom prst="left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614D480-FD55-5CC6-8862-BB9BE66D11E0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>
              <a:xfrm>
                <a:off x="404664" y="1252838"/>
                <a:ext cx="11389023" cy="113035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zh-CN" dirty="0"/>
                  <a:t> party,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kumimoji="1" lang="en-US" altLang="zh-CN" dirty="0"/>
                  <a:t> measurements, 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rgbClr val="29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kumimoji="1" lang="en-US" altLang="zh-CN" dirty="0"/>
                  <a:t> outcomes: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𝑑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/>
                  <a:t> scenario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2E90798-CED3-465B-31C8-C82EFD9ED7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xfrm>
                <a:off x="404664" y="1252838"/>
                <a:ext cx="11389023" cy="1130353"/>
              </a:xfrm>
              <a:blipFill>
                <a:blip r:embed="rId10"/>
                <a:stretch>
                  <a:fillRect l="-1114" t="-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图片 33" descr="\documentclass{article}&#10;\usepackage{amsmath}&#10;\usepackage{xcolor}&#10;\usepackage{mathrsfs}&#10;\usepackage{physics,bm,bbm}&#10;\usepackage{amssymb}&#10;\pagestyle{empty}&#10;\begin{document}&#10;\begin{align*}&#10;   O(v^{\left\lfloor D/2\right\rfloor }+v\log v)&#10;\end{align*}&#10;\end{document}" title="IguanaTex Bitmap Display">
            <a:extLst>
              <a:ext uri="{FF2B5EF4-FFF2-40B4-BE49-F238E27FC236}">
                <a16:creationId xmlns:a16="http://schemas.microsoft.com/office/drawing/2014/main" id="{C2580576-A535-23B7-51B9-8B1322A30DB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410107" y="2831387"/>
            <a:ext cx="1851660" cy="274320"/>
          </a:xfrm>
          <a:prstGeom prst="rect">
            <a:avLst/>
          </a:prstGeom>
        </p:spPr>
      </p:pic>
      <p:pic>
        <p:nvPicPr>
          <p:cNvPr id="36" name="图片 35" descr="\documentclass{article}&#10;\usepackage{amsmath}&#10;\usepackage{xcolor}&#10;\usepackage{mathrsfs}&#10;\usepackage{physics,bm,bbm}&#10;\usepackage{amssymb}&#10;\pagestyle{empty}&#10;\begin{document}&#10;\begin{align*}&#10;   v=d^{mN}&#10;\end{align*}&#10;\end{document}" title="IguanaTex Bitmap Display">
            <a:extLst>
              <a:ext uri="{FF2B5EF4-FFF2-40B4-BE49-F238E27FC236}">
                <a16:creationId xmlns:a16="http://schemas.microsoft.com/office/drawing/2014/main" id="{EA927A14-A44A-1067-6F4E-7CC18261E76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410107" y="3253618"/>
            <a:ext cx="939800" cy="228600"/>
          </a:xfrm>
          <a:prstGeom prst="rect">
            <a:avLst/>
          </a:prstGeom>
        </p:spPr>
      </p:pic>
      <p:pic>
        <p:nvPicPr>
          <p:cNvPr id="38" name="图片 37" descr="\documentclass{article}&#10;\usepackage{amsmath}&#10;\usepackage{xcolor}&#10;\usepackage{mathrsfs}&#10;\usepackage{physics,bm,bbm}&#10;\usepackage{amssymb}&#10;\pagestyle{empty}&#10;\begin{document}&#10;\begin{align*}&#10;   D=(md)^{N}&#10;\end{align*}&#10;\end{document}" title="IguanaTex Bitmap Display">
            <a:extLst>
              <a:ext uri="{FF2B5EF4-FFF2-40B4-BE49-F238E27FC236}">
                <a16:creationId xmlns:a16="http://schemas.microsoft.com/office/drawing/2014/main" id="{4B798D08-B345-EEDE-658D-85E144337A8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410107" y="3699418"/>
            <a:ext cx="1270000" cy="304800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C3A0C790-1686-EE5D-5FFC-F735F588022D}"/>
              </a:ext>
            </a:extLst>
          </p:cNvPr>
          <p:cNvSpPr txBox="1"/>
          <p:nvPr/>
        </p:nvSpPr>
        <p:spPr>
          <a:xfrm>
            <a:off x="1158296" y="2656736"/>
            <a:ext cx="2806188" cy="1243993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lvl="1" algn="r">
              <a:lnSpc>
                <a:spcPct val="150000"/>
              </a:lnSpc>
            </a:pPr>
            <a:r>
              <a:rPr kumimoji="1" lang="en-US" altLang="zh-CN" dirty="0"/>
              <a:t>Complexity:</a:t>
            </a:r>
          </a:p>
          <a:p>
            <a:pPr lvl="1" algn="r">
              <a:lnSpc>
                <a:spcPct val="150000"/>
              </a:lnSpc>
            </a:pPr>
            <a:r>
              <a:rPr kumimoji="1" lang="en-US" altLang="zh-CN" dirty="0"/>
              <a:t>Number of vertices: </a:t>
            </a:r>
          </a:p>
          <a:p>
            <a:pPr lvl="1" algn="r">
              <a:lnSpc>
                <a:spcPct val="150000"/>
              </a:lnSpc>
            </a:pPr>
            <a:r>
              <a:rPr kumimoji="1" lang="en-US" altLang="zh-CN" dirty="0"/>
              <a:t>Dimension of  local polytope:</a:t>
            </a:r>
          </a:p>
          <a:p>
            <a:pPr>
              <a:lnSpc>
                <a:spcPct val="150000"/>
              </a:lnSpc>
            </a:pP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E05DC02-6387-5707-8EA5-31B5625660FC}"/>
              </a:ext>
            </a:extLst>
          </p:cNvPr>
          <p:cNvSpPr txBox="1"/>
          <p:nvPr/>
        </p:nvSpPr>
        <p:spPr>
          <a:xfrm>
            <a:off x="1927679" y="6453336"/>
            <a:ext cx="2952328" cy="32543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200" noProof="0" dirty="0">
                <a:solidFill>
                  <a:schemeClr val="bg1"/>
                </a:solidFill>
              </a:rPr>
              <a:t>B. Chazelle, An optimal convex hull algorithm in any fixed dimension, Discrete </a:t>
            </a:r>
            <a:r>
              <a:rPr kumimoji="1" lang="en-US" altLang="zh-CN" sz="1200" noProof="0" dirty="0" err="1">
                <a:solidFill>
                  <a:schemeClr val="bg1"/>
                </a:solidFill>
              </a:rPr>
              <a:t>Comput</a:t>
            </a:r>
            <a:r>
              <a:rPr kumimoji="1" lang="en-US" altLang="zh-CN" sz="1200" noProof="0" dirty="0">
                <a:solidFill>
                  <a:schemeClr val="bg1"/>
                </a:solidFill>
              </a:rPr>
              <a:t>. Geom. 10 377409 (1993)</a:t>
            </a:r>
          </a:p>
          <a:p>
            <a:endParaRPr kumimoji="1" lang="zh-CN" altLang="en-US" sz="1200" noProof="0" dirty="0" err="1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3229021-BCD8-C381-62FB-D116AD01ED1A}"/>
              </a:ext>
            </a:extLst>
          </p:cNvPr>
          <p:cNvSpPr txBox="1"/>
          <p:nvPr/>
        </p:nvSpPr>
        <p:spPr>
          <a:xfrm>
            <a:off x="275799" y="2314641"/>
            <a:ext cx="2520280" cy="59688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/>
              <a:t>Brute searching is not realistic: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438504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ECFB8-7C57-4BE5-9F48-7C6671088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C4C43A-F563-73FB-EC0A-458625526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Tackle the bottleneck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457EBC1A-5ECE-480F-0646-F6196B9A595B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pPr marL="285750" indent="-285750"/>
                <a:r>
                  <a:rPr kumimoji="1" lang="en-US" altLang="zh-CN" dirty="0"/>
                  <a:t>Reduce by symmetry: </a:t>
                </a:r>
                <a:r>
                  <a:rPr kumimoji="1" lang="en-US" altLang="zh-CN" dirty="0">
                    <a:solidFill>
                      <a:srgbClr val="C00000"/>
                    </a:solidFill>
                  </a:rPr>
                  <a:t>Permutation invariant</a:t>
                </a:r>
                <a:r>
                  <a:rPr kumimoji="1" lang="en-US" altLang="zh-CN" dirty="0"/>
                  <a:t>, Translation invariant</a:t>
                </a:r>
              </a:p>
              <a:p>
                <a:pPr marL="466719" lvl="1" indent="-285750"/>
                <a:r>
                  <a:rPr kumimoji="1" lang="en-US" altLang="zh-CN" dirty="0"/>
                  <a:t>More realistic for many-body experiments</a:t>
                </a:r>
              </a:p>
              <a:p>
                <a:pPr marL="466719" lvl="1" indent="-285750"/>
                <a:r>
                  <a:rPr kumimoji="1" lang="en-US" altLang="zh-CN" dirty="0"/>
                  <a:t>Large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zh-CN" dirty="0"/>
                  <a:t>: cold atoms</a:t>
                </a:r>
              </a:p>
              <a:p>
                <a:pPr marL="466719" lvl="1" indent="-285750"/>
                <a:r>
                  <a:rPr kumimoji="1" lang="en-US" altLang="zh-CN" dirty="0"/>
                  <a:t>Small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: photonics, superconducting qubits.  </a:t>
                </a: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E2ED125-18D0-CB68-8950-77D2BA329A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255C7D97-00D1-D675-F5B4-D2535137F033}"/>
              </a:ext>
            </a:extLst>
          </p:cNvPr>
          <p:cNvSpPr txBox="1"/>
          <p:nvPr/>
        </p:nvSpPr>
        <p:spPr>
          <a:xfrm>
            <a:off x="2856986" y="1934942"/>
            <a:ext cx="8186129" cy="396123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400" dirty="0">
                <a:solidFill>
                  <a:schemeClr val="bg2"/>
                </a:solidFill>
              </a:rPr>
              <a:t>N. J. Engelsen, R. Krishnakumar, O. Hosten, and M. A. Kasevich, Phys. Rev. Lett. 118, 140401 (2017)</a:t>
            </a:r>
            <a:endParaRPr kumimoji="1" lang="zh-CN" altLang="en-US" sz="1400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828854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1171EC-825F-59B2-AB81-41950A11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Tackle the bottleneck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E2ED125-18D0-CB68-8950-77D2BA329AFB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pPr marL="285750" indent="-285750"/>
                <a:r>
                  <a:rPr kumimoji="1" lang="en-US" altLang="zh-CN" dirty="0"/>
                  <a:t>Reduce by symmetry: </a:t>
                </a:r>
                <a:r>
                  <a:rPr kumimoji="1" lang="en-US" altLang="zh-CN" dirty="0">
                    <a:solidFill>
                      <a:srgbClr val="C00000"/>
                    </a:solidFill>
                  </a:rPr>
                  <a:t>Permutation invariant</a:t>
                </a:r>
                <a:r>
                  <a:rPr kumimoji="1" lang="en-US" altLang="zh-CN" dirty="0"/>
                  <a:t>, Translation invariant</a:t>
                </a:r>
              </a:p>
              <a:p>
                <a:pPr marL="466719" lvl="1" indent="-285750"/>
                <a:r>
                  <a:rPr kumimoji="1" lang="en-US" altLang="zh-CN" dirty="0"/>
                  <a:t>More realistic for many-body experiments</a:t>
                </a:r>
              </a:p>
              <a:p>
                <a:pPr marL="466719" lvl="1" indent="-285750"/>
                <a:r>
                  <a:rPr kumimoji="1" lang="en-US" altLang="zh-CN" dirty="0"/>
                  <a:t>Large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zh-CN" dirty="0"/>
                  <a:t>: cold atoms</a:t>
                </a:r>
              </a:p>
              <a:p>
                <a:pPr marL="466719" lvl="1" indent="-285750"/>
                <a:r>
                  <a:rPr kumimoji="1" lang="en-US" altLang="zh-CN" dirty="0"/>
                  <a:t>Small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: photonics, superconducting qubits.  </a:t>
                </a: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2E2ED125-18D0-CB68-8950-77D2BA329A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AC9532C8-AF66-B42F-895D-3AB8BDDF2AA1}"/>
                  </a:ext>
                </a:extLst>
              </p:cNvPr>
              <p:cNvSpPr/>
              <p:nvPr/>
            </p:nvSpPr>
            <p:spPr>
              <a:xfrm>
                <a:off x="2053507" y="3098607"/>
                <a:ext cx="2520280" cy="93610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Bell Inequality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kumimoji="1" lang="en-US" altLang="zh-CN" dirty="0"/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AC9532C8-AF66-B42F-895D-3AB8BDDF2A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507" y="3098607"/>
                <a:ext cx="2520280" cy="93610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DBC44948-38B7-FA26-CB87-85D636D7FB2D}"/>
                  </a:ext>
                </a:extLst>
              </p:cNvPr>
              <p:cNvSpPr/>
              <p:nvPr/>
            </p:nvSpPr>
            <p:spPr>
              <a:xfrm>
                <a:off x="6950051" y="3098607"/>
                <a:ext cx="2520280" cy="93610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Bell Operator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kumimoji="1" lang="en-US" altLang="zh-CN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b="0" i="1" dirty="0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kumimoji="1" lang="en-US" altLang="zh-CN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DBC44948-38B7-FA26-CB87-85D636D7FB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0051" y="3098607"/>
                <a:ext cx="2520280" cy="936104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右箭头 21">
            <a:extLst>
              <a:ext uri="{FF2B5EF4-FFF2-40B4-BE49-F238E27FC236}">
                <a16:creationId xmlns:a16="http://schemas.microsoft.com/office/drawing/2014/main" id="{03A2328A-D213-521B-6486-C827D92CEDE0}"/>
              </a:ext>
            </a:extLst>
          </p:cNvPr>
          <p:cNvSpPr/>
          <p:nvPr/>
        </p:nvSpPr>
        <p:spPr>
          <a:xfrm>
            <a:off x="4790483" y="3404641"/>
            <a:ext cx="1943543" cy="324036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A9B4D66-FD81-6052-5EE7-7036042A6478}"/>
              </a:ext>
            </a:extLst>
          </p:cNvPr>
          <p:cNvSpPr txBox="1"/>
          <p:nvPr/>
        </p:nvSpPr>
        <p:spPr>
          <a:xfrm>
            <a:off x="4645795" y="3026599"/>
            <a:ext cx="2304256" cy="79208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assign measurement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0" name="图片 9" descr="\documentclass{article}&#10;\usepackage{amsmath}&#10;\usepackage{xcolor}&#10;\usepackage{mathrsfs}&#10;\usepackage{physics,bm,bbm}&#10;\usepackage{amssymb}&#10;\pagestyle{empty}&#10;\begin{document}&#10;\begin{align*}&#10;   \hat{M}_{a|x}(\theta)&#10;\end{align*}&#10;\end{document}" title="IguanaTex Bitmap Display">
            <a:extLst>
              <a:ext uri="{FF2B5EF4-FFF2-40B4-BE49-F238E27FC236}">
                <a16:creationId xmlns:a16="http://schemas.microsoft.com/office/drawing/2014/main" id="{94F83BE4-93EA-7C36-0154-1F1803DAF56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342819" y="3789040"/>
            <a:ext cx="838200" cy="330200"/>
          </a:xfrm>
          <a:prstGeom prst="rect">
            <a:avLst/>
          </a:prstGeom>
        </p:spPr>
      </p:pic>
      <p:sp>
        <p:nvSpPr>
          <p:cNvPr id="25" name="下箭头 24">
            <a:extLst>
              <a:ext uri="{FF2B5EF4-FFF2-40B4-BE49-F238E27FC236}">
                <a16:creationId xmlns:a16="http://schemas.microsoft.com/office/drawing/2014/main" id="{75DDB032-BC56-327A-EAEB-B68619C9C4C8}"/>
              </a:ext>
            </a:extLst>
          </p:cNvPr>
          <p:cNvSpPr/>
          <p:nvPr/>
        </p:nvSpPr>
        <p:spPr>
          <a:xfrm>
            <a:off x="8084177" y="4090334"/>
            <a:ext cx="306034" cy="520441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圆角矩形 25">
                <a:extLst>
                  <a:ext uri="{FF2B5EF4-FFF2-40B4-BE49-F238E27FC236}">
                    <a16:creationId xmlns:a16="http://schemas.microsoft.com/office/drawing/2014/main" id="{412F8A9B-06BC-EEBA-B31A-953D36BA8A3B}"/>
                  </a:ext>
                </a:extLst>
              </p:cNvPr>
              <p:cNvSpPr/>
              <p:nvPr/>
            </p:nvSpPr>
            <p:spPr>
              <a:xfrm>
                <a:off x="7022059" y="4655663"/>
                <a:ext cx="2376264" cy="812169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Quantum value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kumimoji="1" lang="en-US" altLang="zh-CN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i="1" dirty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kumimoji="1" lang="en-US" altLang="zh-CN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6" name="圆角矩形 25">
                <a:extLst>
                  <a:ext uri="{FF2B5EF4-FFF2-40B4-BE49-F238E27FC236}">
                    <a16:creationId xmlns:a16="http://schemas.microsoft.com/office/drawing/2014/main" id="{412F8A9B-06BC-EEBA-B31A-953D36BA8A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059" y="4655663"/>
                <a:ext cx="2376264" cy="81216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圆角矩形 26">
                <a:extLst>
                  <a:ext uri="{FF2B5EF4-FFF2-40B4-BE49-F238E27FC236}">
                    <a16:creationId xmlns:a16="http://schemas.microsoft.com/office/drawing/2014/main" id="{BBE29A06-2036-F246-AD85-A893F32135C0}"/>
                  </a:ext>
                </a:extLst>
              </p:cNvPr>
              <p:cNvSpPr/>
              <p:nvPr/>
            </p:nvSpPr>
            <p:spPr>
              <a:xfrm>
                <a:off x="2053507" y="4655663"/>
                <a:ext cx="2376264" cy="812169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Classical bound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7" name="圆角矩形 26">
                <a:extLst>
                  <a:ext uri="{FF2B5EF4-FFF2-40B4-BE49-F238E27FC236}">
                    <a16:creationId xmlns:a16="http://schemas.microsoft.com/office/drawing/2014/main" id="{BBE29A06-2036-F246-AD85-A893F32135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507" y="4655663"/>
                <a:ext cx="2376264" cy="81216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下箭头 27">
            <a:extLst>
              <a:ext uri="{FF2B5EF4-FFF2-40B4-BE49-F238E27FC236}">
                <a16:creationId xmlns:a16="http://schemas.microsoft.com/office/drawing/2014/main" id="{C5A48FB6-5606-1F04-2688-B580AD18B424}"/>
              </a:ext>
            </a:extLst>
          </p:cNvPr>
          <p:cNvSpPr/>
          <p:nvPr/>
        </p:nvSpPr>
        <p:spPr>
          <a:xfrm>
            <a:off x="3187633" y="4090334"/>
            <a:ext cx="306034" cy="520441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9935AAF-D262-1BDE-D807-F12173DE7CA7}"/>
              </a:ext>
            </a:extLst>
          </p:cNvPr>
          <p:cNvSpPr txBox="1"/>
          <p:nvPr/>
        </p:nvSpPr>
        <p:spPr>
          <a:xfrm>
            <a:off x="9915599" y="3197688"/>
            <a:ext cx="1463289" cy="45538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Quantum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Hamiltonian</a:t>
            </a:r>
          </a:p>
        </p:txBody>
      </p:sp>
      <p:pic>
        <p:nvPicPr>
          <p:cNvPr id="33" name="图片 32" descr="\documentclass{article}&#10;\usepackage{amsmath}&#10;\usepackage{xcolor}&#10;\usepackage{mathrsfs}&#10;\usepackage{physics,bm,bbm}&#10;\usepackage{amssymb}&#10;\pagestyle{empty}&#10;\begin{document}&#10;\begin{align*}&#10;   \beta_Q\leq \beta _C &lt;0&#10;\end{align*}&#10;\end{document}" title="IguanaTex Bitmap Display">
            <a:extLst>
              <a:ext uri="{FF2B5EF4-FFF2-40B4-BE49-F238E27FC236}">
                <a16:creationId xmlns:a16="http://schemas.microsoft.com/office/drawing/2014/main" id="{A10C33C9-9119-E652-DC76-C9B65EA635F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034558" y="4946343"/>
            <a:ext cx="1422400" cy="254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6ABE29E-F42B-69D9-DEB3-39781098FC33}"/>
              </a:ext>
            </a:extLst>
          </p:cNvPr>
          <p:cNvSpPr txBox="1"/>
          <p:nvPr/>
        </p:nvSpPr>
        <p:spPr>
          <a:xfrm>
            <a:off x="9961166" y="4671138"/>
            <a:ext cx="2906761" cy="84609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Gradient-based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optimization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8131061-0D53-F4D9-AA27-72638061786B}"/>
              </a:ext>
            </a:extLst>
          </p:cNvPr>
          <p:cNvSpPr txBox="1"/>
          <p:nvPr/>
        </p:nvSpPr>
        <p:spPr>
          <a:xfrm>
            <a:off x="344184" y="3199352"/>
            <a:ext cx="1362504" cy="71662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Classical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spin model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1C24A3-A75F-B7A4-093E-CCDF21132876}"/>
              </a:ext>
            </a:extLst>
          </p:cNvPr>
          <p:cNvSpPr txBox="1"/>
          <p:nvPr/>
        </p:nvSpPr>
        <p:spPr>
          <a:xfrm>
            <a:off x="334750" y="4671138"/>
            <a:ext cx="1362504" cy="71662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Deterministic</a:t>
            </a:r>
          </a:p>
          <a:p>
            <a:r>
              <a:rPr kumimoji="1" lang="en-US" altLang="zh-CN" dirty="0">
                <a:solidFill>
                  <a:schemeClr val="bg2"/>
                </a:solidFill>
              </a:rPr>
              <a:t>strategies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7E7F633-DBFB-7D32-B663-4422D42F2DB0}"/>
              </a:ext>
            </a:extLst>
          </p:cNvPr>
          <p:cNvSpPr txBox="1"/>
          <p:nvPr/>
        </p:nvSpPr>
        <p:spPr>
          <a:xfrm>
            <a:off x="2354759" y="5737443"/>
            <a:ext cx="7907932" cy="55218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400" dirty="0">
                <a:solidFill>
                  <a:schemeClr val="bg2"/>
                </a:solidFill>
              </a:rPr>
              <a:t>J. Tura, G. De las Cuevas, R. </a:t>
            </a:r>
            <a:r>
              <a:rPr kumimoji="1" lang="en-US" altLang="zh-CN" sz="1400" dirty="0" err="1">
                <a:solidFill>
                  <a:schemeClr val="bg2"/>
                </a:solidFill>
              </a:rPr>
              <a:t>Augusiak</a:t>
            </a:r>
            <a:r>
              <a:rPr kumimoji="1" lang="en-US" altLang="zh-CN" sz="1400" dirty="0">
                <a:solidFill>
                  <a:schemeClr val="bg2"/>
                </a:solidFill>
              </a:rPr>
              <a:t>, M. Lewenstein, A. </a:t>
            </a:r>
            <a:r>
              <a:rPr kumimoji="1" lang="en-US" altLang="zh-CN" sz="1400" dirty="0" err="1">
                <a:solidFill>
                  <a:schemeClr val="bg2"/>
                </a:solidFill>
              </a:rPr>
              <a:t>Acín</a:t>
            </a:r>
            <a:r>
              <a:rPr kumimoji="1" lang="en-US" altLang="zh-CN" sz="1400" dirty="0">
                <a:solidFill>
                  <a:schemeClr val="bg2"/>
                </a:solidFill>
              </a:rPr>
              <a:t>, and J. I. </a:t>
            </a:r>
            <a:r>
              <a:rPr kumimoji="1" lang="en-US" altLang="zh-CN" sz="1400" dirty="0" err="1">
                <a:solidFill>
                  <a:schemeClr val="bg2"/>
                </a:solidFill>
              </a:rPr>
              <a:t>Cirac</a:t>
            </a:r>
            <a:r>
              <a:rPr kumimoji="1" lang="en-US" altLang="zh-CN" sz="1400" dirty="0">
                <a:solidFill>
                  <a:schemeClr val="bg2"/>
                </a:solidFill>
              </a:rPr>
              <a:t>,</a:t>
            </a:r>
          </a:p>
          <a:p>
            <a:r>
              <a:rPr kumimoji="1" lang="en-US" altLang="zh-CN" sz="1400" noProof="0" dirty="0">
                <a:solidFill>
                  <a:schemeClr val="bg2"/>
                </a:solidFill>
              </a:rPr>
              <a:t>Energy as a Detector of Nonlocality of Many-Body Spin Systems,</a:t>
            </a:r>
            <a:r>
              <a:rPr kumimoji="1" lang="zh-CN" altLang="en-US" sz="1400" noProof="0" dirty="0">
                <a:solidFill>
                  <a:schemeClr val="bg2"/>
                </a:solidFill>
              </a:rPr>
              <a:t> </a:t>
            </a:r>
            <a:r>
              <a:rPr kumimoji="1" lang="en-US" altLang="zh-CN" sz="1400" noProof="0" dirty="0">
                <a:solidFill>
                  <a:schemeClr val="bg2"/>
                </a:solidFill>
              </a:rPr>
              <a:t>Phys. Rev. X 7, 021005 (2017)</a:t>
            </a:r>
          </a:p>
          <a:p>
            <a:endParaRPr kumimoji="1" lang="zh-CN" altLang="en-US" sz="1400" noProof="0" dirty="0" err="1">
              <a:solidFill>
                <a:schemeClr val="bg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424729C-9BD0-A22A-A36E-D7FF2C080489}"/>
              </a:ext>
            </a:extLst>
          </p:cNvPr>
          <p:cNvSpPr txBox="1"/>
          <p:nvPr/>
        </p:nvSpPr>
        <p:spPr>
          <a:xfrm>
            <a:off x="2856986" y="1934942"/>
            <a:ext cx="8186129" cy="396123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400" dirty="0">
                <a:solidFill>
                  <a:schemeClr val="bg2"/>
                </a:solidFill>
              </a:rPr>
              <a:t>N. J. Engelsen, R. Krishnakumar, O. Hosten, and M. A. Kasevich, Phys. Rev. Lett. 118, 140401 (2017)</a:t>
            </a:r>
            <a:endParaRPr kumimoji="1" lang="zh-CN" altLang="en-US" sz="1400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401809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11636C-6A62-D15F-112F-E4A284E8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Tackle the bottleneck</a:t>
            </a:r>
            <a:endParaRPr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4E289E-9865-3982-47CB-9D8C77309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285750" indent="-285750"/>
            <a:r>
              <a:rPr kumimoji="1" lang="en-US" altLang="zh-CN" sz="2400" dirty="0"/>
              <a:t>Certification typically requires only some noise-tolerant inequalities</a:t>
            </a:r>
          </a:p>
          <a:p>
            <a:pPr marL="285750" indent="-285750"/>
            <a:r>
              <a:rPr kumimoji="1" lang="en-US" altLang="zh-CN" sz="2400" dirty="0">
                <a:solidFill>
                  <a:srgbClr val="C00000"/>
                </a:solidFill>
              </a:rPr>
              <a:t>No need to enumerate all tight Bell inequalities</a:t>
            </a:r>
          </a:p>
        </p:txBody>
      </p:sp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\Delta={\beta_Q}/{\beta_C}&#10;\end{align*}&#10;\end{document}" title="IguanaTex Bitmap Display">
            <a:extLst>
              <a:ext uri="{FF2B5EF4-FFF2-40B4-BE49-F238E27FC236}">
                <a16:creationId xmlns:a16="http://schemas.microsoft.com/office/drawing/2014/main" id="{C151128F-5369-6B0A-8FC9-B66E3D271D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688043" y="3901936"/>
            <a:ext cx="1778000" cy="39116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302555B-BB66-27D9-BC4A-95B039B1784A}"/>
              </a:ext>
            </a:extLst>
          </p:cNvPr>
          <p:cNvSpPr txBox="1"/>
          <p:nvPr/>
        </p:nvSpPr>
        <p:spPr>
          <a:xfrm>
            <a:off x="7517952" y="2855716"/>
            <a:ext cx="3829011" cy="44293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Enhancing </a:t>
            </a:r>
          </a:p>
          <a:p>
            <a:r>
              <a:rPr kumimoji="1" lang="en-US" altLang="zh-CN" sz="2400" noProof="0" dirty="0">
                <a:solidFill>
                  <a:schemeClr val="bg2"/>
                </a:solidFill>
              </a:rPr>
              <a:t>quantum-classical ratio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A05D04E-5B77-CF66-A3EC-4E22D91E6389}"/>
              </a:ext>
            </a:extLst>
          </p:cNvPr>
          <p:cNvSpPr txBox="1"/>
          <p:nvPr/>
        </p:nvSpPr>
        <p:spPr>
          <a:xfrm>
            <a:off x="1734517" y="2877835"/>
            <a:ext cx="3936751" cy="68164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Finding more robust</a:t>
            </a:r>
          </a:p>
          <a:p>
            <a:r>
              <a:rPr kumimoji="1" lang="en-US" altLang="zh-CN" sz="2400" noProof="0" dirty="0">
                <a:solidFill>
                  <a:schemeClr val="bg2"/>
                </a:solidFill>
              </a:rPr>
              <a:t>Bell inequality:  </a:t>
            </a:r>
            <a:endParaRPr kumimoji="1" lang="zh-CN" altLang="en-US" sz="2400" noProof="0" dirty="0" err="1">
              <a:solidFill>
                <a:schemeClr val="bg2"/>
              </a:solidFill>
            </a:endParaRPr>
          </a:p>
        </p:txBody>
      </p:sp>
      <p:pic>
        <p:nvPicPr>
          <p:cNvPr id="10" name="图片 9" descr="\documentclass{article}&#10;\usepackage{amsmath}&#10;\usepackage{xcolor}&#10;\usepackage{mathrsfs}&#10;\usepackage{physics,bm,bbm}&#10;\usepackage{amssymb}&#10;\pagestyle{empty}&#10;\begin{document}&#10;\begin{align*}&#10;   \mathrm{fix}\;\beta_{C},\;\beta_{Q}\downarrow&#10;\end{align*}&#10;\end{document}" title="IguanaTex Bitmap Display">
            <a:extLst>
              <a:ext uri="{FF2B5EF4-FFF2-40B4-BE49-F238E27FC236}">
                <a16:creationId xmlns:a16="http://schemas.microsoft.com/office/drawing/2014/main" id="{A7A53672-A77A-0D7B-A243-53F21A58D96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381886" y="3919716"/>
            <a:ext cx="1884680" cy="355600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00A636EE-C184-CEE0-70DC-AA08DB9231D1}"/>
              </a:ext>
            </a:extLst>
          </p:cNvPr>
          <p:cNvSpPr/>
          <p:nvPr/>
        </p:nvSpPr>
        <p:spPr>
          <a:xfrm>
            <a:off x="5671268" y="3426718"/>
            <a:ext cx="855813" cy="424978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9006955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3D63A8-BA8F-F4DC-9097-B5E4797A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procedure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D63DD8C-72CE-DC65-4441-2C59AD852FBD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Start from a linear functional (not tight)</a:t>
                </a:r>
              </a:p>
              <a:p>
                <a:pPr marL="0" indent="0">
                  <a:buNone/>
                </a:pPr>
                <a:endParaRPr lang="en-US" altLang="zh-CN" dirty="0"/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Find vertices on local polytope saturating the classical bound</a:t>
                </a:r>
                <a:r>
                  <a:rPr lang="zh-CN" altLang="en-US" dirty="0">
                    <a:solidFill>
                      <a:srgbClr val="9FAFE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Fix them: they constrain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and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Decrease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under these constraints (gradient via Feynman–Hellmann)</a:t>
                </a: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If new vertices reach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, add them → tighter inequality</a:t>
                </a: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Iterate until: facet or gradient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9FAFE1"/>
                        </a:solidFill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D63DD8C-72CE-DC65-4441-2C59AD852F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C3FBEA70-B320-6B52-DCA4-9781EDC4C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5439" y="1738783"/>
            <a:ext cx="3015440" cy="316835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7D931716-1D32-3682-08E4-19953CD44324}"/>
              </a:ext>
            </a:extLst>
          </p:cNvPr>
          <p:cNvSpPr/>
          <p:nvPr/>
        </p:nvSpPr>
        <p:spPr>
          <a:xfrm rot="19109588">
            <a:off x="7046484" y="1367938"/>
            <a:ext cx="2503649" cy="765222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03290849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2A3E-5073-D6ED-1E2D-F4421B88A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68AD4B-14F5-6B75-9275-C96C60F2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procedure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0B18DDA-DFD1-D58A-6B44-9613B7709BCA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>
                    <a:solidFill>
                      <a:srgbClr val="9FAFE1"/>
                    </a:solidFill>
                  </a:rPr>
                  <a:t>Start from a linear functional (not tight)</a:t>
                </a:r>
              </a:p>
              <a:p>
                <a:pPr marL="0" indent="0">
                  <a:buNone/>
                </a:pPr>
                <a:endParaRPr lang="en-US" altLang="zh-CN" dirty="0"/>
              </a:p>
              <a:p>
                <a:r>
                  <a:rPr lang="en-US" altLang="zh-CN" dirty="0"/>
                  <a:t>Find vertices on local polytope saturating the classical bound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>
                    <a:solidFill>
                      <a:schemeClr val="bg2"/>
                    </a:solidFill>
                  </a:rPr>
                  <a:t>Fix them: they constrain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bg2"/>
                    </a:solidFill>
                  </a:rPr>
                  <a:t> and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chemeClr val="bg2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Decrease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under these constraints (gradient via Feynman–Hellmann)</a:t>
                </a: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If new vertices reach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, add them → tighter inequality</a:t>
                </a: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Iterate until: facet or gradient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9FAFE1"/>
                        </a:solidFill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0B18DDA-DFD1-D58A-6B44-9613B7709B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19F58657-6BF4-C40B-7D4C-94A5286E2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5439" y="1738783"/>
            <a:ext cx="3015440" cy="316835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C6985D0C-80D6-6AED-318E-230C3C46BDB5}"/>
              </a:ext>
            </a:extLst>
          </p:cNvPr>
          <p:cNvSpPr/>
          <p:nvPr/>
        </p:nvSpPr>
        <p:spPr>
          <a:xfrm rot="19109588">
            <a:off x="7986031" y="1570226"/>
            <a:ext cx="2503649" cy="765222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843F7F4-AEE0-7543-9BFE-E255F901D45B}"/>
              </a:ext>
            </a:extLst>
          </p:cNvPr>
          <p:cNvSpPr/>
          <p:nvPr/>
        </p:nvSpPr>
        <p:spPr>
          <a:xfrm>
            <a:off x="8481600" y="3022168"/>
            <a:ext cx="118800" cy="118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0596182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EC492-3BC0-CC16-26BD-65B802DBE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5B98B9-8912-D543-653C-4495F2C54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procedure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30B4B0A-C697-4466-54F8-6327C6EB0B07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>
                    <a:solidFill>
                      <a:srgbClr val="9FAFE1"/>
                    </a:solidFill>
                  </a:rPr>
                  <a:t>Start from a linear functional (not tight)</a:t>
                </a:r>
              </a:p>
              <a:p>
                <a:pPr marL="0" indent="0">
                  <a:buNone/>
                </a:pPr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Find vertices on local polytope saturating the classical bound</a:t>
                </a:r>
                <a:r>
                  <a:rPr lang="zh-CN" altLang="en-US" dirty="0">
                    <a:solidFill>
                      <a:srgbClr val="9FAFE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Fix them: they constrain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and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/>
              </a:p>
              <a:p>
                <a:r>
                  <a:rPr lang="en-US" altLang="zh-CN" dirty="0"/>
                  <a:t>Decrease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zh-CN" dirty="0"/>
                  <a:t> under these constraints (gradient via Feynman–Hellmann)</a:t>
                </a:r>
              </a:p>
              <a:p>
                <a:endParaRPr lang="en-US" altLang="zh-CN" dirty="0"/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If new vertices reach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, add them → tighter inequality</a:t>
                </a: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Iterate until: facet or gradient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9FAFE1"/>
                        </a:solidFill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</a:t>
                </a:r>
              </a:p>
              <a:p>
                <a:endParaRPr kumimoji="1" lang="en-US" altLang="zh-CN" dirty="0">
                  <a:solidFill>
                    <a:srgbClr val="9FAFE1"/>
                  </a:solidFill>
                </a:endParaRP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730B4B0A-C697-4466-54F8-6327C6EB0B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C918A8F7-A5AD-9FC9-5C0C-239516922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5439" y="1738783"/>
            <a:ext cx="3015440" cy="316835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38CDF96E-7AFF-9133-E62E-CA7E22D0D639}"/>
              </a:ext>
            </a:extLst>
          </p:cNvPr>
          <p:cNvSpPr/>
          <p:nvPr/>
        </p:nvSpPr>
        <p:spPr>
          <a:xfrm rot="19494740">
            <a:off x="8096400" y="1666291"/>
            <a:ext cx="2503649" cy="765222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D4829B5-DE80-7C6A-02AB-97A94179E09E}"/>
              </a:ext>
            </a:extLst>
          </p:cNvPr>
          <p:cNvSpPr/>
          <p:nvPr/>
        </p:nvSpPr>
        <p:spPr>
          <a:xfrm>
            <a:off x="8481600" y="3022168"/>
            <a:ext cx="118800" cy="118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00955594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A6673-38D8-DC8E-D17F-B4080618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D599B1-160C-E5CE-0506-9496ACD4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procedure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89BDD90-9126-E755-22D9-5504784B1F21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>
                    <a:solidFill>
                      <a:srgbClr val="9FAFE1"/>
                    </a:solidFill>
                  </a:rPr>
                  <a:t>Start from a linear functional (not tight)</a:t>
                </a:r>
              </a:p>
              <a:p>
                <a:pPr marL="0" indent="0">
                  <a:buNone/>
                </a:pPr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Find vertices on local polytope saturating the classical bound</a:t>
                </a:r>
                <a:r>
                  <a:rPr lang="zh-CN" altLang="en-US" dirty="0">
                    <a:solidFill>
                      <a:srgbClr val="9FAFE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Fix them: they constrain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and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Decrease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under these constraints (gradient via Feynman–Hellmann)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If new vertices reach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altLang="zh-CN" dirty="0"/>
                  <a:t>, add them → tighter inequality</a:t>
                </a:r>
              </a:p>
              <a:p>
                <a:endParaRPr lang="en-US" altLang="zh-CN" dirty="0"/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Iterate until: facet or gradient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9FAFE1"/>
                        </a:solidFill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189BDD90-9126-E755-22D9-5504784B1F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F767BAF4-91AF-300B-9085-715D497A4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5439" y="1738783"/>
            <a:ext cx="3015440" cy="316835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5C0A35C6-4129-B9B6-0BB9-A49468EA602E}"/>
              </a:ext>
            </a:extLst>
          </p:cNvPr>
          <p:cNvSpPr/>
          <p:nvPr/>
        </p:nvSpPr>
        <p:spPr>
          <a:xfrm rot="20210576">
            <a:off x="8290800" y="1854000"/>
            <a:ext cx="2503649" cy="765222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B4BC597-DB0E-961B-D6CC-57AC947AD4BD}"/>
              </a:ext>
            </a:extLst>
          </p:cNvPr>
          <p:cNvSpPr/>
          <p:nvPr/>
        </p:nvSpPr>
        <p:spPr>
          <a:xfrm>
            <a:off x="8481600" y="3022168"/>
            <a:ext cx="118800" cy="118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1768C3C-9ADD-53DD-7205-EC6B55C32977}"/>
              </a:ext>
            </a:extLst>
          </p:cNvPr>
          <p:cNvSpPr/>
          <p:nvPr/>
        </p:nvSpPr>
        <p:spPr>
          <a:xfrm>
            <a:off x="9555559" y="2564904"/>
            <a:ext cx="118800" cy="118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8757809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B1668-4835-52FA-7801-95BBC0E03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42BC5D-0C53-F0D4-D807-1026BBEB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procedure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AE5DB30-B989-D244-46B1-D90FBAF6E0B7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>
                    <a:solidFill>
                      <a:srgbClr val="9FAFE1"/>
                    </a:solidFill>
                  </a:rPr>
                  <a:t>Start from a linear functional (not tight)</a:t>
                </a:r>
              </a:p>
              <a:p>
                <a:pPr marL="0" indent="0">
                  <a:buNone/>
                </a:pPr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Find vertices on local polytope saturating the classical bound</a:t>
                </a:r>
                <a:r>
                  <a:rPr lang="zh-CN" altLang="en-US" dirty="0">
                    <a:solidFill>
                      <a:srgbClr val="9FAFE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Fix them: they constrain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and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9FAFE1"/>
                  </a:solidFill>
                </a:endParaRP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Decrease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 under these constraints (gradient via Feynman–Hellmann)</a:t>
                </a:r>
              </a:p>
              <a:p>
                <a:endParaRPr lang="en-US" altLang="zh-CN" dirty="0">
                  <a:solidFill>
                    <a:srgbClr val="9FAFE1"/>
                  </a:solidFill>
                </a:endParaRPr>
              </a:p>
              <a:p>
                <a:r>
                  <a:rPr lang="en-US" altLang="zh-CN" dirty="0">
                    <a:solidFill>
                      <a:srgbClr val="9FAFE1"/>
                    </a:solidFill>
                  </a:rPr>
                  <a:t>If new vertices reach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9FAF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9FAFE1"/>
                    </a:solidFill>
                  </a:rPr>
                  <a:t>, add them → tighter inequality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Iterate until: facet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or gradient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AE5DB30-B989-D244-46B1-D90FBAF6E0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C51053FB-8576-4359-F838-A1A394937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5439" y="1738783"/>
            <a:ext cx="3015440" cy="316835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9BDA9C71-803B-9C4D-7866-E9B5E19430D2}"/>
              </a:ext>
            </a:extLst>
          </p:cNvPr>
          <p:cNvSpPr/>
          <p:nvPr/>
        </p:nvSpPr>
        <p:spPr>
          <a:xfrm rot="20210576">
            <a:off x="8226335" y="1567454"/>
            <a:ext cx="3960613" cy="766924"/>
          </a:xfrm>
          <a:prstGeom prst="parallelogram">
            <a:avLst>
              <a:gd name="adj" fmla="val 363707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05E1DA42-F95D-40F1-F290-1CAB090EA323}"/>
              </a:ext>
            </a:extLst>
          </p:cNvPr>
          <p:cNvSpPr/>
          <p:nvPr/>
        </p:nvSpPr>
        <p:spPr>
          <a:xfrm>
            <a:off x="8481600" y="3022168"/>
            <a:ext cx="118800" cy="118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779331D-E4B5-E42C-C89A-9FEFA4CA3A9A}"/>
              </a:ext>
            </a:extLst>
          </p:cNvPr>
          <p:cNvSpPr/>
          <p:nvPr/>
        </p:nvSpPr>
        <p:spPr>
          <a:xfrm>
            <a:off x="9555559" y="2564904"/>
            <a:ext cx="118800" cy="118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20BFDF0-20B0-FE6F-C8F9-C9AED1C5A750}"/>
              </a:ext>
            </a:extLst>
          </p:cNvPr>
          <p:cNvSpPr/>
          <p:nvPr/>
        </p:nvSpPr>
        <p:spPr>
          <a:xfrm>
            <a:off x="10088488" y="1743724"/>
            <a:ext cx="118800" cy="118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31414329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5FF92A-3FAD-3895-B1E5-B7E2DAC3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Benchmark: Bipartite scenario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CBE74285-5995-CB37-F2B5-4E10D76EB36B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=2,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=2,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e>
                    </m:d>
                  </m:oMath>
                </a14:m>
                <a:r>
                  <a:rPr kumimoji="1" lang="en-US" altLang="zh-CN" dirty="0"/>
                  <a:t> scenario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lang="en-US" altLang="zh-CN" dirty="0"/>
                  <a:t>Classical bound: the minimum among 16 choices </a:t>
                </a:r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r>
                  <a:rPr lang="en-US" altLang="zh-CN" dirty="0"/>
                  <a:t>Quantum value: (1) ground-state energy</a:t>
                </a:r>
              </a:p>
              <a:p>
                <a:pPr lvl="2"/>
                <a:r>
                  <a:rPr lang="en-US" altLang="zh-CN" dirty="0"/>
                  <a:t>		 (2) optimizing measurement strategy</a:t>
                </a:r>
              </a:p>
              <a:p>
                <a:pPr lvl="2"/>
                <a:endParaRPr lang="en-US" altLang="zh-CN" dirty="0"/>
              </a:p>
              <a:p>
                <a:pPr lvl="2"/>
                <a:endParaRPr lang="en-US" altLang="zh-CN" sz="19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CBE74285-5995-CB37-F2B5-4E10D76EB3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7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\documentclass{article}&#10;\usepackage{amsmath}&#10;\usepackage{xcolor}&#10;\usepackage{mathrsfs}&#10;\usepackage{physics,bm,bbm}&#10;\usepackage{amssymb}&#10;\pagestyle{empty}&#10;\begin{document}&#10;\begin{align*}&#10;   I=\alpha_{00}\left\langle A_{0}B_{0}\right\rangle +\alpha_{01}\left\langle A_{0}B_{1}\right\rangle +\alpha_{10}\left\langle A_{1}B_{0}\right\rangle +\alpha_{11}\left\langle A_{1}B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ADDD1F67-D375-8E54-06E6-19537A116F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98940" y="1765548"/>
            <a:ext cx="6273800" cy="2540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   \beta_{C}=\min_{a_{i},b_{j}=\pm1}(\alpha_{00}a_{0}b_{0}+\alpha_{01}a_{0}b_{1}+\alpha_{10}a_{1}b_{0}+\alpha_{11}a_{1}b_{1})&#10;\end{align*}&#10;\end{document}" title="IguanaTex Bitmap Display">
            <a:extLst>
              <a:ext uri="{FF2B5EF4-FFF2-40B4-BE49-F238E27FC236}">
                <a16:creationId xmlns:a16="http://schemas.microsoft.com/office/drawing/2014/main" id="{5F6F83CF-91D4-32B5-3678-31B8C78EBB0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77037" y="3022600"/>
            <a:ext cx="5969000" cy="406400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\beta_Q=\min_{\boldsymbol{\theta}, \ket{\psi}} \hat{I} (\boldsymbol{\theta)}&#10;\end{align*}&#10;\end{document}" title="IguanaTex Bitmap Display">
            <a:extLst>
              <a:ext uri="{FF2B5EF4-FFF2-40B4-BE49-F238E27FC236}">
                <a16:creationId xmlns:a16="http://schemas.microsoft.com/office/drawing/2014/main" id="{9B57F578-DF7C-BAFB-F8FC-8552B11DF3B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98940" y="4856020"/>
            <a:ext cx="1625600" cy="457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B420936-A8A7-8A81-CC22-B04D05EE18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4629" y="1696662"/>
            <a:ext cx="3183641" cy="3179896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usepackage{amssymb}&#10;\pagestyle{empty}&#10;\begin{document}&#10;\begin{align*}&#10;I_1=\left\langle A_{0}B_{0}\right\rangle +\left\langle A_{0}B_{1}\right\rangle +\left\langle A_{1}B_{0}\right\rangle -\left\langle A_{1}B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CFC72057-5D72-7DE3-1140-EE84C3994C4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07823" y="5084620"/>
            <a:ext cx="3275830" cy="178034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usepackage{amssymb}&#10;\pagestyle{empty}&#10;\begin{document}&#10;\begin{align*}&#10;I_2=-\left\langle A_{0}B_{0}\right\rangle +\left\langle A_{0}B_{1}\right\rangle +\left\langle A_{1}B_{0}\right\rangle +\left\langle A_{1}B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4A925A80-4824-D7EF-43C3-D96D24E9AB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189927" y="5447919"/>
            <a:ext cx="3453864" cy="17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19074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9E981-6421-F60B-B486-C37C83FD8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F9EB07-2569-7B1B-E2F0-A05E1AE7E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Benchmark: Bipartite scenario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8848305B-927D-3595-84CA-C0DE9E6C8332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=2,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=2,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e>
                    </m:d>
                  </m:oMath>
                </a14:m>
                <a:r>
                  <a:rPr kumimoji="1" lang="en-US" altLang="zh-CN" dirty="0"/>
                  <a:t> scenario</a:t>
                </a:r>
              </a:p>
              <a:p>
                <a:endParaRPr kumimoji="1" lang="en-US" altLang="zh-CN" dirty="0"/>
              </a:p>
              <a:p>
                <a:endParaRPr kumimoji="1" lang="en-US" altLang="zh-CN" dirty="0"/>
              </a:p>
              <a:p>
                <a:r>
                  <a:rPr lang="en-US" altLang="zh-CN" dirty="0"/>
                  <a:t>Classical bound: the minimum among 16 choices </a:t>
                </a:r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r>
                  <a:rPr lang="en-US" altLang="zh-CN" dirty="0"/>
                  <a:t>Quantum value: (1) ground-state energy</a:t>
                </a:r>
              </a:p>
              <a:p>
                <a:pPr lvl="2"/>
                <a:r>
                  <a:rPr lang="en-US" altLang="zh-CN" dirty="0"/>
                  <a:t>		 (2) optimizing measurement strategy</a:t>
                </a:r>
              </a:p>
              <a:p>
                <a:pPr lvl="2"/>
                <a:endParaRPr lang="en-US" altLang="zh-CN" dirty="0"/>
              </a:p>
              <a:p>
                <a:pPr lvl="2"/>
                <a:endParaRPr lang="en-US" altLang="zh-CN" sz="19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CBE74285-5995-CB37-F2B5-4E10D76EB3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7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\documentclass{article}&#10;\usepackage{amsmath}&#10;\usepackage{xcolor}&#10;\usepackage{mathrsfs}&#10;\usepackage{physics,bm,bbm}&#10;\usepackage{amssymb}&#10;\pagestyle{empty}&#10;\begin{document}&#10;\begin{align*}&#10;   I=\alpha_{00}\left\langle A_{0}B_{0}\right\rangle +\alpha_{01}\left\langle A_{0}B_{1}\right\rangle +\alpha_{10}\left\langle A_{1}B_{0}\right\rangle +\alpha_{11}\left\langle A_{1}B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AFE81696-A94E-C264-F5B6-956667E226B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98940" y="1765548"/>
            <a:ext cx="6273800" cy="2540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   \beta_{C}=\min_{a_{i},b_{j}=\pm1}(\alpha_{00}a_{0}b_{0}+\alpha_{01}a_{0}b_{1}+\alpha_{10}a_{1}b_{0}+\alpha_{11}a_{1}b_{1})&#10;\end{align*}&#10;\end{document}" title="IguanaTex Bitmap Display">
            <a:extLst>
              <a:ext uri="{FF2B5EF4-FFF2-40B4-BE49-F238E27FC236}">
                <a16:creationId xmlns:a16="http://schemas.microsoft.com/office/drawing/2014/main" id="{4D8D8840-47E9-1399-C2A0-AB92EB67586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77037" y="3022600"/>
            <a:ext cx="5969000" cy="406400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\beta_Q=\min_{\boldsymbol{\theta}, \ket{\psi}} \hat{I} (\boldsymbol{\theta)}&#10;\end{align*}&#10;\end{document}" title="IguanaTex Bitmap Display">
            <a:extLst>
              <a:ext uri="{FF2B5EF4-FFF2-40B4-BE49-F238E27FC236}">
                <a16:creationId xmlns:a16="http://schemas.microsoft.com/office/drawing/2014/main" id="{4AE45797-0738-E1A4-AD35-A86408B8153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98940" y="4856020"/>
            <a:ext cx="1625600" cy="457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B361C58-860A-8591-BE78-6AC1CBDD6E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4629" y="1696662"/>
            <a:ext cx="3183641" cy="3179896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usepackage{amssymb}&#10;\pagestyle{empty}&#10;\begin{document}&#10;\begin{align*}&#10;I_1=\left\langle A_{0}B_{0}\right\rangle +\left\langle A_{0}B_{1}\right\rangle +\left\langle A_{1}B_{0}\right\rangle -\left\langle A_{1}B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A699DECF-8591-360A-9830-326B56DC43C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207823" y="5084620"/>
            <a:ext cx="3275830" cy="178034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usepackage{amssymb}&#10;\pagestyle{empty}&#10;\begin{document}&#10;\begin{align*}&#10;I_2=-\left\langle A_{0}B_{0}\right\rangle +\left\langle A_{0}B_{1}\right\rangle +\left\langle A_{1}B_{0}\right\rangle +\left\langle A_{1}B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8B7A6944-FAD1-BAED-BDD8-784A8DADC85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189927" y="5447919"/>
            <a:ext cx="3453864" cy="17803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DCB17C-600C-883A-393D-329D0357D0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8124" y="1683736"/>
            <a:ext cx="3300146" cy="320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998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and outlook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CAFB9A6C-4A49-5F7E-B88A-6BFC5C2CDC3D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b="1" dirty="0"/>
                  <a:t>Summary</a:t>
                </a:r>
                <a:endParaRPr lang="en-US" altLang="zh-CN" dirty="0"/>
              </a:p>
              <a:p>
                <a:r>
                  <a:rPr lang="en-US" altLang="zh-CN" b="1" dirty="0"/>
                  <a:t>General gradient-based method</a:t>
                </a:r>
                <a:r>
                  <a:rPr lang="en-US" altLang="zh-CN" dirty="0"/>
                  <a:t> for optimizing Bell inequalities</a:t>
                </a:r>
              </a:p>
              <a:p>
                <a:r>
                  <a:rPr lang="en-US" altLang="zh-CN" b="1" dirty="0"/>
                  <a:t>Validation</a:t>
                </a:r>
                <a:r>
                  <a:rPr lang="en-US" altLang="zh-CN" dirty="0"/>
                  <a:t> on the (2,2,2) scenario (recovers known tight inequalities)</a:t>
                </a:r>
              </a:p>
              <a:p>
                <a:r>
                  <a:rPr lang="en-US" altLang="zh-CN" b="1" dirty="0">
                    <a:solidFill>
                      <a:srgbClr val="407FE6"/>
                    </a:solidFill>
                  </a:rPr>
                  <a:t>Application</a:t>
                </a:r>
                <a:r>
                  <a:rPr lang="en-US" altLang="zh-CN" dirty="0">
                    <a:solidFill>
                      <a:srgbClr val="407FE6"/>
                    </a:solidFill>
                  </a:rPr>
                  <a:t> to permutation-invariant Bell inequalities</a:t>
                </a:r>
              </a:p>
              <a:p>
                <a:r>
                  <a:rPr lang="en-US" altLang="zh-CN" b="1" dirty="0">
                    <a:solidFill>
                      <a:srgbClr val="407FE6"/>
                    </a:solidFill>
                  </a:rPr>
                  <a:t>Analytical results</a:t>
                </a:r>
                <a:r>
                  <a:rPr lang="en-US" altLang="zh-CN" dirty="0">
                    <a:solidFill>
                      <a:srgbClr val="407FE6"/>
                    </a:solidFill>
                  </a:rPr>
                  <a:t> in the thermodynamic limit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407FE6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i="1" dirty="0" smtClean="0">
                        <a:solidFill>
                          <a:srgbClr val="407FE6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altLang="zh-CN" dirty="0">
                  <a:solidFill>
                    <a:srgbClr val="407FE6"/>
                  </a:solidFill>
                </a:endParaRPr>
              </a:p>
              <a:p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b="1" dirty="0">
                    <a:solidFill>
                      <a:srgbClr val="CC5959"/>
                    </a:solidFill>
                  </a:rPr>
                  <a:t>Future work</a:t>
                </a:r>
                <a:endParaRPr lang="en-US" altLang="zh-CN" dirty="0">
                  <a:solidFill>
                    <a:srgbClr val="CC5959"/>
                  </a:solidFill>
                </a:endParaRPr>
              </a:p>
              <a:p>
                <a:r>
                  <a:rPr lang="en-US" altLang="zh-CN" b="1" dirty="0">
                    <a:solidFill>
                      <a:srgbClr val="CC5959"/>
                    </a:solidFill>
                  </a:rPr>
                  <a:t>Certified lower bounds</a:t>
                </a:r>
                <a:r>
                  <a:rPr lang="en-US" altLang="zh-CN" dirty="0">
                    <a:solidFill>
                      <a:srgbClr val="CC5959"/>
                    </a:solidFill>
                  </a:rPr>
                  <a:t> on the optimal ratio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err="1" smtClean="0">
                            <a:solidFill>
                              <a:srgbClr val="CC595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solidFill>
                              <a:srgbClr val="CC5959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altLang="zh-CN" i="1" dirty="0" err="1">
                            <a:solidFill>
                              <a:srgbClr val="CC5959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endParaRPr lang="en-US" altLang="zh-CN" dirty="0">
                  <a:solidFill>
                    <a:srgbClr val="CC5959"/>
                  </a:solidFill>
                </a:endParaRPr>
              </a:p>
              <a:p>
                <a:r>
                  <a:rPr lang="en-US" altLang="zh-CN" dirty="0">
                    <a:solidFill>
                      <a:srgbClr val="CC5959"/>
                    </a:solidFill>
                  </a:rPr>
                  <a:t>Extensions to new scenarios:</a:t>
                </a:r>
              </a:p>
              <a:p>
                <a:pPr lvl="1"/>
                <a:r>
                  <a:rPr lang="en-US" altLang="zh-CN" dirty="0">
                    <a:solidFill>
                      <a:srgbClr val="CC5959"/>
                    </a:solidFill>
                  </a:rPr>
                  <a:t>Translation-invariant settings</a:t>
                </a:r>
              </a:p>
              <a:p>
                <a:pPr lvl="1"/>
                <a:r>
                  <a:rPr lang="en-US" altLang="zh-CN" dirty="0">
                    <a:solidFill>
                      <a:srgbClr val="CC5959"/>
                    </a:solidFill>
                  </a:rPr>
                  <a:t>Bipartite cases with larger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CC5959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zh-CN" dirty="0">
                    <a:solidFill>
                      <a:srgbClr val="CC5959"/>
                    </a:solidFill>
                  </a:rPr>
                  <a:t> (inputs) and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CC5959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zh-CN" dirty="0">
                    <a:solidFill>
                      <a:srgbClr val="CC5959"/>
                    </a:solidFill>
                  </a:rPr>
                  <a:t> (outcomes)</a:t>
                </a:r>
              </a:p>
              <a:p>
                <a:pPr lvl="1"/>
                <a:r>
                  <a:rPr lang="en-US" altLang="zh-CN" dirty="0">
                    <a:solidFill>
                      <a:srgbClr val="CC5959"/>
                    </a:solidFill>
                  </a:rPr>
                  <a:t>General non-symmetric scenarios whenever </a:t>
                </a:r>
                <a:r>
                  <a:rPr lang="en-US" altLang="zh-CN" b="1" dirty="0">
                    <a:solidFill>
                      <a:srgbClr val="CC5959"/>
                    </a:solidFill>
                  </a:rPr>
                  <a:t>enumerating all facet is infeasible</a:t>
                </a:r>
                <a:endParaRPr kumimoji="1" lang="en-US" altLang="zh-CN" dirty="0">
                  <a:solidFill>
                    <a:srgbClr val="CC5959"/>
                  </a:solidFill>
                </a:endParaRP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CAFB9A6C-4A49-5F7E-B88A-6BFC5C2CDC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2"/>
                <a:stretch>
                  <a:fillRect l="-1225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DCCDB349-EBDD-3C67-873D-2CEC915D73A7}"/>
              </a:ext>
            </a:extLst>
          </p:cNvPr>
          <p:cNvSpPr txBox="1"/>
          <p:nvPr/>
        </p:nvSpPr>
        <p:spPr>
          <a:xfrm>
            <a:off x="8547447" y="2418286"/>
            <a:ext cx="2448272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dirty="0">
                <a:solidFill>
                  <a:srgbClr val="407FE6"/>
                </a:solidFill>
              </a:rPr>
              <a:t>see arXiv:2511.07523</a:t>
            </a:r>
            <a:endParaRPr kumimoji="1" lang="zh-CN" altLang="en-US" noProof="0" dirty="0" err="1">
              <a:solidFill>
                <a:srgbClr val="407FE6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66795B3-A5E9-A6E9-4533-0FF213248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3436" y="2991221"/>
            <a:ext cx="1180901" cy="1157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4E23531-2A16-9CEB-9C63-95B2EF774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1383" y="2902285"/>
            <a:ext cx="1458344" cy="1318803"/>
          </a:xfrm>
          <a:prstGeom prst="rect">
            <a:avLst/>
          </a:prstGeom>
        </p:spPr>
      </p:pic>
      <p:sp>
        <p:nvSpPr>
          <p:cNvPr id="8" name="平行四边形 7">
            <a:extLst>
              <a:ext uri="{FF2B5EF4-FFF2-40B4-BE49-F238E27FC236}">
                <a16:creationId xmlns:a16="http://schemas.microsoft.com/office/drawing/2014/main" id="{DC71685B-9487-56DE-1E94-DC0602C315C2}"/>
              </a:ext>
            </a:extLst>
          </p:cNvPr>
          <p:cNvSpPr/>
          <p:nvPr/>
        </p:nvSpPr>
        <p:spPr>
          <a:xfrm rot="19494740">
            <a:off x="7804736" y="2840377"/>
            <a:ext cx="955263" cy="378000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08615BC9-5A48-625F-CF21-89A088674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02" y="2132856"/>
            <a:ext cx="1784076" cy="1977323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FB986663-A0C2-E4DA-FAC9-723B57AC9770}"/>
              </a:ext>
            </a:extLst>
          </p:cNvPr>
          <p:cNvSpPr txBox="1"/>
          <p:nvPr/>
        </p:nvSpPr>
        <p:spPr>
          <a:xfrm>
            <a:off x="7483451" y="4110179"/>
            <a:ext cx="2072108" cy="51192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Jordi Tura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2EE060C-EF71-588A-63FC-9E87BF1CAD4F}"/>
              </a:ext>
            </a:extLst>
          </p:cNvPr>
          <p:cNvSpPr txBox="1"/>
          <p:nvPr/>
        </p:nvSpPr>
        <p:spPr>
          <a:xfrm>
            <a:off x="2874939" y="4110179"/>
            <a:ext cx="2072108" cy="51192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Mengyao Hu</a:t>
            </a:r>
          </a:p>
        </p:txBody>
      </p:sp>
      <p:sp>
        <p:nvSpPr>
          <p:cNvPr id="51" name="标题 1">
            <a:extLst>
              <a:ext uri="{FF2B5EF4-FFF2-40B4-BE49-F238E27FC236}">
                <a16:creationId xmlns:a16="http://schemas.microsoft.com/office/drawing/2014/main" id="{096A5116-2785-E607-66FC-E5342A350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Thank you!</a:t>
            </a:r>
            <a:endParaRPr kumimoji="1" lang="zh-CN" altLang="en-US" dirty="0">
              <a:solidFill>
                <a:schemeClr val="bg2"/>
              </a:solidFill>
            </a:endParaRPr>
          </a:p>
        </p:txBody>
      </p:sp>
      <p:sp>
        <p:nvSpPr>
          <p:cNvPr id="52" name="竖排文字占位符 2">
            <a:extLst>
              <a:ext uri="{FF2B5EF4-FFF2-40B4-BE49-F238E27FC236}">
                <a16:creationId xmlns:a16="http://schemas.microsoft.com/office/drawing/2014/main" id="{4EDB8254-AD19-01FC-E7DA-F78FAF1EE9A3}"/>
              </a:ext>
            </a:extLst>
          </p:cNvPr>
          <p:cNvSpPr txBox="1">
            <a:spLocks/>
          </p:cNvSpPr>
          <p:nvPr/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/>
          <a:lstStyle>
            <a:lvl1pPr marL="180969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38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59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69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38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59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59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Collaborators: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DBC690E2-1B10-D26E-C47A-99AEFA437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3631" y="4499877"/>
            <a:ext cx="1788866" cy="195345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D3933F7-A2B4-7CF8-1EDA-5E9A6F107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10" y="2132856"/>
            <a:ext cx="1527172" cy="197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x,y...&#10;\end{align*}&#10;\end{document}"/>
  <p:tag name="IGUANATEXSIZE" val="20"/>
  <p:tag name="IGUANATEXCURSOR" val="1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6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P(a,b...|x,y...)&#10;\end{align*}&#10;\end{document}"/>
  <p:tag name="IGUANATEXSIZE" val="20"/>
  <p:tag name="IGUANATEXCURSOR" val="1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x,y...&#10;\end{align*}&#10;\end{document}"/>
  <p:tag name="IGUANATEXSIZE" val="20"/>
  <p:tag name="IGUANATEXCURSOR" val="1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6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P(a,b...|x,y...)&#10;\end{align*}&#10;\end{document}"/>
  <p:tag name="IGUANATEXSIZE" val="20"/>
  <p:tag name="IGUANATEXCURSOR" val="1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x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a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y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"/>
  <p:tag name="ORIGINALWIDTH" val="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a_2&#10;\end{align*}&#10;\end{document}"/>
  <p:tag name="IGUANATEXSIZE" val="20"/>
  <p:tag name="IGUANATEXCURSOR" val="1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94"/>
  <p:tag name="OUTPUTTYPE" val="PDF"/>
  <p:tag name="IGUANATEXVERSION" val="160"/>
  <p:tag name="LATEXADDIN" val="\documentclass{article}&#10;\usepackage{amsmath}&#10;\usepackage[dvipsnames]{xcolor}&#10;\usepackage{mathrsfs}&#10;\usepackage{physics,bm,bbm}&#10;\usepackage{amssymb}&#10;\pagestyle{empty}&#10;\begin{document}&#10;\begin{align*}&#10;P(\textcolor{blue}{a,b}|\textcolor{red}{x,y}):=P(\textcolor{blue}{\boldsymbol{a}}|\textcolor{red}{\boldsymbol{x}})&#10;\end{align*}&#10;\end{document}"/>
  <p:tag name="IGUANATEXSIZE" val="20"/>
  <p:tag name="IGUANATEXCURSOR" val="24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2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P(\boldsymbol{a}|\boldsymbol{x})\geq 0,\;\sum_{\boldsymbol{a}}P(\boldsymbol{a}|\boldsymbol{x})=1&#10;\end{align*}&#10;\end{document}"/>
  <p:tag name="IGUANATEXSIZE" val="20"/>
  <p:tag name="IGUANATEXCURSOR" val="28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extcolor{white}{\ket{\psi}}&#10;\end{align*}&#10;\end{document}"/>
  <p:tag name="IGUANATEXSIZE" val="20"/>
  <p:tag name="IGUANATEXCURSOR" val="2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x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a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y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"/>
  <p:tag name="ORIGINALWIDTH" val="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a_2&#10;\end{align*}&#10;\end{document}"/>
  <p:tag name="IGUANATEXSIZE" val="20"/>
  <p:tag name="IGUANATEXCURSOR" val="1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94"/>
  <p:tag name="OUTPUTTYPE" val="PDF"/>
  <p:tag name="IGUANATEXVERSION" val="160"/>
  <p:tag name="LATEXADDIN" val="\documentclass{article}&#10;\usepackage{amsmath}&#10;\usepackage[dvipsnames]{xcolor}&#10;\usepackage{mathrsfs}&#10;\usepackage{physics,bm,bbm}&#10;\usepackage{amssymb}&#10;\pagestyle{empty}&#10;\begin{document}&#10;\begin{align*}&#10;P(\textcolor{blue}{a,b}|\textcolor{red}{x,y}):=P(\textcolor{blue}{\boldsymbol{a}}|\textcolor{red}{\boldsymbol{x}})&#10;\end{align*}&#10;\end{document}"/>
  <p:tag name="IGUANATEXSIZE" val="20"/>
  <p:tag name="IGUANATEXCURSOR" val="24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2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P(\boldsymbol{a}|\boldsymbol{x})\geq 0,\;\sum_{\boldsymbol{a}}P(\boldsymbol{a}|\boldsymbol{x})=1&#10;\end{align*}&#10;\end{document}"/>
  <p:tag name="IGUANATEXSIZE" val="20"/>
  <p:tag name="IGUANATEXCURSOR" val="28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extcolor{white}{\ket{\psi}}&#10;\end{align*}&#10;\end{document}"/>
  <p:tag name="IGUANATEXSIZE" val="20"/>
  <p:tag name="IGUANATEXCURSOR" val="2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5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mathcal{L}\subset\mathcal{Q}\subset\mathcal{NS}&#10;\end{align*}&#10;\end{document}"/>
  <p:tag name="IGUANATEXSIZE" val="20"/>
  <p:tag name="IGUANATEXCURSOR" val="23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P}&#10;\end{align*}&#10;\end{document}"/>
  <p:tag name="IGUANATEXSIZE" val="20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8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I = \sum_{\boldsymbol{a}, \boldsymbol{x}} T_{\boldsymbol{a}, \boldsymbol{x}} P(\boldsymbol{a} \vert \boldsymbol{x})&#10;\end{align*}&#10;\end{document}"/>
  <p:tag name="IGUANATEXSIZE" val="20"/>
  <p:tag name="IGUANATEXCURSOR" val="3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"/>
  <p:tag name="ORIGINALWIDTH" val="4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eta_C = \min_{\vec{P} \in \mathcal{L}} I&#10;\end{align*}&#10;\end{document}"/>
  <p:tag name="IGUANATEXSIZE" val="20"/>
  <p:tag name="IGUANATEXCURSOR" val="2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"/>
  <p:tag name="ORIGINALWIDTH" val="13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eta_{Q}&amp;=\min_{\vec{P}\in\mathcal{Q}}I=\min_{\boldsymbol{\theta},\ket{\psi}}\bra{\psi}\hat{I}(\boldsymbol{\theta})\ket{\psi}&#10;\end{align*}&#10;\end{document}"/>
  <p:tag name="IGUANATEXSIZE" val="20"/>
  <p:tag name="IGUANATEXCURSOR" val="22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10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hat{I}(\boldsymbol{\theta})=\sum_{\boldsymbol{a},\boldsymbol{x}}T_{\boldsymbol{a},\boldsymbol{x}}\hat{M}_{\boldsymbol{a}\vert\boldsymbol{x}}(\boldsymbol{\theta})&#10;\end{align*}&#10;\end{document}"/>
  <p:tag name="IGUANATEXSIZE" val="20"/>
  <p:tag name="IGUANATEXCURSOR" val="35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I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C&#10;\end{align*}&#10;\end{document}"/>
  <p:tag name="IGUANATEXSIZE" val="20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Q&#10;\end{align*}&#10;\end{document}"/>
  <p:tag name="IGUANATEXSIZE" val="20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"/>
  <p:tag name="ORIGINALWIDTH" val="14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sum_{b=1}^{d}P(a,b|x,y)=\sum_{b=1}^{d}P(a,b|x,y^{\prime})&#10;\end{align*}&#10;\end{document}"/>
  <p:tag name="IGUANATEXSIZE" val="20"/>
  <p:tag name="IGUANATEXCURSOR" val="1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5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mathcal{L}\subset\mathcal{Q}\subset\mathcal{NS}&#10;\end{align*}&#10;\end{document}"/>
  <p:tag name="IGUANATEXSIZE" val="20"/>
  <p:tag name="IGUANATEXCURSOR" val="23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P}&#10;\end{align*}&#10;\end{document}"/>
  <p:tag name="IGUANATEXSIZE" val="20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8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I = \sum_{\boldsymbol{a}, \boldsymbol{x}} T_{\boldsymbol{a}, \boldsymbol{x}} P(\boldsymbol{a} \vert \boldsymbol{x})&#10;\end{align*}&#10;\end{document}"/>
  <p:tag name="IGUANATEXSIZE" val="20"/>
  <p:tag name="IGUANATEXCURSOR" val="3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"/>
  <p:tag name="ORIGINALWIDTH" val="13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eta_{Q}&amp;=\min_{\vec{P}\in\mathcal{Q}}I=\min_{\boldsymbol{\theta},\ket{\psi}}\bra{\psi}\hat{I}(\boldsymbol{\theta})\ket{\psi}&#10;\end{align*}&#10;\end{document}"/>
  <p:tag name="IGUANATEXSIZE" val="20"/>
  <p:tag name="IGUANATEXCURSOR" val="22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10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hat{I}(\boldsymbol{\theta})=\sum_{\boldsymbol{a},\boldsymbol{x}}T_{\boldsymbol{a},\boldsymbol{x}}\hat{M}_{\boldsymbol{a}\vert\boldsymbol{x}}(\boldsymbol{\theta})&#10;\end{align*}&#10;\end{document}"/>
  <p:tag name="IGUANATEXSIZE" val="20"/>
  <p:tag name="IGUANATEXCURSOR" val="35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I&#10;\end{align*}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C&#10;\end{align*}&#10;\end{document}"/>
  <p:tag name="IGUANATEXSIZE" val="20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Q&#10;\end{align*}&#10;\end{document}"/>
  <p:tag name="IGUANATEXSIZE" val="20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"/>
  <p:tag name="ORIGINALWIDTH" val="14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sum_{b=1}^{d}P(a,b|x,y)=\sum_{b=1}^{d}P(a,b|x,y^{\prime})&#10;\end{align*}&#10;\end{document}"/>
  <p:tag name="IGUANATEXSIZE" val="20"/>
  <p:tag name="IGUANATEXCURSOR" val="1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"/>
  <p:tag name="ORIGINALWIDTH" val="4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eta_C = \min_{\vec{P} \in \mathcal{L}} I&#10;\end{align*}&#10;\end{document}"/>
  <p:tag name="IGUANATEXSIZE" val="20"/>
  <p:tag name="IGUANATEXCURSOR" val="2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8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I = \sum_{\boldsymbol{a}, \boldsymbol{x}} T_{\boldsymbol{a}, \boldsymbol{x}} P(\boldsymbol{a} \vert \boldsymbol{x})&#10;\end{align*}&#10;\end{document}"/>
  <p:tag name="IGUANATEXSIZE" val="20"/>
  <p:tag name="IGUANATEXCURSOR" val="3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"/>
  <p:tag name="ORIGINALWIDTH" val="13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eta_{Q}&amp;=\min_{\vec{P}\in\mathcal{Q}}I=\min_{\boldsymbol{\theta},\ket{\psi}}\bra{\psi}\hat{I}(\boldsymbol{\theta})\ket{\psi}&#10;\end{align*}&#10;\end{document}"/>
  <p:tag name="IGUANATEXSIZE" val="20"/>
  <p:tag name="IGUANATEXCURSOR" val="22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10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hat{I}(\boldsymbol{\theta})=\sum_{\boldsymbol{a},\boldsymbol{x}}T_{\boldsymbol{a},\boldsymbol{x}}\hat{M}_{\boldsymbol{a}\vert\boldsymbol{x}}(\boldsymbol{\theta})&#10;\end{align*}&#10;\end{document}"/>
  <p:tag name="IGUANATEXSIZE" val="20"/>
  <p:tag name="IGUANATEXCURSOR" val="35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"/>
  <p:tag name="ORIGINALWIDTH" val="4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eta_C = \min_{\vec{P} \in \mathcal{L}} I&#10;\end{align*}&#10;\end{document}"/>
  <p:tag name="IGUANATEXSIZE" val="20"/>
  <p:tag name="IGUANATEXCURSOR" val="2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86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P(a,b,c,...|x,y,z...)&#10;\end{align*}&#10;\end{document}"/>
  <p:tag name="IGUANATEXSIZE" val="20"/>
  <p:tag name="IGUANATEXCURSOR" val="20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2"/>
  <p:tag name="ORIGINALWIDTH" val="27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(2,2,2)&amp;\ \longrightarrow\ &lt;1\mathrm{ms}\\(3,2,2)&amp;\ \longrightarrow\ 5\ \text{seconds}\\(4,2,2)&amp;\ \longrightarrow\ 10^{67}\ \text{years}\\\vdots\ &amp;\\(10^{4},2,2)&amp;\ \longrightarrow\ 10^{\,10^{4.67867\ldots}}\ \text{(basically any timescale you want)}&#10;\end{align*}&#10;\end{document}"/>
  <p:tag name="IGUANATEXSIZE" val="18"/>
  <p:tag name="IGUANATEXCURSOR" val="27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8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O(v^{\left\lfloor D/2\right\rfloor }+v\log v)&#10;\end{align*}&#10;\end{document}"/>
  <p:tag name="IGUANATEXSIZE" val="18"/>
  <p:tag name="IGUANATEXCURSOR" val="23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v=d^{mN}&#10;\end{align*}&#10;\end{document}"/>
  <p:tag name="IGUANATEXSIZE" val="20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D=(md)^{N}&#10;\end{align*}&#10;\end{document}"/>
  <p:tag name="IGUANATEXSIZE" val="20"/>
  <p:tag name="IGUANATEXCURSOR" val="1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3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hat{M}_{a|x}(\theta)&#10;\end{align*}&#10;\end{document}"/>
  <p:tag name="IGUANATEXSIZE" val="20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56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Q\leq \beta _C &lt;0&#10;\end{align*}&#10;\end{document}"/>
  <p:tag name="IGUANATEXSIZE" val="20"/>
  <p:tag name="IGUANATEXCURSOR" val="21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5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Delta={\beta_Q}/{\beta_C}&#10;\end{align*}&#10;\end{document}"/>
  <p:tag name="IGUANATEXSIZE" val="28"/>
  <p:tag name="IGUANATEXCURSOR" val="1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5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mathrm{fix}\;\beta_{C},\;\beta_{Q}\downarrow&#10;\end{align*}&#10;\end{document}"/>
  <p:tag name="IGUANATEXSIZE" val="28"/>
  <p:tag name="IGUANATEXCURSOR" val="23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24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I=\alpha_{00}\left\langle A_{0}B_{0}\right\rangle +\alpha_{01}\left\langle A_{0}B_{1}\right\rangle +\alpha_{10}\left\langle A_{1}B_{0}\right\rangle +\alpha_{11}\left\langle A_{1}B_{1}\right\rangle &#10;\end{align*}&#10;\end{document}"/>
  <p:tag name="IGUANATEXSIZE" val="20"/>
  <p:tag name="IGUANATEXCURSOR" val="3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"/>
  <p:tag name="ORIGINALWIDTH" val="23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{C}=\min_{a_{i},b_{j}=\pm1}(\alpha_{00}a_{0}b_{0}+\alpha_{01}a_{0}b_{1}+\alpha_{10}a_{1}b_{0}+\alpha_{11}a_{1}b_{1})&#10;\end{align*}&#10;\end{document}"/>
  <p:tag name="IGUANATEXSIZE" val="20"/>
  <p:tag name="IGUANATEXCURSOR" val="31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"/>
  <p:tag name="ORIGINALWIDTH" val="6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Q=\min_{\boldsymbol{\theta}, \ket{\psi}} \hat{I} (\boldsymbol{\theta)}&#10;\end{align*}&#10;\end{document}"/>
  <p:tag name="IGUANATEXSIZE" val="20"/>
  <p:tag name="IGUANATEXCURSOR" val="26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8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I_1=\left\langle A_{0}B_{0}\right\rangle +\left\langle A_{0}B_{1}\right\rangle +\left\langle A_{1}B_{0}\right\rangle -\left\langle A_{1}B_{1}\right\rangle &#10;\end{align*}&#10;\end{document}"/>
  <p:tag name="IGUANATEXSIZE" val="20"/>
  <p:tag name="IGUANATEXCURSOR" val="1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9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I_2=-\left\langle A_{0}B_{0}\right\rangle +\left\langle A_{0}B_{1}\right\rangle +\left\langle A_{1}B_{0}\right\rangle +\left\langle A_{1}B_{1}\right\rangle &#10;\end{align*}&#10;\end{document}"/>
  <p:tag name="IGUANATEXSIZE" val="20"/>
  <p:tag name="IGUANATEXCURSOR" val="1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24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I=\alpha_{00}\left\langle A_{0}B_{0}\right\rangle +\alpha_{01}\left\langle A_{0}B_{1}\right\rangle +\alpha_{10}\left\langle A_{1}B_{0}\right\rangle +\alpha_{11}\left\langle A_{1}B_{1}\right\rangle &#10;\end{align*}&#10;\end{document}"/>
  <p:tag name="IGUANATEXSIZE" val="20"/>
  <p:tag name="IGUANATEXCURSOR" val="3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"/>
  <p:tag name="ORIGINALWIDTH" val="23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{C}=\min_{a_{i},b_{j}=\pm1}(\alpha_{00}a_{0}b_{0}+\alpha_{01}a_{0}b_{1}+\alpha_{10}a_{1}b_{0}+\alpha_{11}a_{1}b_{1})&#10;\end{align*}&#10;\end{document}"/>
  <p:tag name="IGUANATEXSIZE" val="20"/>
  <p:tag name="IGUANATEXCURSOR" val="31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"/>
  <p:tag name="ORIGINALWIDTH" val="6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eta_Q=\min_{\boldsymbol{\theta}, \ket{\psi}} \hat{I} (\boldsymbol{\theta)}&#10;\end{align*}&#10;\end{document}"/>
  <p:tag name="IGUANATEXSIZE" val="20"/>
  <p:tag name="IGUANATEXCURSOR" val="26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8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I_1=\left\langle A_{0}B_{0}\right\rangle +\left\langle A_{0}B_{1}\right\rangle +\left\langle A_{1}B_{0}\right\rangle -\left\langle A_{1}B_{1}\right\rangle &#10;\end{align*}&#10;\end{document}"/>
  <p:tag name="IGUANATEXSIZE" val="20"/>
  <p:tag name="IGUANATEXCURSOR" val="1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9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I_2=-\left\langle A_{0}B_{0}\right\rangle +\left\langle A_{0}B_{1}\right\rangle +\left\langle A_{1}B_{0}\right\rangle +\left\langle A_{1}B_{1}\right\rangle &#10;\end{align*}&#10;\end{document}"/>
  <p:tag name="IGUANATEXSIZE" val="20"/>
  <p:tag name="IGUANATEXCURSOR" val="1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2D4775-B13D-4BD4-89B1-2E5B7CFBB179}">
  <ds:schemaRefs>
    <ds:schemaRef ds:uri="http://purl.org/dc/terms/"/>
    <ds:schemaRef ds:uri="http://purl.org/dc/dcmitype/"/>
    <ds:schemaRef ds:uri="http://schemas.openxmlformats.org/package/2006/metadata/core-properties"/>
    <ds:schemaRef ds:uri="01a1795b-c314-4f6e-9e61-ae7877c66689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 template-set Universiteit Leiden</Template>
  <TotalTime>60894</TotalTime>
  <Words>1357</Words>
  <Application>Microsoft Macintosh PowerPoint</Application>
  <PresentationFormat>自定义</PresentationFormat>
  <Paragraphs>312</Paragraphs>
  <Slides>26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2" baseType="lpstr">
      <vt:lpstr>Cambria Math</vt:lpstr>
      <vt:lpstr>Calibri</vt:lpstr>
      <vt:lpstr>Georgia</vt:lpstr>
      <vt:lpstr>Minion</vt:lpstr>
      <vt:lpstr>Arial</vt:lpstr>
      <vt:lpstr>Corporate template-set Universiteit Leiden</vt:lpstr>
      <vt:lpstr>Optimizing quantum violation for multipartite facet Bell inequalities</vt:lpstr>
      <vt:lpstr>Outline</vt:lpstr>
      <vt:lpstr>PowerPoint 演示文稿</vt:lpstr>
      <vt:lpstr>PowerPoint 演示文稿</vt:lpstr>
      <vt:lpstr>PowerPoint 演示文稿</vt:lpstr>
      <vt:lpstr>A crash course on nonlocality</vt:lpstr>
      <vt:lpstr>A crash course on nonlocality</vt:lpstr>
      <vt:lpstr>Bell inequalities</vt:lpstr>
      <vt:lpstr>Bell inequalities</vt:lpstr>
      <vt:lpstr>Bell inequalities</vt:lpstr>
      <vt:lpstr>Bell correlation in many-body regime</vt:lpstr>
      <vt:lpstr>Bell correlation in many-body regime</vt:lpstr>
      <vt:lpstr>Bell correlation in many-body regime</vt:lpstr>
      <vt:lpstr>Bell correlation in many-body regime</vt:lpstr>
      <vt:lpstr>Tackle the bottleneck</vt:lpstr>
      <vt:lpstr>Tackle the bottleneck</vt:lpstr>
      <vt:lpstr>Tackle the bottleneck</vt:lpstr>
      <vt:lpstr>Optimization procedure</vt:lpstr>
      <vt:lpstr>Optimization procedure</vt:lpstr>
      <vt:lpstr>Optimization procedure</vt:lpstr>
      <vt:lpstr>Optimization procedure</vt:lpstr>
      <vt:lpstr>Optimization procedure</vt:lpstr>
      <vt:lpstr>Benchmark: Bipartite scenario</vt:lpstr>
      <vt:lpstr>Benchmark: Bipartite scenario</vt:lpstr>
      <vt:lpstr>Summary and outlook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the spectral gap with semidefinite programming</dc:title>
  <dc:creator>Rai, K.S. (Kshiti Sneh)</dc:creator>
  <cp:lastModifiedBy>Jinfu Chen</cp:lastModifiedBy>
  <cp:revision>168</cp:revision>
  <dcterms:created xsi:type="dcterms:W3CDTF">2023-11-03T18:31:51Z</dcterms:created>
  <dcterms:modified xsi:type="dcterms:W3CDTF">2026-01-20T13:34:56Z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