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handoutMasterIdLst>
    <p:handoutMasterId r:id="rId45"/>
  </p:handoutMasterIdLst>
  <p:sldIdLst>
    <p:sldId id="256" r:id="rId5"/>
    <p:sldId id="2378" r:id="rId6"/>
    <p:sldId id="2365" r:id="rId7"/>
    <p:sldId id="2366" r:id="rId8"/>
    <p:sldId id="2377" r:id="rId9"/>
    <p:sldId id="2368" r:id="rId10"/>
    <p:sldId id="1978" r:id="rId11"/>
    <p:sldId id="1979" r:id="rId12"/>
    <p:sldId id="2369" r:id="rId13"/>
    <p:sldId id="1982" r:id="rId14"/>
    <p:sldId id="1983" r:id="rId15"/>
    <p:sldId id="1984" r:id="rId16"/>
    <p:sldId id="1985" r:id="rId17"/>
    <p:sldId id="2370" r:id="rId18"/>
    <p:sldId id="2379" r:id="rId19"/>
    <p:sldId id="1981" r:id="rId20"/>
    <p:sldId id="2371" r:id="rId21"/>
    <p:sldId id="1986" r:id="rId22"/>
    <p:sldId id="1988" r:id="rId23"/>
    <p:sldId id="1987" r:id="rId24"/>
    <p:sldId id="2364" r:id="rId25"/>
    <p:sldId id="2000" r:id="rId26"/>
    <p:sldId id="2001" r:id="rId27"/>
    <p:sldId id="1990" r:id="rId28"/>
    <p:sldId id="2367" r:id="rId29"/>
    <p:sldId id="1989" r:id="rId30"/>
    <p:sldId id="1991" r:id="rId31"/>
    <p:sldId id="1993" r:id="rId32"/>
    <p:sldId id="2372" r:id="rId33"/>
    <p:sldId id="1995" r:id="rId34"/>
    <p:sldId id="1997" r:id="rId35"/>
    <p:sldId id="1998" r:id="rId36"/>
    <p:sldId id="2373" r:id="rId37"/>
    <p:sldId id="2374" r:id="rId38"/>
    <p:sldId id="2375" r:id="rId39"/>
    <p:sldId id="1999" r:id="rId40"/>
    <p:sldId id="2376" r:id="rId41"/>
    <p:sldId id="2002" r:id="rId42"/>
    <p:sldId id="1895" r:id="rId43"/>
  </p:sldIdLst>
  <p:sldSz cx="12198350" cy="6858000"/>
  <p:notesSz cx="6858000" cy="9144000"/>
  <p:embeddedFontLst>
    <p:embeddedFont>
      <p:font typeface="SimHei" panose="02010609060101010101" pitchFamily="49" charset="-122"/>
      <p:regular r:id="rId46"/>
    </p:embeddedFont>
    <p:embeddedFont>
      <p:font typeface="Cambria Math" panose="02040503050406030204" pitchFamily="18" charset="0"/>
      <p:regular r:id="rId47"/>
    </p:embeddedFont>
    <p:embeddedFont>
      <p:font typeface="Georgia" panose="02040502050405020303" pitchFamily="18" charset="0"/>
      <p:regular r:id="rId48"/>
      <p:bold r:id="rId49"/>
      <p:italic r:id="rId50"/>
      <p:boldItalic r:id="rId51"/>
    </p:embeddedFont>
    <p:embeddedFont>
      <p:font typeface="Minion" panose="02000503070000020003" pitchFamily="2" charset="0"/>
      <p:regular r:id="rId52"/>
      <p:bold r:id="rId53"/>
      <p:italic r:id="rId54"/>
      <p:boldItalic r:id="rId55"/>
    </p:embeddedFont>
  </p:embeddedFontLst>
  <p:custDataLst>
    <p:tags r:id="rId56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157"/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 autoAdjust="0"/>
    <p:restoredTop sz="91376"/>
  </p:normalViewPr>
  <p:slideViewPr>
    <p:cSldViewPr>
      <p:cViewPr varScale="1">
        <p:scale>
          <a:sx n="70" d="100"/>
          <a:sy n="70" d="100"/>
        </p:scale>
        <p:origin x="1128" y="176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3.fntdata"/><Relationship Id="rId56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1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font" Target="fonts/font7.fntdata"/><Relationship Id="rId6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20-03-2025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010F0BF0-5195-F6CE-C4AE-1E03A89CF869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689B045F-774F-8462-562E-D98645D109C2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4F4308-CDBF-B9DF-3AFD-D13574B75253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26DD8089-E225-C869-C52E-40F781217BC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C4E5F365-DA09-49FB-01E6-B6ECA92BD5A8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89C69F2F-9863-6EEC-0678-C857C684BDC7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005CF5FD-E169-9CAE-E4E7-4381A3E3CA7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2FD73559-60D5-A38A-CFAB-01B37F7DC54F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8E211907-389E-8F31-F79D-6FEBE8B088D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3EF64D5-567B-C1C8-D2E5-DC6EFDFADCDD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8DA58F00-F111-04A3-3891-706E08059619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2AADA3-663A-DB72-9EB6-A842DF1D8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8898" y="6148198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A6363-4F1E-3249-9841-46A463C8599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9.emf"/><Relationship Id="rId4" Type="http://schemas.openxmlformats.org/officeDocument/2006/relationships/image" Target="../media/image92.png"/></Relationships>
</file>

<file path=ppt/slides/_rels/slide9.xml.rels><?xml version='1.0' encoding='UTF-8' standalone='yes'?>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13.png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2.png"/></Relationships>
</file>

<file path=ppt/slides/_rels/slide16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0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4.emf"/><Relationship Id="rId5" Type="http://schemas.openxmlformats.org/officeDocument/2006/relationships/image" Target="../media/image90.png"/><Relationship Id="rId4" Type="http://schemas.openxmlformats.org/officeDocument/2006/relationships/image" Target="../media/image23.emf"/></Relationships>
</file>

<file path=ppt/slides/_rels/slide17.xml.rels><?xml version='1.0' encoding='UTF-8' standalone='yes'?>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'1.0' encoding='UTF-8' standalone='yes'?>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20.xml.rels><?xml version='1.0' encoding='UTF-8' standalone='yes'?>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tags" Target="../tags/tag14.xml"/><Relationship Id="rId7" Type="http://schemas.openxmlformats.org/officeDocument/2006/relationships/image" Target="../media/image41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40.emf"/><Relationship Id="rId5" Type="http://schemas.openxmlformats.org/officeDocument/2006/relationships/image" Target="../media/image410.png"/><Relationship Id="rId4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3" Type="http://schemas.openxmlformats.org/officeDocument/2006/relationships/image" Target="../media/image47.emf"/><Relationship Id="rId3" Type="http://schemas.openxmlformats.org/officeDocument/2006/relationships/tags" Target="../tags/tag17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46.emf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45.emf"/><Relationship Id="rId5" Type="http://schemas.openxmlformats.org/officeDocument/2006/relationships/tags" Target="../tags/tag19.xml"/><Relationship Id="rId10" Type="http://schemas.openxmlformats.org/officeDocument/2006/relationships/image" Target="../media/image44.emf"/><Relationship Id="rId4" Type="http://schemas.openxmlformats.org/officeDocument/2006/relationships/tags" Target="../tags/tag18.xml"/><Relationship Id="rId9" Type="http://schemas.openxmlformats.org/officeDocument/2006/relationships/image" Target="../media/image43.emf"/><Relationship Id="rId14" Type="http://schemas.openxmlformats.org/officeDocument/2006/relationships/image" Target="../media/image48.emf"/></Relationships>
</file>

<file path=ppt/slides/_rels/slide22.xml.rels><?xml version='1.0' encoding='UTF-8' standalone='yes'?>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42.emf"/></Relationships>
</file>

<file path=ppt/slides/_rels/slide23.xml.rels><?xml version='1.0' encoding='UTF-8' standalone='yes'?>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tags" Target="../tags/tag24.xml"/><Relationship Id="rId7" Type="http://schemas.openxmlformats.org/officeDocument/2006/relationships/image" Target="../media/image50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9.png"/><Relationship Id="rId11" Type="http://schemas.openxmlformats.org/officeDocument/2006/relationships/image" Target="../media/image54.emf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53.emf"/><Relationship Id="rId4" Type="http://schemas.openxmlformats.org/officeDocument/2006/relationships/tags" Target="../tags/tag25.xml"/><Relationship Id="rId9" Type="http://schemas.openxmlformats.org/officeDocument/2006/relationships/image" Target="../media/image52.emf"/></Relationships>
</file>

<file path=ppt/slides/_rels/slide24.xml.rels><?xml version='1.0' encoding='UTF-8' standalone='yes'?>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61.emf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image" Target="../media/image60.emf"/><Relationship Id="rId17" Type="http://schemas.openxmlformats.org/officeDocument/2006/relationships/image" Target="../media/image65.emf"/><Relationship Id="rId2" Type="http://schemas.openxmlformats.org/officeDocument/2006/relationships/tags" Target="../tags/tag28.xml"/><Relationship Id="rId16" Type="http://schemas.openxmlformats.org/officeDocument/2006/relationships/image" Target="../media/image64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59.emf"/><Relationship Id="rId5" Type="http://schemas.openxmlformats.org/officeDocument/2006/relationships/tags" Target="../tags/tag31.xml"/><Relationship Id="rId15" Type="http://schemas.openxmlformats.org/officeDocument/2006/relationships/image" Target="../media/image63.emf"/><Relationship Id="rId10" Type="http://schemas.openxmlformats.org/officeDocument/2006/relationships/image" Target="../media/image51.emf"/><Relationship Id="rId4" Type="http://schemas.openxmlformats.org/officeDocument/2006/relationships/tags" Target="../tags/tag30.xml"/><Relationship Id="rId9" Type="http://schemas.openxmlformats.org/officeDocument/2006/relationships/image" Target="../media/image58.png"/><Relationship Id="rId14" Type="http://schemas.openxmlformats.org/officeDocument/2006/relationships/image" Target="../media/image62.emf"/></Relationships>
</file>

<file path=ppt/slides/_rels/slide26.xml.rels><?xml version='1.0' encoding='UTF-8' standalone='yes'?>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image" Target="../media/image72.png"/><Relationship Id="rId3" Type="http://schemas.openxmlformats.org/officeDocument/2006/relationships/tags" Target="../tags/tag36.xml"/><Relationship Id="rId7" Type="http://schemas.openxmlformats.org/officeDocument/2006/relationships/image" Target="../media/image66.png"/><Relationship Id="rId12" Type="http://schemas.openxmlformats.org/officeDocument/2006/relationships/image" Target="../media/image71.em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70.emf"/><Relationship Id="rId5" Type="http://schemas.openxmlformats.org/officeDocument/2006/relationships/tags" Target="../tags/tag38.xml"/><Relationship Id="rId10" Type="http://schemas.openxmlformats.org/officeDocument/2006/relationships/image" Target="../media/image69.emf"/><Relationship Id="rId4" Type="http://schemas.openxmlformats.org/officeDocument/2006/relationships/tags" Target="../tags/tag37.xml"/><Relationship Id="rId9" Type="http://schemas.openxmlformats.org/officeDocument/2006/relationships/image" Target="../media/image68.emf"/></Relationships>
</file>

<file path=ppt/slides/_rels/slide27.xml.rels><?xml version='1.0' encoding='UTF-8' standalone='yes'?>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tags" Target="../tags/tag41.xml"/><Relationship Id="rId7" Type="http://schemas.openxmlformats.org/officeDocument/2006/relationships/image" Target="../media/image75.emf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77.png"/></Relationships>
</file>

<file path=ppt/slides/_rels/slide28.xml.rels><?xml version='1.0' encoding='UTF-8' standalone='yes'?>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Relationship Id="rId5" Type="http://schemas.openxmlformats.org/officeDocument/2006/relationships/image" Target="../media/image79.emf"/><Relationship Id="rId4" Type="http://schemas.openxmlformats.org/officeDocument/2006/relationships/image" Target="../media/image78.png"/></Relationships>
</file>

<file path=ppt/slides/_rels/slide29.xml.rels><?xml version='1.0' encoding='UTF-8' standalone='yes'?>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tags" Target="../tags/tag45.xml"/><Relationship Id="rId7" Type="http://schemas.openxmlformats.org/officeDocument/2006/relationships/image" Target="../media/image80.em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84.emf"/><Relationship Id="rId5" Type="http://schemas.openxmlformats.org/officeDocument/2006/relationships/tags" Target="../tags/tag47.xml"/><Relationship Id="rId10" Type="http://schemas.openxmlformats.org/officeDocument/2006/relationships/image" Target="../media/image83.emf"/><Relationship Id="rId4" Type="http://schemas.openxmlformats.org/officeDocument/2006/relationships/tags" Target="../tags/tag46.xml"/><Relationship Id="rId9" Type="http://schemas.openxmlformats.org/officeDocument/2006/relationships/image" Target="../media/image82.emf"/></Relationships>
</file>

<file path=ppt/slides/_rels/slide30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31.xml.rels><?xml version='1.0' encoding='UTF-8' standalone='yes'?>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8" Type="http://schemas.openxmlformats.org/officeDocument/2006/relationships/image" Target="../media/image87.emf"/><Relationship Id="rId13" Type="http://schemas.openxmlformats.org/officeDocument/2006/relationships/image" Target="../media/image92.emf"/><Relationship Id="rId3" Type="http://schemas.openxmlformats.org/officeDocument/2006/relationships/tags" Target="../tags/tag52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91.emf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90.emf"/><Relationship Id="rId5" Type="http://schemas.openxmlformats.org/officeDocument/2006/relationships/tags" Target="../tags/tag54.xml"/><Relationship Id="rId10" Type="http://schemas.openxmlformats.org/officeDocument/2006/relationships/image" Target="../media/image89.emf"/><Relationship Id="rId4" Type="http://schemas.openxmlformats.org/officeDocument/2006/relationships/tags" Target="../tags/tag53.xml"/><Relationship Id="rId9" Type="http://schemas.openxmlformats.org/officeDocument/2006/relationships/image" Target="../media/image88.emf"/></Relationships>
</file>

<file path=ppt/slides/_rels/slide33.xml.rels><?xml version='1.0' encoding='UTF-8' standalone='yes'?>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image" Target="../media/image95.emf"/><Relationship Id="rId18" Type="http://schemas.openxmlformats.org/officeDocument/2006/relationships/image" Target="../media/image100.emf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94.emf"/><Relationship Id="rId17" Type="http://schemas.openxmlformats.org/officeDocument/2006/relationships/image" Target="../media/image99.emf"/><Relationship Id="rId2" Type="http://schemas.openxmlformats.org/officeDocument/2006/relationships/tags" Target="../tags/tag57.xml"/><Relationship Id="rId16" Type="http://schemas.openxmlformats.org/officeDocument/2006/relationships/image" Target="../media/image98.emf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93.emf"/><Relationship Id="rId5" Type="http://schemas.openxmlformats.org/officeDocument/2006/relationships/tags" Target="../tags/tag60.xml"/><Relationship Id="rId15" Type="http://schemas.openxmlformats.org/officeDocument/2006/relationships/image" Target="../media/image97.emf"/><Relationship Id="rId10" Type="http://schemas.openxmlformats.org/officeDocument/2006/relationships/slideLayout" Target="../slideLayouts/slideLayout3.xml"/><Relationship Id="rId19" Type="http://schemas.openxmlformats.org/officeDocument/2006/relationships/image" Target="../media/image101.emf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image" Target="../media/image96.emf"/></Relationships>
</file>

<file path=ppt/slides/_rels/slide34.xml.rels><?xml version='1.0' encoding='UTF-8' standalone='yes'?>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tags" Target="../tags/tag67.xml"/><Relationship Id="rId7" Type="http://schemas.openxmlformats.org/officeDocument/2006/relationships/image" Target="../media/image103.emf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102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8.xml"/><Relationship Id="rId9" Type="http://schemas.openxmlformats.org/officeDocument/2006/relationships/image" Target="../media/image104.emf"/></Relationships>
</file>

<file path=ppt/slides/_rels/slide35.xml.rels><?xml version='1.0' encoding='UTF-8' standalone='yes'?>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.xml"/></Relationships>
</file>

<file path=ppt/slides/_rels/slide36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37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image" Target="../media/image109.emf"/><Relationship Id="rId4" Type="http://schemas.openxmlformats.org/officeDocument/2006/relationships/image" Target="../media/image108.emf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'1.0' encoding='UTF-8' standalone='yes'?>
<Relationships xmlns="http://schemas.openxmlformats.org/package/2006/relationships"><Relationship Id="rId3" Type="http://schemas.openxmlformats.org/officeDocument/2006/relationships/image" Target="../media/image1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8885981" y="4521941"/>
            <a:ext cx="3312367" cy="1906264"/>
          </a:xfrm>
          <a:prstGeom prst="rect">
            <a:avLst/>
          </a:prstGeom>
        </p:spPr>
      </p:pic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>
          <a:xfrm>
            <a:off x="1490663" y="3923789"/>
            <a:ext cx="7560840" cy="393700"/>
          </a:xfrm>
        </p:spPr>
        <p:txBody>
          <a:bodyPr>
            <a:normAutofit/>
          </a:bodyPr>
          <a:lstStyle/>
          <a:p>
            <a:r>
              <a:rPr lang="zh-CN" altLang="en-US" dirty="0"/>
              <a:t>陈劲夫</a:t>
            </a:r>
            <a:r>
              <a:rPr lang="nl-NL" altLang="zh-CN" dirty="0"/>
              <a:t>|</a:t>
            </a:r>
            <a:r>
              <a:rPr lang="zh-CN" altLang="en-US" dirty="0"/>
              <a:t>集智俱乐部</a:t>
            </a:r>
            <a:r>
              <a:rPr lang="en-US" altLang="zh-CN" dirty="0"/>
              <a:t>@</a:t>
            </a:r>
            <a:r>
              <a:rPr lang="zh-CN" altLang="en-US" dirty="0"/>
              <a:t>非平衡统计物理读书会</a:t>
            </a:r>
            <a:r>
              <a:rPr lang="nl-NL" altLang="zh-CN" dirty="0"/>
              <a:t>, </a:t>
            </a:r>
            <a:r>
              <a:rPr lang="en-US" altLang="zh-CN" dirty="0"/>
              <a:t>2025.3.20</a:t>
            </a:r>
            <a:endParaRPr lang="nl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2551" y="404664"/>
            <a:ext cx="11233248" cy="280831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/>
              <a:t>Finite-time Thermodynamic Optimization: Thermodynamic Geometry</a:t>
            </a:r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367EC7-CE20-31AC-29E4-D4FA3C33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zh-CN" dirty="0" err="1">
                <a:latin typeface="+mn-lt"/>
                <a:cs typeface="Times New Roman" panose="02020603050405020304" pitchFamily="18" charset="0"/>
              </a:rPr>
              <a:t>Outline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44C5D4-FC6A-3B22-5C86-A72604101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051157"/>
                </a:solidFill>
                <a:effectLst/>
              </a:rPr>
              <a:t>Background on finite-time thermodynamics: Acta Phys. Sin., 72, 230501 (2023)</a:t>
            </a:r>
          </a:p>
          <a:p>
            <a:r>
              <a:rPr lang="en-US" altLang="zh-CN" sz="2400" dirty="0">
                <a:solidFill>
                  <a:srgbClr val="051157"/>
                </a:solidFill>
              </a:rPr>
              <a:t>History developments</a:t>
            </a:r>
          </a:p>
          <a:p>
            <a:pPr lvl="1"/>
            <a:r>
              <a:rPr lang="en-US" altLang="zh-CN" sz="2000" dirty="0">
                <a:solidFill>
                  <a:srgbClr val="051157"/>
                </a:solidFill>
                <a:effectLst/>
              </a:rPr>
              <a:t>Macroscopic thermodynamic geometry</a:t>
            </a:r>
            <a:r>
              <a:rPr lang="en-US" altLang="zh-CN" sz="2000" dirty="0">
                <a:solidFill>
                  <a:srgbClr val="051157"/>
                </a:solidFill>
              </a:rPr>
              <a:t>: Phys. Rev. A 20, 1608 (1979)</a:t>
            </a:r>
            <a:endParaRPr lang="en-US" altLang="zh-CN" sz="2000" dirty="0">
              <a:solidFill>
                <a:srgbClr val="051157"/>
              </a:solidFill>
              <a:effectLst/>
            </a:endParaRPr>
          </a:p>
          <a:p>
            <a:pPr lvl="1"/>
            <a:r>
              <a:rPr lang="en-US" altLang="zh-CN" sz="2000" dirty="0">
                <a:solidFill>
                  <a:srgbClr val="051157"/>
                </a:solidFill>
                <a:effectLst/>
              </a:rPr>
              <a:t>Modern interpretation with fisher information metric: </a:t>
            </a:r>
            <a:r>
              <a:rPr lang="en-US" altLang="zh-CN" sz="2000" dirty="0">
                <a:solidFill>
                  <a:srgbClr val="051157"/>
                </a:solidFill>
                <a:effectLst/>
                <a:cs typeface="Times New Roman" panose="02020603050405020304" pitchFamily="18" charset="0"/>
              </a:rPr>
              <a:t>Phys. Rev. Lett. 99, 100602 (2007)</a:t>
            </a:r>
            <a:endParaRPr lang="en-US" altLang="zh-CN" sz="2000" dirty="0">
              <a:solidFill>
                <a:srgbClr val="051157"/>
              </a:solidFill>
              <a:effectLst/>
            </a:endParaRPr>
          </a:p>
          <a:p>
            <a:pPr lvl="1"/>
            <a:r>
              <a:rPr lang="en-US" altLang="zh-CN" sz="2000" dirty="0">
                <a:solidFill>
                  <a:srgbClr val="051157"/>
                </a:solidFill>
                <a:effectLst/>
              </a:rPr>
              <a:t>Extension to nonequilibrium: Phys. Rev. Lett. 51, 1127 (1983); Phys. Rev. Lett. 108, 190602 (2012)</a:t>
            </a:r>
          </a:p>
          <a:p>
            <a:r>
              <a:rPr lang="en-US" altLang="zh-CN" sz="2400" dirty="0">
                <a:solidFill>
                  <a:srgbClr val="051157"/>
                </a:solidFill>
              </a:rPr>
              <a:t>1/𝝉-scaling of irreversibility: Phys. Rev. Lett. 125, 210601 (2020)</a:t>
            </a:r>
          </a:p>
          <a:p>
            <a:r>
              <a:rPr lang="en-US" altLang="zh-CN" sz="2400" dirty="0">
                <a:solidFill>
                  <a:srgbClr val="051157"/>
                </a:solidFill>
                <a:effectLst/>
              </a:rPr>
              <a:t>Extrapolating thermodynamic length: Phys. Rev. E 104, 034117 (2020)</a:t>
            </a:r>
          </a:p>
          <a:p>
            <a:r>
              <a:rPr lang="en-US" altLang="zh-CN" sz="2400" dirty="0">
                <a:solidFill>
                  <a:srgbClr val="051157"/>
                </a:solidFill>
              </a:rPr>
              <a:t>Thermodynamic consistency: constraint on equation of motion: arXiv:2502.20118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2571266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D780E-FA91-57FB-4889-07EC203B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Gap between theory and practice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C20C22F-6946-56D8-7407-77F1134D0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0300AE-02E0-6A9E-9D39-C2FCC7DE2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91"/>
          <a:stretch/>
        </p:blipFill>
        <p:spPr>
          <a:xfrm>
            <a:off x="1418655" y="1222481"/>
            <a:ext cx="4176464" cy="415073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BCA05F-9374-09B2-1324-0EE4BBBF5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30"/>
          <a:stretch/>
        </p:blipFill>
        <p:spPr>
          <a:xfrm>
            <a:off x="7191573" y="1222481"/>
            <a:ext cx="3588122" cy="415073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98857A6-0A2D-ECA9-02BB-D3FDF16CA55A}"/>
              </a:ext>
            </a:extLst>
          </p:cNvPr>
          <p:cNvSpPr txBox="1"/>
          <p:nvPr/>
        </p:nvSpPr>
        <p:spPr>
          <a:xfrm>
            <a:off x="2606787" y="5423686"/>
            <a:ext cx="6984776" cy="93439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b="1" noProof="0" dirty="0">
                <a:solidFill>
                  <a:schemeClr val="bg2"/>
                </a:solidFill>
              </a:rPr>
              <a:t>Finite-time thermodynamics</a:t>
            </a:r>
            <a:r>
              <a:rPr kumimoji="1" lang="en-US" altLang="zh-CN" sz="2400" noProof="0" dirty="0">
                <a:solidFill>
                  <a:schemeClr val="bg2"/>
                </a:solidFill>
              </a:rPr>
              <a:t>: </a:t>
            </a:r>
          </a:p>
          <a:p>
            <a:r>
              <a:rPr kumimoji="1" lang="en-US" altLang="zh-CN" sz="2400" noProof="0" dirty="0">
                <a:solidFill>
                  <a:schemeClr val="bg2"/>
                </a:solidFill>
              </a:rPr>
              <a:t>Effect of finite-time dynamics on thermodynamics</a:t>
            </a:r>
          </a:p>
          <a:p>
            <a:endParaRPr kumimoji="1" lang="en-US" altLang="zh-CN" noProof="0" dirty="0">
              <a:solidFill>
                <a:schemeClr val="bg2"/>
              </a:solidFill>
            </a:endParaRP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59065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E7D4AFF8-1B2D-D73E-5E2F-2EBEF3F5D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324" y="1257042"/>
            <a:ext cx="5995702" cy="424908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40F137B-93E2-D009-3CDE-E269FE65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New “Phase” Diagram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EDC5F9F-BAF0-5DA9-AD8D-9D090AACE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441906"/>
            <a:ext cx="11389023" cy="479583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A43AF1-34BC-0532-22C3-1BB71BFDBBEC}"/>
              </a:ext>
            </a:extLst>
          </p:cNvPr>
          <p:cNvSpPr txBox="1"/>
          <p:nvPr/>
        </p:nvSpPr>
        <p:spPr>
          <a:xfrm>
            <a:off x="3470883" y="5506126"/>
            <a:ext cx="5256584" cy="41597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Key question: integrate time into thermodynamics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A49F90-B373-BE92-7D85-94C2098491D6}"/>
              </a:ext>
            </a:extLst>
          </p:cNvPr>
          <p:cNvSpPr txBox="1"/>
          <p:nvPr/>
        </p:nvSpPr>
        <p:spPr>
          <a:xfrm>
            <a:off x="626567" y="2786659"/>
            <a:ext cx="3384376" cy="86409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Dynamics: 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equations of motion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B131DD7-6D3C-D2D3-7097-F7A9A1225CC7}"/>
              </a:ext>
            </a:extLst>
          </p:cNvPr>
          <p:cNvSpPr txBox="1"/>
          <p:nvPr/>
        </p:nvSpPr>
        <p:spPr>
          <a:xfrm>
            <a:off x="9195519" y="2786659"/>
            <a:ext cx="3384376" cy="86409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Thermodynamics: 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e</a:t>
            </a:r>
            <a:r>
              <a:rPr kumimoji="1" lang="en-US" altLang="zh-CN" noProof="0" dirty="0" err="1">
                <a:solidFill>
                  <a:schemeClr val="bg2"/>
                </a:solidFill>
              </a:rPr>
              <a:t>quilibrium</a:t>
            </a:r>
            <a:r>
              <a:rPr kumimoji="1" lang="en-US" altLang="zh-CN" noProof="0" dirty="0">
                <a:solidFill>
                  <a:schemeClr val="bg2"/>
                </a:solidFill>
              </a:rPr>
              <a:t> ensembles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5452520-0003-BB80-5053-0A4237678432}"/>
              </a:ext>
            </a:extLst>
          </p:cNvPr>
          <p:cNvSpPr txBox="1"/>
          <p:nvPr/>
        </p:nvSpPr>
        <p:spPr>
          <a:xfrm>
            <a:off x="3122572" y="5979584"/>
            <a:ext cx="5953206" cy="41597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H.-T. Quan, H. Dong, C. P. Sun, Acta Phys. Sin., 72, 230501 (2023).</a:t>
            </a:r>
          </a:p>
        </p:txBody>
      </p:sp>
    </p:spTree>
    <p:extLst>
      <p:ext uri="{BB962C8B-B14F-4D97-AF65-F5344CB8AC3E}">
        <p14:creationId xmlns:p14="http://schemas.microsoft.com/office/powerpoint/2010/main" val="188151782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9A4A1-365B-5030-0190-3ED5BD7D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5FBB29C-78FC-D97D-F9AD-8A122311E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272417D-D20B-BC61-165B-45EDE2B42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8"/>
          <a:stretch/>
        </p:blipFill>
        <p:spPr>
          <a:xfrm>
            <a:off x="2272612" y="272585"/>
            <a:ext cx="7653126" cy="616817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6D1B225-B7FE-769F-D1EC-76974B53FFB1}"/>
              </a:ext>
            </a:extLst>
          </p:cNvPr>
          <p:cNvSpPr txBox="1"/>
          <p:nvPr/>
        </p:nvSpPr>
        <p:spPr>
          <a:xfrm>
            <a:off x="1058615" y="1412776"/>
            <a:ext cx="1728192" cy="158417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zh-CN" altLang="en-US" noProof="0" dirty="0">
                <a:solidFill>
                  <a:schemeClr val="bg2"/>
                </a:solidFill>
              </a:rPr>
              <a:t>运动方程</a:t>
            </a:r>
            <a:endParaRPr kumimoji="1" lang="en-US" altLang="zh-CN" noProof="0" dirty="0">
              <a:solidFill>
                <a:schemeClr val="bg2"/>
              </a:solidFill>
            </a:endParaRPr>
          </a:p>
          <a:p>
            <a:pPr algn="ctr"/>
            <a:r>
              <a:rPr kumimoji="1" lang="en-US" altLang="zh-CN" dirty="0">
                <a:solidFill>
                  <a:schemeClr val="bg2"/>
                </a:solidFill>
              </a:rPr>
              <a:t>Equation of motion</a:t>
            </a:r>
          </a:p>
          <a:p>
            <a:pPr algn="ctr"/>
            <a:r>
              <a:rPr kumimoji="1" lang="en-US" altLang="zh-CN" dirty="0">
                <a:solidFill>
                  <a:schemeClr val="bg2"/>
                </a:solidFill>
              </a:rPr>
              <a:t>+</a:t>
            </a:r>
          </a:p>
          <a:p>
            <a:pPr algn="ctr"/>
            <a:r>
              <a:rPr kumimoji="1" lang="en-US" altLang="zh-CN" dirty="0">
                <a:solidFill>
                  <a:schemeClr val="bg2"/>
                </a:solidFill>
              </a:rPr>
              <a:t>(</a:t>
            </a:r>
            <a:r>
              <a:rPr kumimoji="1" lang="zh-CN" altLang="en-US" dirty="0">
                <a:solidFill>
                  <a:schemeClr val="bg2"/>
                </a:solidFill>
              </a:rPr>
              <a:t>非平衡</a:t>
            </a:r>
            <a:r>
              <a:rPr kumimoji="1" lang="en-US" altLang="zh-CN" dirty="0">
                <a:solidFill>
                  <a:schemeClr val="bg2"/>
                </a:solidFill>
              </a:rPr>
              <a:t>)</a:t>
            </a:r>
            <a:r>
              <a:rPr kumimoji="1" lang="zh-CN" altLang="en-US" dirty="0">
                <a:solidFill>
                  <a:schemeClr val="bg2"/>
                </a:solidFill>
              </a:rPr>
              <a:t>热力学</a:t>
            </a:r>
            <a:endParaRPr kumimoji="1" lang="en-US" altLang="zh-CN" dirty="0">
              <a:solidFill>
                <a:schemeClr val="bg2"/>
              </a:solidFill>
            </a:endParaRPr>
          </a:p>
          <a:p>
            <a:pPr algn="ctr"/>
            <a:r>
              <a:rPr kumimoji="1" lang="en-US" altLang="zh-CN" dirty="0">
                <a:solidFill>
                  <a:schemeClr val="bg2"/>
                </a:solidFill>
              </a:rPr>
              <a:t>(Nonequilibrium)</a:t>
            </a:r>
          </a:p>
          <a:p>
            <a:pPr algn="ctr"/>
            <a:r>
              <a:rPr kumimoji="1" lang="en-US" altLang="zh-CN" dirty="0">
                <a:solidFill>
                  <a:schemeClr val="bg2"/>
                </a:solidFill>
              </a:rPr>
              <a:t>thermodynamics</a:t>
            </a:r>
          </a:p>
        </p:txBody>
      </p:sp>
    </p:spTree>
    <p:extLst>
      <p:ext uri="{BB962C8B-B14F-4D97-AF65-F5344CB8AC3E}">
        <p14:creationId xmlns:p14="http://schemas.microsoft.com/office/powerpoint/2010/main" val="3324591412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6FCF85-609F-3549-385F-1D3C9AE6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0000"/>
                </a:solidFill>
                <a:effectLst/>
              </a:rPr>
              <a:t>Macroscopic thermodynamic geometry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68CE1BB-AEE5-658E-5268-4966236CC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30CA580-A602-A6DB-4BAE-9045B8EC4837}"/>
              </a:ext>
            </a:extLst>
          </p:cNvPr>
          <p:cNvSpPr txBox="1"/>
          <p:nvPr/>
        </p:nvSpPr>
        <p:spPr>
          <a:xfrm>
            <a:off x="824589" y="6040966"/>
            <a:ext cx="10549172" cy="31118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altLang="zh-CN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Ruppeiner</a:t>
            </a:r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Phys. Rev. A 20, 1608 (1979)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727B6BE-6BAF-2F6C-22AF-60F9A26B4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00" y="1567647"/>
            <a:ext cx="10358349" cy="307016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42A4231-12A1-4E95-8BF4-EA091FD58611}"/>
              </a:ext>
            </a:extLst>
          </p:cNvPr>
          <p:cNvSpPr txBox="1"/>
          <p:nvPr/>
        </p:nvSpPr>
        <p:spPr>
          <a:xfrm>
            <a:off x="3110842" y="4945272"/>
            <a:ext cx="5976664" cy="50828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Equilibrium</a:t>
            </a:r>
            <a:r>
              <a:rPr kumimoji="1" lang="zh-CN" altLang="en-US" sz="2400" noProof="0" dirty="0">
                <a:solidFill>
                  <a:schemeClr val="bg2"/>
                </a:solidFill>
              </a:rPr>
              <a:t> </a:t>
            </a:r>
            <a:r>
              <a:rPr kumimoji="1" lang="en-US" altLang="zh-CN" sz="2400" noProof="0" dirty="0">
                <a:solidFill>
                  <a:schemeClr val="bg2"/>
                </a:solidFill>
              </a:rPr>
              <a:t>states +</a:t>
            </a:r>
            <a:r>
              <a:rPr kumimoji="1" lang="zh-CN" altLang="en-US" sz="2400" noProof="0" dirty="0">
                <a:solidFill>
                  <a:schemeClr val="bg2"/>
                </a:solidFill>
              </a:rPr>
              <a:t> </a:t>
            </a:r>
            <a:r>
              <a:rPr kumimoji="1" lang="en-US" altLang="zh-CN" sz="2400" noProof="0" dirty="0">
                <a:solidFill>
                  <a:schemeClr val="bg2"/>
                </a:solidFill>
              </a:rPr>
              <a:t>Riemannian manifold </a:t>
            </a:r>
            <a:endParaRPr kumimoji="1" lang="zh-CN" altLang="en-US" sz="2400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9260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C9607-5DE6-C7A2-AAA7-51D9CBFE8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11112BF-5C20-5590-27DB-D7CC0DC9D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0000"/>
                </a:solidFill>
                <a:effectLst/>
              </a:rPr>
              <a:t>Macroscopic thermodynamic geometry</a:t>
            </a:r>
            <a:endParaRPr lang="nl-NL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05DD560D-24EF-FD4B-0066-40265614A93D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3" y="1513485"/>
                <a:ext cx="11793687" cy="4795837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altLang="zh-CN" sz="2400" b="1" i="0" u="none" strike="noStrike" dirty="0">
                    <a:solidFill>
                      <a:srgbClr val="051157"/>
                    </a:solidFill>
                    <a:effectLst/>
                  </a:rPr>
                  <a:t>Thermodynamic geometry</a:t>
                </a:r>
                <a:r>
                  <a:rPr lang="en-US" altLang="zh-CN" sz="2400" dirty="0">
                    <a:solidFill>
                      <a:srgbClr val="051157"/>
                    </a:solidFill>
                  </a:rPr>
                  <a:t>:</a:t>
                </a:r>
                <a:endParaRPr lang="en-US" altLang="zh-CN" sz="2400" b="0" i="0" u="none" strike="noStrike" dirty="0">
                  <a:solidFill>
                    <a:srgbClr val="051157"/>
                  </a:solidFill>
                  <a:effectLst/>
                </a:endParaRPr>
              </a:p>
              <a:p>
                <a:endParaRPr lang="en-US" altLang="zh-CN" sz="2400" b="0" i="0" u="none" strike="noStrike" dirty="0">
                  <a:solidFill>
                    <a:srgbClr val="051157"/>
                  </a:solidFill>
                  <a:effectLst/>
                </a:endParaRPr>
              </a:p>
              <a:p>
                <a:r>
                  <a:rPr lang="en-US" altLang="zh-CN" sz="2400" b="0" i="0" u="none" strike="noStrike" dirty="0">
                    <a:solidFill>
                      <a:srgbClr val="051157"/>
                    </a:solidFill>
                    <a:effectLst/>
                  </a:rPr>
                  <a:t>The key idea is to treat the </a:t>
                </a:r>
                <a:r>
                  <a:rPr lang="en-US" altLang="zh-CN" sz="2400" b="1" i="0" u="none" strike="noStrike" dirty="0">
                    <a:solidFill>
                      <a:srgbClr val="051157"/>
                    </a:solidFill>
                    <a:effectLst/>
                  </a:rPr>
                  <a:t>thermodynamic state space</a:t>
                </a:r>
                <a:r>
                  <a:rPr lang="en-US" altLang="zh-CN" sz="2400" b="0" i="0" u="none" strike="noStrike" dirty="0">
                    <a:solidFill>
                      <a:srgbClr val="051157"/>
                    </a:solidFill>
                    <a:effectLst/>
                  </a:rPr>
                  <a:t> as a </a:t>
                </a:r>
                <a:r>
                  <a:rPr lang="en-US" altLang="zh-CN" sz="2400" b="1" i="0" u="none" strike="noStrike" dirty="0">
                    <a:solidFill>
                      <a:srgbClr val="051157"/>
                    </a:solidFill>
                    <a:effectLst/>
                  </a:rPr>
                  <a:t>Riemannian manifold</a:t>
                </a:r>
                <a:r>
                  <a:rPr lang="en-US" altLang="zh-CN" sz="2400" b="0" i="0" u="none" strike="noStrike" dirty="0">
                    <a:solidFill>
                      <a:srgbClr val="051157"/>
                    </a:solidFill>
                    <a:effectLst/>
                  </a:rPr>
                  <a:t>, with the metric tensor derived from the second derivative of entropy:</a:t>
                </a:r>
              </a:p>
              <a:p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sz="2400" b="0" i="1" u="none" strike="noStrike" smtClean="0">
                        <a:solidFill>
                          <a:srgbClr val="051157"/>
                        </a:solidFill>
                        <a:effectLst/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CN" sz="2400" b="0" i="0" u="none" strike="noStrike" dirty="0">
                    <a:solidFill>
                      <a:srgbClr val="051157"/>
                    </a:solidFill>
                    <a:effectLst/>
                  </a:rPr>
                  <a:t>: entropy,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u="none" strike="noStrike" smtClean="0">
                            <a:solidFill>
                              <a:srgbClr val="051157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u="none" strike="noStrike" smtClean="0">
                            <a:solidFill>
                              <a:srgbClr val="051157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altLang="zh-CN" sz="2400" b="0" i="1" u="none" strike="noStrike" smtClean="0">
                            <a:solidFill>
                              <a:srgbClr val="051157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r>
                  <a:rPr lang="en-US" altLang="zh-CN" sz="2400" b="0" i="0" u="none" strike="noStrike" dirty="0">
                    <a:solidFill>
                      <a:srgbClr val="051157"/>
                    </a:solidFill>
                    <a:effectLst/>
                  </a:rPr>
                  <a:t> </a:t>
                </a:r>
                <a:r>
                  <a:rPr lang="en-US" altLang="zh-CN" sz="2400" b="0" i="0" u="none" strike="noStrike" dirty="0">
                    <a:solidFill>
                      <a:srgbClr val="C00000"/>
                    </a:solidFill>
                    <a:effectLst/>
                  </a:rPr>
                  <a:t>extensive thermodynamic variables </a:t>
                </a:r>
                <a:r>
                  <a:rPr lang="en-US" altLang="zh-CN" sz="2400" b="0" i="0" u="none" strike="noStrike" dirty="0">
                    <a:solidFill>
                      <a:srgbClr val="051157"/>
                    </a:solidFill>
                    <a:effectLst/>
                  </a:rPr>
                  <a:t>(energy, volume, particle number)</a:t>
                </a:r>
              </a:p>
              <a:p>
                <a:pPr algn="l"/>
                <a:r>
                  <a:rPr lang="en-US" altLang="zh-CN" sz="2400" dirty="0">
                    <a:solidFill>
                      <a:srgbClr val="051157"/>
                    </a:solidFill>
                  </a:rPr>
                  <a:t>The negative sign ensures positive-definite.</a:t>
                </a:r>
                <a:endParaRPr lang="en-US" altLang="zh-CN" sz="2400" b="0" i="0" u="none" strike="noStrike" dirty="0">
                  <a:solidFill>
                    <a:srgbClr val="051157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05DD560D-24EF-FD4B-0066-40265614A9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3" y="1513485"/>
                <a:ext cx="11793687" cy="4795837"/>
              </a:xfrm>
              <a:blipFill>
                <a:blip r:embed="rId3"/>
                <a:stretch>
                  <a:fillRect l="-1398" t="-29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7F455DF2-F7CB-9B8B-260D-931AD6E25ECA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altLang="zh-CN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Ruppeiner</a:t>
            </a:r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Phys. Rev. A 20, 1608 (1979)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710F1B-640C-9C5D-CAB2-2D5E54F60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25" y="3211770"/>
            <a:ext cx="2374900" cy="914400"/>
          </a:xfrm>
          <a:prstGeom prst="rect">
            <a:avLst/>
          </a:prstGeom>
        </p:spPr>
      </p:pic>
      <p:sp>
        <p:nvSpPr>
          <p:cNvPr id="3" name="右箭头 2">
            <a:extLst>
              <a:ext uri="{FF2B5EF4-FFF2-40B4-BE49-F238E27FC236}">
                <a16:creationId xmlns:a16="http://schemas.microsoft.com/office/drawing/2014/main" id="{003B45AB-AAB9-E3F8-9197-8D9BE98F918E}"/>
              </a:ext>
            </a:extLst>
          </p:cNvPr>
          <p:cNvSpPr/>
          <p:nvPr/>
        </p:nvSpPr>
        <p:spPr>
          <a:xfrm>
            <a:off x="6899286" y="1593980"/>
            <a:ext cx="576064" cy="259331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46E7E3-F0ED-E6B7-2124-AB2E4B0D7C42}"/>
              </a:ext>
            </a:extLst>
          </p:cNvPr>
          <p:cNvSpPr txBox="1"/>
          <p:nvPr/>
        </p:nvSpPr>
        <p:spPr>
          <a:xfrm>
            <a:off x="7539335" y="1242529"/>
            <a:ext cx="1944216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Interaction </a:t>
            </a:r>
          </a:p>
          <a:p>
            <a:r>
              <a:rPr kumimoji="1" lang="en-US" altLang="zh-CN" sz="2400" dirty="0">
                <a:solidFill>
                  <a:schemeClr val="bg2"/>
                </a:solidFill>
              </a:rPr>
              <a:t>Critical behavior</a:t>
            </a:r>
            <a:endParaRPr kumimoji="1" lang="zh-CN" altLang="en-US" sz="2400" noProof="0" dirty="0" err="1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68EC023-E225-E9AF-7744-DB311AABFE1F}"/>
                  </a:ext>
                </a:extLst>
              </p:cNvPr>
              <p:cNvSpPr txBox="1"/>
              <p:nvPr/>
            </p:nvSpPr>
            <p:spPr>
              <a:xfrm>
                <a:off x="5250914" y="1253985"/>
                <a:ext cx="1656184" cy="715851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pPr algn="ctr"/>
                <a:r>
                  <a:rPr lang="en-US" altLang="zh-CN" sz="2400" dirty="0">
                    <a:solidFill>
                      <a:srgbClr val="051157"/>
                    </a:solidFill>
                  </a:rPr>
                  <a:t>Curvature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i="1" noProof="0" dirty="0">
                          <a:solidFill>
                            <a:srgbClr val="051157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kumimoji="1" lang="zh-CN" altLang="en-US" sz="2400" i="1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68EC023-E225-E9AF-7744-DB311AABF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914" y="1253985"/>
                <a:ext cx="1656184" cy="715851"/>
              </a:xfrm>
              <a:prstGeom prst="rect">
                <a:avLst/>
              </a:prstGeom>
              <a:blipFill>
                <a:blip r:embed="rId5"/>
                <a:stretch>
                  <a:fillRect l="-2290" r="-2290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505479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F5FB0-35AF-CAD2-FBCB-5B136913C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9F60D0B-59B3-7351-2513-5A1C0DC3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0000"/>
                </a:solidFill>
                <a:effectLst/>
              </a:rPr>
              <a:t>Macroscopic thermodynamic geometry</a:t>
            </a:r>
            <a:endParaRPr lang="nl-NL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3375B93D-45AE-748A-7E8B-B0E9EBB4E6B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3" y="1513485"/>
                <a:ext cx="11793687" cy="4795837"/>
              </a:xfrm>
            </p:spPr>
            <p:txBody>
              <a:bodyPr>
                <a:normAutofit/>
              </a:bodyPr>
              <a:lstStyle/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Negative curvature  </a:t>
                </a:r>
                <a14:m>
                  <m:oMath xmlns:m="http://schemas.openxmlformats.org/officeDocument/2006/math">
                    <m:r>
                      <a:rPr lang="en-US" altLang="zh-CN" sz="20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0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 → </a:t>
                </a:r>
                <a:r>
                  <a:rPr lang="en-US" altLang="zh-CN" sz="2000" b="1" i="0" u="none" strike="noStrike" dirty="0">
                    <a:solidFill>
                      <a:srgbClr val="000000"/>
                    </a:solidFill>
                    <a:effectLst/>
                  </a:rPr>
                  <a:t>Attractive interactions</a:t>
                </a:r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 (e.g., van der Waals gas, ideal Bose gas).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Positive curvature  </a:t>
                </a:r>
                <a14:m>
                  <m:oMath xmlns:m="http://schemas.openxmlformats.org/officeDocument/2006/math">
                    <m:r>
                      <a:rPr lang="en-US" altLang="zh-CN" sz="20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0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&gt;0 </m:t>
                    </m:r>
                  </m:oMath>
                </a14:m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→ </a:t>
                </a:r>
                <a:r>
                  <a:rPr lang="en-US" altLang="zh-CN" sz="2000" b="1" i="0" u="none" strike="noStrike" dirty="0">
                    <a:solidFill>
                      <a:srgbClr val="000000"/>
                    </a:solidFill>
                    <a:effectLst/>
                  </a:rPr>
                  <a:t>Repulsive interactions</a:t>
                </a:r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 (e.g., ideal Fermi gas).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Divergent curvature </a:t>
                </a:r>
                <a14:m>
                  <m:oMath xmlns:m="http://schemas.openxmlformats.org/officeDocument/2006/math">
                    <m:r>
                      <a:rPr lang="en-US" altLang="zh-CN" sz="20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20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→∞ </m:t>
                    </m:r>
                  </m:oMath>
                </a14:m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→ </a:t>
                </a:r>
                <a:r>
                  <a:rPr lang="en-US" altLang="zh-CN" sz="2000" b="1" i="0" u="none" strike="noStrike" dirty="0">
                    <a:solidFill>
                      <a:srgbClr val="000000"/>
                    </a:solidFill>
                    <a:effectLst/>
                  </a:rPr>
                  <a:t>Critical phenomena</a:t>
                </a:r>
                <a:r>
                  <a:rPr lang="en-US" altLang="zh-CN" sz="2000" b="0" i="0" u="none" strike="noStrike" dirty="0">
                    <a:solidFill>
                      <a:srgbClr val="000000"/>
                    </a:solidFill>
                    <a:effectLst/>
                  </a:rPr>
                  <a:t> (phase transition points, e.g., BEC).</a:t>
                </a:r>
              </a:p>
              <a:p>
                <a:pPr algn="l"/>
                <a:endParaRPr lang="en-US" altLang="zh-CN" sz="2400" b="0" i="0" u="none" strike="noStrike" dirty="0">
                  <a:solidFill>
                    <a:srgbClr val="00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3375B93D-45AE-748A-7E8B-B0E9EBB4E6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3" y="1513485"/>
                <a:ext cx="11793687" cy="4795837"/>
              </a:xfrm>
              <a:blipFill>
                <a:blip r:embed="rId4"/>
                <a:stretch>
                  <a:fillRect l="-1183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3FF26F13-58F2-80A1-DDCB-B34A9EBC6EF0}"/>
              </a:ext>
            </a:extLst>
          </p:cNvPr>
          <p:cNvSpPr txBox="1"/>
          <p:nvPr/>
        </p:nvSpPr>
        <p:spPr>
          <a:xfrm>
            <a:off x="824589" y="5737486"/>
            <a:ext cx="10549172" cy="43057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altLang="zh-CN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Ruppeiner</a:t>
            </a:r>
            <a:r>
              <a:rPr lang="en-US" altLang="zh-CN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Rev. Mod. Phys. 67, 605 (1995).</a:t>
            </a:r>
          </a:p>
        </p:txBody>
      </p:sp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\begin{aligned}&#10;    g_{\mu\nu} &amp;= -\frac{\partial^2 S}{\partial X^\mu \partial X^\nu}, \\&#10;    \Gamma^\lambda_{\mu\nu} &amp;= \frac{1}{2} g^{\lambda\sigma} \left( \partial_\mu g_{\nu\sigma} + \partial_\nu g_{\mu\sigma} - \partial_\sigma g_{\mu\nu} \right), \\&#10;    R^\lambda_{\mu\nu\rho} &amp;= \partial_\nu \Gamma^\lambda_{\mu\rho} - \partial_\rho \Gamma^\lambda_{\mu\nu} + \Gamma^\sigma_{\mu\rho} \Gamma^\lambda_{\sigma\nu} - \Gamma^\sigma_{\mu\nu} \Gamma^\lambda_{\sigma\rho}, \\&#10;    R_{\mu\nu} &amp;= R^\lambda_{\mu\lambda\nu}, \\&#10;    R &amp;= g^{\mu\nu} R_{\mu\nu}, &#10;\end{aligned}&#10;\end{align*}&#10;\end{document}" title="IguanaTex Bitmap Display">
            <a:extLst>
              <a:ext uri="{FF2B5EF4-FFF2-40B4-BE49-F238E27FC236}">
                <a16:creationId xmlns:a16="http://schemas.microsoft.com/office/drawing/2014/main" id="{71C21029-A712-B279-6F02-53454BC5981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59015" y="3078290"/>
            <a:ext cx="4800600" cy="2413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105BA0F-6AFC-2464-465F-69AC6F2F6841}"/>
              </a:ext>
            </a:extLst>
          </p:cNvPr>
          <p:cNvSpPr txBox="1"/>
          <p:nvPr/>
        </p:nvSpPr>
        <p:spPr>
          <a:xfrm>
            <a:off x="1346647" y="3244501"/>
            <a:ext cx="100811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Metric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5917A9-E4D6-D59C-9CDF-6EDCC7BB659F}"/>
              </a:ext>
            </a:extLst>
          </p:cNvPr>
          <p:cNvSpPr txBox="1"/>
          <p:nvPr/>
        </p:nvSpPr>
        <p:spPr>
          <a:xfrm>
            <a:off x="1346647" y="3765760"/>
            <a:ext cx="100811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Christoffel symbols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A6ECA8-DF37-4669-18A0-F008723A7F35}"/>
              </a:ext>
            </a:extLst>
          </p:cNvPr>
          <p:cNvSpPr txBox="1"/>
          <p:nvPr/>
        </p:nvSpPr>
        <p:spPr>
          <a:xfrm>
            <a:off x="1346647" y="4284790"/>
            <a:ext cx="100811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Riemann curvature tensor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FD8FFD-A456-BE80-6A03-1BF9AC4B5604}"/>
              </a:ext>
            </a:extLst>
          </p:cNvPr>
          <p:cNvSpPr txBox="1"/>
          <p:nvPr/>
        </p:nvSpPr>
        <p:spPr>
          <a:xfrm>
            <a:off x="1346647" y="4742088"/>
            <a:ext cx="100811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Ricci curvature tensor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BDB6D2-D9B6-8ED0-B402-8B64BEC43F2E}"/>
              </a:ext>
            </a:extLst>
          </p:cNvPr>
          <p:cNvSpPr txBox="1"/>
          <p:nvPr/>
        </p:nvSpPr>
        <p:spPr>
          <a:xfrm>
            <a:off x="1346647" y="5128491"/>
            <a:ext cx="100811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Scalar curvature</a:t>
            </a:r>
          </a:p>
        </p:txBody>
      </p:sp>
    </p:spTree>
    <p:extLst>
      <p:ext uri="{BB962C8B-B14F-4D97-AF65-F5344CB8AC3E}">
        <p14:creationId xmlns:p14="http://schemas.microsoft.com/office/powerpoint/2010/main" val="885500216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CE7023-A1C8-BFD6-5BC1-55208705F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Modern interpretation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8EA421-D00A-1A68-726B-0C5A0AACC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en-US" altLang="zh-CN" sz="1800" dirty="0"/>
          </a:p>
          <a:p>
            <a:endParaRPr kumimoji="1" lang="en-US" altLang="zh-CN" dirty="0"/>
          </a:p>
          <a:p>
            <a:endParaRPr kumimoji="1" lang="en-US" altLang="zh-CN" sz="1800" dirty="0"/>
          </a:p>
          <a:p>
            <a:endParaRPr kumimoji="1" lang="en-US" altLang="zh-CN" dirty="0"/>
          </a:p>
          <a:p>
            <a:endParaRPr kumimoji="1" lang="en-US" altLang="zh-CN" sz="1800" dirty="0"/>
          </a:p>
          <a:p>
            <a:endParaRPr kumimoji="1" lang="en-US" altLang="zh-CN" dirty="0"/>
          </a:p>
          <a:p>
            <a:endParaRPr kumimoji="1" lang="en-US" altLang="zh-CN" sz="1800" dirty="0"/>
          </a:p>
          <a:p>
            <a:endParaRPr kumimoji="1" lang="en-US" altLang="zh-CN" dirty="0"/>
          </a:p>
          <a:p>
            <a:endParaRPr kumimoji="1" lang="en-US" altLang="zh-CN" sz="1800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0757425-0A56-A640-62A6-C69F8C968725}"/>
              </a:ext>
            </a:extLst>
          </p:cNvPr>
          <p:cNvSpPr txBox="1"/>
          <p:nvPr/>
        </p:nvSpPr>
        <p:spPr>
          <a:xfrm>
            <a:off x="824589" y="5737486"/>
            <a:ext cx="10549172" cy="46653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Gavin E. Crooks, Phys. Rev. Lett. 99, 100602 (2007)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632C60A-9480-9250-04A1-CF3BF0F00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13" y="1097494"/>
            <a:ext cx="8876524" cy="376315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20398FD-AD4B-E598-9499-59DFAD4E4595}"/>
              </a:ext>
            </a:extLst>
          </p:cNvPr>
          <p:cNvSpPr txBox="1"/>
          <p:nvPr/>
        </p:nvSpPr>
        <p:spPr>
          <a:xfrm>
            <a:off x="2858815" y="4861277"/>
            <a:ext cx="6480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solidFill>
                  <a:schemeClr val="bg2"/>
                </a:solidFill>
              </a:rPr>
              <a:t>Thermodynamic length: Statistical distance</a:t>
            </a:r>
          </a:p>
          <a:p>
            <a:r>
              <a:rPr kumimoji="1" lang="en-US" altLang="zh-CN" sz="2400" dirty="0">
                <a:solidFill>
                  <a:schemeClr val="bg2"/>
                </a:solidFill>
              </a:rPr>
              <a:t>Riemannian metric: Fisher information matrix</a:t>
            </a:r>
          </a:p>
        </p:txBody>
      </p:sp>
    </p:spTree>
    <p:extLst>
      <p:ext uri="{BB962C8B-B14F-4D97-AF65-F5344CB8AC3E}">
        <p14:creationId xmlns:p14="http://schemas.microsoft.com/office/powerpoint/2010/main" val="104267890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01CB6C-78C2-F8FA-3B7C-5B109A94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Modern interpretation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D88DC9DA-0CFA-0C1C-F602-69F56991A1F7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Gibbs ensemble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Partition function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kumimoji="1" lang="en-US" altLang="zh-CN" sz="2400" dirty="0"/>
                  <a:t>, free energy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kumimoji="1" lang="en-US" altLang="zh-CN" sz="2400" dirty="0"/>
                  <a:t>, free entropy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kumimoji="1" lang="en-US" altLang="zh-CN" sz="2400" dirty="0"/>
                  <a:t> (Massieu potential), entropy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D88DC9DA-0CFA-0C1C-F602-69F56991A1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A99F3307-38F5-E212-ED0B-A0ACCAEB4683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Gavin E. Crooks, Phys. Rev. Lett. 99, 100602 (2007)</a:t>
            </a:r>
          </a:p>
        </p:txBody>
      </p:sp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p(x|\lambda)=\frac{1}{Z}e^{-\beta H(x,\lambda)}=\frac{1}{Z}e^{-\lambda^{i}(t)X_{i}(x)}.&#10;\end{align*}&#10;\end{document}" title="IguanaTex Bitmap Display">
            <a:extLst>
              <a:ext uri="{FF2B5EF4-FFF2-40B4-BE49-F238E27FC236}">
                <a16:creationId xmlns:a16="http://schemas.microsoft.com/office/drawing/2014/main" id="{1E542D5B-C7BC-C639-E63C-5DCEB66B80C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569335" y="2240899"/>
            <a:ext cx="5059680" cy="64008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ln Z=-\beta F=\psi=S-\lambda^{i}\left\langle X_{i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7DC037D3-5926-C716-CF0C-286810CAC43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397375" y="4509120"/>
            <a:ext cx="3403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1090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ABE475-F93B-1E85-28A2-45C55760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Modern interpretation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CEE6C4B-8444-76B7-99E4-7370642DF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kumimoji="1" lang="en-US" altLang="zh-CN" sz="2400" dirty="0"/>
              <a:t>First derivatives of the free entropy: first moments of the collective variables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Second derivatives: covariance metric</a:t>
            </a:r>
          </a:p>
          <a:p>
            <a:pPr marL="0" indent="0">
              <a:buNone/>
            </a:pPr>
            <a:endParaRPr kumimoji="1" lang="en-US" altLang="zh-CN" sz="5400" dirty="0"/>
          </a:p>
          <a:p>
            <a:r>
              <a:rPr kumimoji="1" lang="en-US" altLang="zh-CN" sz="2400" dirty="0"/>
              <a:t>Classical Fisher information matrix</a:t>
            </a:r>
          </a:p>
          <a:p>
            <a:endParaRPr kumimoji="1" lang="en-US" altLang="zh-CN" sz="2400" dirty="0"/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frac{\partial \psi}{\partial \lambda^i}=-\left\langle X_i \right\rangle&#10;\end{align*}&#10;\end{document}" title="IguanaTex Bitmap Display">
            <a:extLst>
              <a:ext uri="{FF2B5EF4-FFF2-40B4-BE49-F238E27FC236}">
                <a16:creationId xmlns:a16="http://schemas.microsoft.com/office/drawing/2014/main" id="{BD003FFE-6D25-C9EB-BEE2-525FE2BD6A6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91063" y="1844824"/>
            <a:ext cx="1737360" cy="64008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g_{ij}=\frac{\partial^{2}\psi}{\partial\lambda^{i}\partial\lambda^{j}}=-\frac{\partial\left\langle X_{i}\right\rangle }{\partial\lambda^{j}}=\left\langle \left(X_{i}-\left\langle X_{i}\right\rangle \right)\left(X_{j}-\left\langle X_{j}\right\rangle \right)\right\rangle .&#10;\end{align*}&#10;\end{document}" title="IguanaTex Bitmap Display">
            <a:extLst>
              <a:ext uri="{FF2B5EF4-FFF2-40B4-BE49-F238E27FC236}">
                <a16:creationId xmlns:a16="http://schemas.microsoft.com/office/drawing/2014/main" id="{8F8C214B-4863-FF7E-2D9B-A1DB1D72DAA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76575" y="3149600"/>
            <a:ext cx="6045200" cy="5588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5BA69AA-432E-1C7B-A80F-979C6C13C8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343" y="4447728"/>
            <a:ext cx="4114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42462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DD7108-0828-E009-3B1B-FF565532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Modern interpretation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49320A-6D10-7310-8F65-E509863E8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Thermodynamic length: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Thermodynamic divergence of the path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 length and the divergence satisfies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Physical meaning of the divergence?</a:t>
            </a:r>
          </a:p>
        </p:txBody>
      </p:sp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\mathcal{L}=\int_{0}^{\tau}\sqrt{\frac{d\lambda^{i}}{dt}g_{ij}\frac{d\lambda^{j}}{dt}}dt&#10;\end{align*}&#10;\end{document}" title="IguanaTex Bitmap Display">
            <a:extLst>
              <a:ext uri="{FF2B5EF4-FFF2-40B4-BE49-F238E27FC236}">
                <a16:creationId xmlns:a16="http://schemas.microsoft.com/office/drawing/2014/main" id="{2925495D-A326-3738-A33E-CDB36C99CD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42991" y="1700808"/>
            <a:ext cx="2565400" cy="6604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81C8974-C6B4-6D81-F071-305C69B49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40" y="3068960"/>
            <a:ext cx="3639170" cy="10113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6BA9D6B-C383-1854-A7E8-62914C022C5E}"/>
              </a:ext>
            </a:extLst>
          </p:cNvPr>
          <p:cNvSpPr txBox="1"/>
          <p:nvPr/>
        </p:nvSpPr>
        <p:spPr>
          <a:xfrm>
            <a:off x="5880100" y="293370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F8BE777-D1E5-37AB-6E03-6A3DE112EC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282" y="4531774"/>
            <a:ext cx="23368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9774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18E88-CF5E-F236-6432-5ACE150D3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5BCD96-5D8F-A919-B5D1-A90B8492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Modern interpretation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60ED355-9E7E-2D1F-E8F4-5937BE05C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kumimoji="1"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E3E56ED-F98B-9B08-1329-D8F3617FC08F}"/>
              </a:ext>
            </a:extLst>
          </p:cNvPr>
          <p:cNvSpPr txBox="1"/>
          <p:nvPr/>
        </p:nvSpPr>
        <p:spPr>
          <a:xfrm>
            <a:off x="824589" y="5737485"/>
            <a:ext cx="10549172" cy="49982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Gavin E. Crooks, Phys. Rev. Lett. 99, 100602 (2007)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D6C049F-4360-6069-50A3-434FA8FA0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839" y="1252837"/>
            <a:ext cx="5589416" cy="425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4532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C86278-2AC2-5044-471A-41F61AB40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0000"/>
                </a:solidFill>
                <a:effectLst/>
              </a:rPr>
              <a:t>Extension to nonequilibrium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D7FD96-8D5A-A01F-BA49-FC94E28EF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2CAB573-9E9B-0A54-19D9-F7DD23EE7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631" y="1171326"/>
            <a:ext cx="9437659" cy="45153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6C969AA-3ABC-B3C0-081E-2EEAB8443D6A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Peter Salamon, R. Stephen Berry,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 </a:t>
            </a:r>
            <a:r>
              <a:rPr lang="en-US" altLang="zh-CN" sz="1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1127</a:t>
            </a:r>
            <a:r>
              <a:rPr lang="zh-CN" altLang="en-US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(1983)</a:t>
            </a:r>
            <a:endParaRPr lang="en-US" altLang="zh-CN" sz="16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7144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F9402-0FC9-80C6-80BA-C5BD3D0B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0000"/>
                </a:solidFill>
                <a:effectLst/>
              </a:rPr>
              <a:t>Extension to nonequilibrium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F63B498F-E937-2201-2403-C8736784E07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With fixed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kumimoji="1" lang="en-US" altLang="zh-CN" sz="2400" dirty="0"/>
                  <a:t>, define the metric from the internal energy 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They define the thermodynamic length as </a:t>
                </a:r>
                <a:endParaRPr kumimoji="1" lang="zh-CN" altLang="en-US" sz="2400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F63B498F-E937-2201-2403-C8736784E0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eta_{ij}=\frac{\partial^{2}U}{\partial X_{i}\partial X_{j}}&#10;\end{align*}&#10;\end{document}" title="IguanaTex Bitmap Display">
            <a:extLst>
              <a:ext uri="{FF2B5EF4-FFF2-40B4-BE49-F238E27FC236}">
                <a16:creationId xmlns:a16="http://schemas.microsoft.com/office/drawing/2014/main" id="{F6D56B73-D932-2E7D-E054-F6F74429D66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311775" y="1755402"/>
            <a:ext cx="1574800" cy="6350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L=\int_{0}^{\xi^{\mathrm{max}}}(\frac{dX^{t}}{d\xi}\eta\frac{dX}{d\xi})^{1/2}d\xi.&#10;\end{align*}&#10;\end{document}" title="IguanaTex Bitmap Display">
            <a:extLst>
              <a:ext uri="{FF2B5EF4-FFF2-40B4-BE49-F238E27FC236}">
                <a16:creationId xmlns:a16="http://schemas.microsoft.com/office/drawing/2014/main" id="{A306D97A-64FF-FD8C-19CC-9EB026AA450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562475" y="3523395"/>
            <a:ext cx="3073400" cy="660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459C3D8-4C43-38D6-0717-7C351CB33332}"/>
              </a:ext>
            </a:extLst>
          </p:cNvPr>
          <p:cNvSpPr txBox="1"/>
          <p:nvPr/>
        </p:nvSpPr>
        <p:spPr>
          <a:xfrm>
            <a:off x="8187407" y="1789580"/>
            <a:ext cx="2232248" cy="52147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dirty="0">
                <a:solidFill>
                  <a:srgbClr val="051157"/>
                </a:solidFill>
                <a:effectLst/>
                <a:cs typeface="Times New Roman" panose="02020603050405020304" pitchFamily="18" charset="0"/>
              </a:rPr>
              <a:t>Weinhold</a:t>
            </a:r>
            <a:r>
              <a:rPr kumimoji="1" lang="en-US" altLang="zh-CN" dirty="0">
                <a:solidFill>
                  <a:srgbClr val="051157"/>
                </a:solidFill>
                <a:effectLst/>
                <a:cs typeface="Times New Roman" panose="02020603050405020304" pitchFamily="18" charset="0"/>
              </a:rPr>
              <a:t>’s approach</a:t>
            </a:r>
            <a:endParaRPr lang="en-US" altLang="zh-CN" dirty="0">
              <a:solidFill>
                <a:srgbClr val="051157"/>
              </a:solidFill>
              <a:effectLst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9C3F1D-285C-6735-FFC8-2A9B239993DB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F. Weinhold, J. Chem. Phys. 63, 2479–2483 (1975)</a:t>
            </a:r>
          </a:p>
          <a:p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Peter Salamon, R. Stephen Berry, Phys. Rev. Lett. 51, 1127 (1983)</a:t>
            </a:r>
          </a:p>
          <a:p>
            <a:endParaRPr lang="en-US" altLang="zh-CN" sz="1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44935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892F-34B9-B7B3-38F7-994D897C5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8D6590-2ED8-5C99-1477-710712071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00000"/>
                </a:solidFill>
                <a:effectLst/>
              </a:rPr>
              <a:t>Extension to nonequilibrium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954C607-5522-83F9-CFE1-80087489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The dissipated availability or the excess work is </a:t>
            </a:r>
            <a:endParaRPr kumimoji="1"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650BF3-973B-3FB0-CE42-21847549878E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Peter Salamon, R. Stephen Berry,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 </a:t>
            </a:r>
            <a:r>
              <a:rPr lang="en-US" altLang="zh-CN" sz="1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1127</a:t>
            </a:r>
            <a:r>
              <a:rPr lang="zh-CN" altLang="en-US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(1983)</a:t>
            </a:r>
            <a:endParaRPr lang="en-US" altLang="zh-CN" sz="16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\Delta A_{u}&amp;=\int_{0}^{\tau}\sum_{i}[Y_{i}^{e}(t)-Y_{i}(t)]\frac{dX_{i}}{dt}dt\\&amp;=...\\&amp;=\int_{0}^{\tau}\frac{dX^{t}}{dt}\eta\frac{dX}{dt}\epsilon dt\\&amp;=\bar{\epsilon}\int_{0}^{\tau}\frac{dX^{t}}{dt}\eta\frac{dX}{dt}dt\\&amp;\geq\bar{\epsilon}L^2/\tau&#10;\end{align*}&#10;\end{document}" title="IguanaTex Bitmap Display">
            <a:extLst>
              <a:ext uri="{FF2B5EF4-FFF2-40B4-BE49-F238E27FC236}">
                <a16:creationId xmlns:a16="http://schemas.microsoft.com/office/drawing/2014/main" id="{EA4E8CFE-A8E3-1A20-08F1-04CEB9FEABC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2871" y="1709641"/>
            <a:ext cx="3937000" cy="2895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D2D9F0-56A0-4174-40EB-A50D97E222E2}"/>
                  </a:ext>
                </a:extLst>
              </p:cNvPr>
              <p:cNvSpPr txBox="1"/>
              <p:nvPr/>
            </p:nvSpPr>
            <p:spPr>
              <a:xfrm>
                <a:off x="8403431" y="2294012"/>
                <a:ext cx="2592288" cy="1130424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: associated intensity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0" i="1" noProof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noProof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kumimoji="1" lang="en-US" altLang="zh-CN" b="0" i="1" noProof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: equilibrium value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: lag time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: duration of the process  </a:t>
                </a:r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D2D9F0-56A0-4174-40EB-A50D97E22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431" y="2294012"/>
                <a:ext cx="2592288" cy="1130424"/>
              </a:xfrm>
              <a:prstGeom prst="rect">
                <a:avLst/>
              </a:prstGeom>
              <a:blipFill>
                <a:blip r:embed="rId5"/>
                <a:stretch>
                  <a:fillRect r="-12683" b="-1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int_0^\tau \dot{X}^t \eta \dot{X} d t \geq \left[\int_0^\tau\left(\dot{X}^t \eta \dot{X}\right)^{1 / 2} d t\right]^{2 / \tau}=L^2 / \tau&#10;\end{align*}&#10;\end{document}" title="IguanaTex Bitmap Display">
            <a:extLst>
              <a:ext uri="{FF2B5EF4-FFF2-40B4-BE49-F238E27FC236}">
                <a16:creationId xmlns:a16="http://schemas.microsoft.com/office/drawing/2014/main" id="{BF533EAB-3341-BBBF-AE62-541DFAD9371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354759" y="4919363"/>
            <a:ext cx="4104640" cy="54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7602A93-4BC2-95A0-A437-14CAE3EB6C24}"/>
                  </a:ext>
                </a:extLst>
              </p:cNvPr>
              <p:cNvSpPr txBox="1"/>
              <p:nvPr/>
            </p:nvSpPr>
            <p:spPr>
              <a:xfrm>
                <a:off x="7827367" y="3693918"/>
                <a:ext cx="3384376" cy="599178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 scaling of irreversibility</a:t>
                </a:r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7602A93-4BC2-95A0-A437-14CAE3EB6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367" y="3693918"/>
                <a:ext cx="3384376" cy="5991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68777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BE7218-D50B-64D3-5E09-07ADE527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in stochastic thermodynamics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EDD5222-30DD-2C6C-E689-6B0131A64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4486BE4-2593-817E-28B4-B305B7A2E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59" y="1553917"/>
            <a:ext cx="9289032" cy="375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55326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641153-DB75-E75B-2219-DE030AD47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in stochastic thermodynamics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7D42F83-4EF1-349F-651B-1696A1D5E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Stochastic work and heat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Excess work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Slow driving: linear response theory</a:t>
            </a:r>
            <a:endParaRPr kumimoji="1"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5394131-43B8-E986-4DED-069C7C738E6F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David A. Sivak and Gavin E. Crooks, Phys. Rev. Lett. </a:t>
            </a:r>
            <a:r>
              <a:rPr lang="en-US" altLang="zh-CN" sz="1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190602 (2012)</a:t>
            </a:r>
            <a:endParaRPr lang="en-US" altLang="zh-CN" sz="16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1A0402-4D0C-00EA-B7AF-857C3A749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239" y="1628800"/>
            <a:ext cx="2336800" cy="9017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BD45F4-03A5-51C6-99B6-4CAC01AE6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735" y="1628800"/>
            <a:ext cx="3213100" cy="9017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72B75C0-EF36-411B-6810-032B3688C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767" y="2992741"/>
            <a:ext cx="3378200" cy="9017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655005A-6E48-A1E3-1AF3-C7BCBADD8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4" b="13124"/>
          <a:stretch/>
        </p:blipFill>
        <p:spPr>
          <a:xfrm>
            <a:off x="6819255" y="3252468"/>
            <a:ext cx="2592288" cy="35306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2E680C7-5D8C-476C-E263-7100700D103C}"/>
              </a:ext>
            </a:extLst>
          </p:cNvPr>
          <p:cNvSpPr txBox="1"/>
          <p:nvPr/>
        </p:nvSpPr>
        <p:spPr>
          <a:xfrm>
            <a:off x="6747247" y="2826611"/>
            <a:ext cx="3960440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Derivation from the equilibrium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20C2DE7-62CB-2133-00FD-C824910921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39" y="4615928"/>
            <a:ext cx="4699000" cy="6477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E080469-5383-C09A-69CB-22ADB8F86E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39"/>
          <a:stretch/>
        </p:blipFill>
        <p:spPr>
          <a:xfrm>
            <a:off x="7611343" y="4279837"/>
            <a:ext cx="2425700" cy="40769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3E960E4-3804-E15B-BD99-4FC9A762A8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089" y="4851460"/>
            <a:ext cx="3009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399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363BEB-35AE-627D-5250-59E5DBA6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in stochastic thermodynamics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8131D7D-0859-F29A-75D3-C1AAD0AA6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C3FE2D-97B4-5C25-E109-08F2EF1D0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587" y="1223548"/>
            <a:ext cx="5702300" cy="1701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1D067B-14FE-F9C0-187E-EA4BD9CBD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787" y="3486633"/>
            <a:ext cx="4025900" cy="762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0C207E0-74D4-D4D1-5397-654AC434EB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91" y="4329503"/>
            <a:ext cx="4279900" cy="12573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0783CC2-DF2A-3DA0-4B20-F98A074AFE14}"/>
              </a:ext>
            </a:extLst>
          </p:cNvPr>
          <p:cNvSpPr txBox="1"/>
          <p:nvPr/>
        </p:nvSpPr>
        <p:spPr>
          <a:xfrm>
            <a:off x="1490663" y="3089445"/>
            <a:ext cx="2232248" cy="50405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noProof="0" dirty="0">
                <a:solidFill>
                  <a:schemeClr val="bg2"/>
                </a:solidFill>
              </a:rPr>
              <a:t>The key result: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This metric characterizes the excess work!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6F1EE75-DA42-4ADD-E3DF-247693F39DF7}"/>
                  </a:ext>
                </a:extLst>
              </p:cNvPr>
              <p:cNvSpPr txBox="1"/>
              <p:nvPr/>
            </p:nvSpPr>
            <p:spPr>
              <a:xfrm>
                <a:off x="6665696" y="3197373"/>
                <a:ext cx="2590795" cy="504056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𝜁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1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: Friction tensor</a:t>
                </a:r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6F1EE75-DA42-4ADD-E3DF-247693F39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696" y="3197373"/>
                <a:ext cx="2590795" cy="504056"/>
              </a:xfrm>
              <a:prstGeom prst="rect">
                <a:avLst/>
              </a:prstGeom>
              <a:blipFill>
                <a:blip r:embed="rId5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0A4F6735-EBE3-2D55-96C7-F1CD7878A7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588" y="4271312"/>
            <a:ext cx="2750141" cy="46991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7B18793-2ED4-32E4-97B7-B683B47AA2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473" y="4950687"/>
            <a:ext cx="2965839" cy="46991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72BF0C0-BDBE-C6A8-6C51-B62F966C73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588" y="5630063"/>
            <a:ext cx="2002904" cy="43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4877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439360BE-91D9-96D0-5E09-C3FF4CF8122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1/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kumimoji="1" lang="en-US" altLang="zh-CN" dirty="0"/>
                  <a:t>-scaling of irreversibility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439360BE-91D9-96D0-5E09-C3FF4CF812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 l="-2673" t="-54286" b="-8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0BD8EA8-4970-9EB7-B685-B9C27BF33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For finite-time thermodynamic processes, the irreversibility is characterized by irreversible entropy production 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or the excess work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For dissipative processes without phase transition, the irreversibility satisfies </a:t>
            </a:r>
            <a:endParaRPr kumimoji="1" lang="zh-CN" altLang="en-US" sz="2400" dirty="0"/>
          </a:p>
        </p:txBody>
      </p:sp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Sigma=\Delta S_\mathrm{sys}+\Delta S_\mathrm{bath}\geq 0,&#10;\end{align*}&#10;\end{document}" title="IguanaTex Bitmap Display">
            <a:extLst>
              <a:ext uri="{FF2B5EF4-FFF2-40B4-BE49-F238E27FC236}">
                <a16:creationId xmlns:a16="http://schemas.microsoft.com/office/drawing/2014/main" id="{21DAC47C-E3FF-82EF-9D8C-C0AADE2769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83735" y="2420888"/>
            <a:ext cx="3322320" cy="3048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W_\mathrm{ex}=W-\Delta F.&#10;\end{align*}&#10;\end{document}" title="IguanaTex Bitmap Display">
            <a:extLst>
              <a:ext uri="{FF2B5EF4-FFF2-40B4-BE49-F238E27FC236}">
                <a16:creationId xmlns:a16="http://schemas.microsoft.com/office/drawing/2014/main" id="{3242B766-0B5D-EB00-B488-A43A3FD81A4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222875" y="3779439"/>
            <a:ext cx="1803400" cy="2286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W_\mathrm{ex}\propto 1/\tau&#10;\end{align*}&#10;\end{document}" title="IguanaTex Bitmap Display">
            <a:extLst>
              <a:ext uri="{FF2B5EF4-FFF2-40B4-BE49-F238E27FC236}">
                <a16:creationId xmlns:a16="http://schemas.microsoft.com/office/drawing/2014/main" id="{2E4014FF-7256-4FFA-93FE-81FCCE35BDE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514975" y="5288827"/>
            <a:ext cx="1168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48970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\documentclass{article}&#10;\usepackage{amsmath}&#10;\pagestyle{empty}&#10;\usepackage[T1]{fontenc}&#10;\usepackage[latin9]{inputenc}&#10;\usepackage{mathrsfs}&#10;\usepackage{color}&#10;\begin{document}&#10;$W=\Delta F$&#10;&#10;\end{document}" title="IguanaTex Bitmap Display">
            <a:extLst>
              <a:ext uri="{FF2B5EF4-FFF2-40B4-BE49-F238E27FC236}">
                <a16:creationId xmlns:a16="http://schemas.microsoft.com/office/drawing/2014/main" id="{2CA476AD-2937-2CF0-BA1F-1AF3973D370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132" y="2256928"/>
            <a:ext cx="1148125" cy="223520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usepackage[T1]{fontenc}&#10;\usepackage[latin9]{inputenc}&#10;\usepackage{mathrsfs}&#10;\usepackage{color}&#10;\begin{document}&#10;$\Delta S= Q_h/T_h$&#10;&#10;\end{document}" title="IguanaTex Bitmap Display">
            <a:extLst>
              <a:ext uri="{FF2B5EF4-FFF2-40B4-BE49-F238E27FC236}">
                <a16:creationId xmlns:a16="http://schemas.microsoft.com/office/drawing/2014/main" id="{3C70CE93-E5D8-F871-852C-1F7FDA509B8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035" y="2256928"/>
            <a:ext cx="1607375" cy="279400"/>
          </a:xfrm>
          <a:prstGeom prst="rect">
            <a:avLst/>
          </a:prstGeom>
        </p:spPr>
      </p:pic>
      <p:sp>
        <p:nvSpPr>
          <p:cNvPr id="12" name="TextShape 10 1">
            <a:extLst>
              <a:ext uri="{FF2B5EF4-FFF2-40B4-BE49-F238E27FC236}">
                <a16:creationId xmlns:a16="http://schemas.microsoft.com/office/drawing/2014/main" id="{467C93D5-3669-5CB7-FAA4-F2873FC38AD8}"/>
              </a:ext>
            </a:extLst>
          </p:cNvPr>
          <p:cNvSpPr txBox="1"/>
          <p:nvPr/>
        </p:nvSpPr>
        <p:spPr>
          <a:xfrm>
            <a:off x="2207589" y="2223617"/>
            <a:ext cx="1857321" cy="37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altLang="zh-CN" spc="-1" dirty="0">
                <a:ea typeface="SimHei" panose="02010609060101010101" pitchFamily="49" charset="-122"/>
                <a:cs typeface="Times New Roman" panose="02020603050405020304" pitchFamily="18" charset="0"/>
              </a:rPr>
              <a:t>Quasi-static</a:t>
            </a:r>
            <a:endParaRPr lang="en-US" spc="-1" dirty="0"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Shape 10 2">
            <a:extLst>
              <a:ext uri="{FF2B5EF4-FFF2-40B4-BE49-F238E27FC236}">
                <a16:creationId xmlns:a16="http://schemas.microsoft.com/office/drawing/2014/main" id="{A4040B6D-0A87-27C4-E378-4A863B0749A8}"/>
              </a:ext>
            </a:extLst>
          </p:cNvPr>
          <p:cNvSpPr txBox="1"/>
          <p:nvPr/>
        </p:nvSpPr>
        <p:spPr>
          <a:xfrm>
            <a:off x="5330061" y="1484784"/>
            <a:ext cx="1857321" cy="37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en-US" altLang="zh-CN" spc="-1" dirty="0">
                <a:ea typeface="SimHei" panose="02010609060101010101" pitchFamily="49" charset="-122"/>
                <a:cs typeface="Times New Roman" panose="02020603050405020304" pitchFamily="18" charset="0"/>
              </a:rPr>
              <a:t>Heat</a:t>
            </a:r>
            <a:endParaRPr lang="en-US" spc="-1" dirty="0"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Shape 10 3">
            <a:extLst>
              <a:ext uri="{FF2B5EF4-FFF2-40B4-BE49-F238E27FC236}">
                <a16:creationId xmlns:a16="http://schemas.microsoft.com/office/drawing/2014/main" id="{1860A3D0-F7AC-F841-D982-DE856A6321EF}"/>
              </a:ext>
            </a:extLst>
          </p:cNvPr>
          <p:cNvSpPr txBox="1"/>
          <p:nvPr/>
        </p:nvSpPr>
        <p:spPr>
          <a:xfrm>
            <a:off x="7755359" y="1484784"/>
            <a:ext cx="1857321" cy="37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en-US" altLang="zh-CN" spc="-1" dirty="0">
                <a:ea typeface="SimHei" panose="02010609060101010101" pitchFamily="49" charset="-122"/>
                <a:cs typeface="Times New Roman" panose="02020603050405020304" pitchFamily="18" charset="0"/>
              </a:rPr>
              <a:t>Work</a:t>
            </a:r>
          </a:p>
          <a:p>
            <a:pPr algn="ctr"/>
            <a:endParaRPr lang="en-US" spc="-1" dirty="0"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ED7511-5E2D-9EEA-5F76-83A23319A871}"/>
              </a:ext>
            </a:extLst>
          </p:cNvPr>
          <p:cNvGrpSpPr/>
          <p:nvPr/>
        </p:nvGrpSpPr>
        <p:grpSpPr>
          <a:xfrm>
            <a:off x="2207590" y="3488223"/>
            <a:ext cx="7065750" cy="372240"/>
            <a:chOff x="667445" y="3103180"/>
            <a:chExt cx="7065750" cy="372240"/>
          </a:xfrm>
        </p:grpSpPr>
        <p:sp>
          <p:nvSpPr>
            <p:cNvPr id="15" name="TextShape 10 4">
              <a:extLst>
                <a:ext uri="{FF2B5EF4-FFF2-40B4-BE49-F238E27FC236}">
                  <a16:creationId xmlns:a16="http://schemas.microsoft.com/office/drawing/2014/main" id="{07BC95FB-4FE5-E1BA-49E1-E2B034A6DB71}"/>
                </a:ext>
              </a:extLst>
            </p:cNvPr>
            <p:cNvSpPr txBox="1"/>
            <p:nvPr/>
          </p:nvSpPr>
          <p:spPr>
            <a:xfrm>
              <a:off x="667445" y="3103180"/>
              <a:ext cx="2845189" cy="3722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tIns="45000" rIns="90000" bIns="45000">
              <a:noAutofit/>
            </a:bodyPr>
            <a:lstStyle/>
            <a:p>
              <a:r>
                <a:rPr lang="en-US" altLang="zh-CN" spc="-1" dirty="0">
                  <a:ea typeface="SimHei" panose="02010609060101010101" pitchFamily="49" charset="-122"/>
                  <a:cs typeface="Times New Roman" panose="02020603050405020304" pitchFamily="18" charset="0"/>
                </a:rPr>
                <a:t>Finite-time </a:t>
              </a:r>
              <a:r>
                <a:rPr lang="en-US" spc="-1" dirty="0">
                  <a:ea typeface="SimHei" panose="02010609060101010101" pitchFamily="49" charset="-122"/>
                  <a:cs typeface="Times New Roman" panose="02020603050405020304" pitchFamily="18" charset="0"/>
                </a:rPr>
                <a:t>(textbook)</a:t>
              </a:r>
            </a:p>
          </p:txBody>
        </p:sp>
        <p:pic>
          <p:nvPicPr>
            <p:cNvPr id="22" name="Picture 21" descr="\documentclass{article}&#10;\usepackage{amsmath}&#10;\pagestyle{empty}&#10;\usepackage{xcolor}&#10;\begin{document}&#10;&#10;&#10;$\Delta S \geq Q_h/T_h$&#10;&#10;\end{document}" title="IguanaTex Bitmap Display">
              <a:extLst>
                <a:ext uri="{FF2B5EF4-FFF2-40B4-BE49-F238E27FC236}">
                  <a16:creationId xmlns:a16="http://schemas.microsoft.com/office/drawing/2014/main" id="{8D70FB4F-DDB1-4E57-5661-384C2067155C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256" y="3149600"/>
              <a:ext cx="1564640" cy="279400"/>
            </a:xfrm>
            <a:prstGeom prst="rect">
              <a:avLst/>
            </a:prstGeom>
          </p:spPr>
        </p:pic>
        <p:pic>
          <p:nvPicPr>
            <p:cNvPr id="25" name="Picture 24" descr="\documentclass{article}&#10;\usepackage{amsmath}&#10;\pagestyle{empty}&#10;\usepackage[T1]{fontenc}&#10;\usepackage[latin9]{inputenc}&#10;\usepackage{mathrsfs}&#10;\usepackage{color}&#10;\begin{document}&#10;$W\geq\Delta F$&#10;&#10;\end{document}" title="IguanaTex Bitmap Display">
              <a:extLst>
                <a:ext uri="{FF2B5EF4-FFF2-40B4-BE49-F238E27FC236}">
                  <a16:creationId xmlns:a16="http://schemas.microsoft.com/office/drawing/2014/main" id="{BA432247-B105-0C56-0151-C2B807BCC20F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070" y="3152537"/>
              <a:ext cx="1148125" cy="25146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941470F-C372-D31C-77F8-FA6833F47AF5}"/>
              </a:ext>
            </a:extLst>
          </p:cNvPr>
          <p:cNvGrpSpPr/>
          <p:nvPr/>
        </p:nvGrpSpPr>
        <p:grpSpPr>
          <a:xfrm>
            <a:off x="2207589" y="4875164"/>
            <a:ext cx="7971118" cy="490174"/>
            <a:chOff x="2207589" y="4875164"/>
            <a:chExt cx="7971118" cy="490174"/>
          </a:xfrm>
        </p:grpSpPr>
        <p:pic>
          <p:nvPicPr>
            <p:cNvPr id="10" name="图片 9" descr="\documentclass{article}&#10;\usepackage{amsmath}&#10;\pagestyle{empty}&#10;\usepackage[T1]{fontenc}&#10;\usepackage[latin9]{inputenc}&#10;\usepackage{mathrsfs}&#10;\usepackage{color}&#10;\begin{document}&#10;$W(\tau)= \Delta F+\mathcal{C}/ \tau_h$&#10;&#10;\end{document}" title="IguanaTex Bitmap Display">
              <a:extLst>
                <a:ext uri="{FF2B5EF4-FFF2-40B4-BE49-F238E27FC236}">
                  <a16:creationId xmlns:a16="http://schemas.microsoft.com/office/drawing/2014/main" id="{C627D5A2-79AB-B484-F6BC-29AEB5131A6F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7738942" y="4972954"/>
              <a:ext cx="2439765" cy="279400"/>
            </a:xfrm>
            <a:prstGeom prst="rect">
              <a:avLst/>
            </a:prstGeom>
          </p:spPr>
        </p:pic>
        <p:sp>
          <p:nvSpPr>
            <p:cNvPr id="19" name="TextShape 10 5">
              <a:extLst>
                <a:ext uri="{FF2B5EF4-FFF2-40B4-BE49-F238E27FC236}">
                  <a16:creationId xmlns:a16="http://schemas.microsoft.com/office/drawing/2014/main" id="{0FE8025C-D0E5-4B56-66E4-98DDFB81CA51}"/>
                </a:ext>
              </a:extLst>
            </p:cNvPr>
            <p:cNvSpPr txBox="1"/>
            <p:nvPr/>
          </p:nvSpPr>
          <p:spPr>
            <a:xfrm>
              <a:off x="2207589" y="4993098"/>
              <a:ext cx="2845189" cy="3722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tIns="45000" rIns="90000" bIns="45000">
              <a:noAutofit/>
            </a:bodyPr>
            <a:lstStyle/>
            <a:p>
              <a:r>
                <a:rPr lang="en-US" altLang="zh-CN" spc="-1" dirty="0">
                  <a:ea typeface="SimHei" panose="02010609060101010101" pitchFamily="49" charset="-122"/>
                  <a:cs typeface="Times New Roman" panose="02020603050405020304" pitchFamily="18" charset="0"/>
                </a:rPr>
                <a:t>Finite-time </a:t>
              </a:r>
              <a:r>
                <a:rPr lang="en-US" spc="-1" dirty="0">
                  <a:ea typeface="SimHei" panose="02010609060101010101" pitchFamily="49" charset="-122"/>
                  <a:cs typeface="Times New Roman" panose="02020603050405020304" pitchFamily="18" charset="0"/>
                </a:rPr>
                <a:t>(slow driving)</a:t>
              </a:r>
            </a:p>
          </p:txBody>
        </p:sp>
        <p:pic>
          <p:nvPicPr>
            <p:cNvPr id="28" name="Picture 27" descr="\documentclass{article}&#10;\usepackage{amsmath}&#10;\pagestyle{empty}&#10;\usepackage{xcolor}&#10;\begin{document}&#10;&#10;&#10;$Q_h=Q_h^{(r)}-\frac{M_h}{\tau_h}$&#10;&#10;\end{document}" title="IguanaTex Bitmap Display">
              <a:extLst>
                <a:ext uri="{FF2B5EF4-FFF2-40B4-BE49-F238E27FC236}">
                  <a16:creationId xmlns:a16="http://schemas.microsoft.com/office/drawing/2014/main" id="{965631C3-D6CB-2E12-0568-34B769772BC6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3986" y="4875164"/>
              <a:ext cx="1955800" cy="419100"/>
            </a:xfrm>
            <a:prstGeom prst="rect">
              <a:avLst/>
            </a:prstGeom>
          </p:spPr>
        </p:pic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E1DEB95B-F8B2-C0BE-943B-1EAB2F8C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Irreversibility in isothermal processes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4187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F9927E86-5696-9EF3-EE1E-E0F739092CF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1/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kumimoji="1" lang="en-US" altLang="zh-CN" dirty="0"/>
                  <a:t>-scaling in slow-driving regime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F9927E86-5696-9EF3-EE1E-E0F739092C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673" t="-54286" b="-8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5BC3F30-0D39-534F-4BC9-456EE519C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sz="2400" dirty="0"/>
              <a:t>Finite-time thermodynamics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P. Salamon, A. Nitzan, B. Andresen, and R. S. Berry, Phys. Rev. A 21, 2115 (1980)</a:t>
            </a: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T. Schmiedl and U. Seifert, </a:t>
            </a:r>
            <a:r>
              <a:rPr kumimoji="1" lang="en-US" altLang="zh-CN" sz="1900" dirty="0" err="1">
                <a:solidFill>
                  <a:schemeClr val="tx1"/>
                </a:solidFill>
              </a:rPr>
              <a:t>Europhys</a:t>
            </a:r>
            <a:r>
              <a:rPr kumimoji="1" lang="en-US" altLang="zh-CN" sz="1900" dirty="0">
                <a:solidFill>
                  <a:schemeClr val="tx1"/>
                </a:solidFill>
              </a:rPr>
              <a:t>. Lett. 81, 20003 (2008)</a:t>
            </a: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M. Esposito, R. Kawai, K. Lindenberg, and C. V. den Broeck, Phys. Rev. Lett. 105, 150603 (2010)</a:t>
            </a:r>
          </a:p>
          <a:p>
            <a:r>
              <a:rPr kumimoji="1" lang="en-US" altLang="zh-CN" sz="2400" dirty="0"/>
              <a:t>Stochastic thermodynamics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Z. Gong, Y. Lan, and H. T. Quan, Phys. Rev. Lett. 117, 180603 (2016)</a:t>
            </a: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G. Li, H. T. Quan, and Z. C. Tu, Phys. Rev. E 96, 012144 (2017)</a:t>
            </a:r>
          </a:p>
          <a:p>
            <a:r>
              <a:rPr kumimoji="1" lang="en-US" altLang="zh-CN" sz="2400" dirty="0"/>
              <a:t>Thermodynamics length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D. A. Sivak and G. E. Crooks, Phys. Rev. Lett. 108, 190602 (2012)</a:t>
            </a:r>
          </a:p>
          <a:p>
            <a:r>
              <a:rPr kumimoji="1" lang="en-US" altLang="zh-CN" sz="2400" dirty="0"/>
              <a:t>Quantum thermodynamics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V. Cavina, A. Mari, and V. Giovannetti, Phys. Rev. Lett. 119, 050601 (2017)</a:t>
            </a:r>
          </a:p>
          <a:p>
            <a:pPr lvl="1"/>
            <a:r>
              <a:rPr kumimoji="1" lang="en-US" altLang="zh-CN" sz="1900" dirty="0">
                <a:solidFill>
                  <a:schemeClr val="tx1"/>
                </a:solidFill>
              </a:rPr>
              <a:t>Y. H. Ma, D. Xu, H. Dong, and C. P. Sun, Phys. Rev. E 98, 042112 (2018)</a:t>
            </a:r>
          </a:p>
          <a:p>
            <a:pPr lvl="1"/>
            <a:endParaRPr kumimoji="1" lang="en-US" altLang="zh-CN" sz="1900" dirty="0"/>
          </a:p>
          <a:p>
            <a:endParaRPr kumimoji="1" lang="zh-CN" altLang="en-US" sz="2400" dirty="0"/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W_\mathrm{ex}\propto 1/\tau&#10;\end{align*}&#10;\end{document}" title="IguanaTex Bitmap Display">
            <a:extLst>
              <a:ext uri="{FF2B5EF4-FFF2-40B4-BE49-F238E27FC236}">
                <a16:creationId xmlns:a16="http://schemas.microsoft.com/office/drawing/2014/main" id="{161D00A6-87DD-E4D9-97CA-EFB9FB384A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771583" y="3933056"/>
            <a:ext cx="1168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97934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95B1C3-0566-F9F8-47A3-CEC4521A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Experimental Test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E3427B5-0E72-DC8E-132B-CE7563D64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6E1B448-4E0D-EF09-18AA-CA3FAC673511}"/>
              </a:ext>
            </a:extLst>
          </p:cNvPr>
          <p:cNvSpPr txBox="1"/>
          <p:nvPr/>
        </p:nvSpPr>
        <p:spPr>
          <a:xfrm>
            <a:off x="1022611" y="5616625"/>
            <a:ext cx="10153128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Y. H. Ma, R. X. Zhai, JFC, C. P. Sun, and H. Dong, Phys. Rev. Lett. 125, 210601 (2020)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664263C-9B28-2334-7CB7-3EDFD2408A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463" y="1209626"/>
            <a:ext cx="2880354" cy="43029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4352F7D-F074-E814-E4B8-6607622F99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83" y="1346225"/>
            <a:ext cx="2705596" cy="4062338"/>
          </a:xfrm>
          <a:prstGeom prst="rect">
            <a:avLst/>
          </a:prstGeom>
        </p:spPr>
      </p:pic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C_{V}\frac{dT_{\mathrm{s}}}{dt}=-\kappa(T_{\mathrm{s}}-T_{\mathrm{e}})-\frac{nRT_{\mathrm{s}}}{V}\frac{dV}{dt}&#10;\end{align*}&#10;\end{document}" title="IguanaTex Bitmap Display">
            <a:extLst>
              <a:ext uri="{FF2B5EF4-FFF2-40B4-BE49-F238E27FC236}">
                <a16:creationId xmlns:a16="http://schemas.microsoft.com/office/drawing/2014/main" id="{342D0F94-427D-5B22-ACBB-DAD04984C0D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55338" y="2335459"/>
            <a:ext cx="3784600" cy="5334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0D5DE59-375E-BA90-0969-1E8CE103BCA6}"/>
              </a:ext>
            </a:extLst>
          </p:cNvPr>
          <p:cNvSpPr txBox="1"/>
          <p:nvPr/>
        </p:nvSpPr>
        <p:spPr>
          <a:xfrm>
            <a:off x="3886661" y="1538334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Internal 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energy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E8A5B4-EDB7-1137-663B-C1970BF43F70}"/>
              </a:ext>
            </a:extLst>
          </p:cNvPr>
          <p:cNvSpPr txBox="1"/>
          <p:nvPr/>
        </p:nvSpPr>
        <p:spPr>
          <a:xfrm>
            <a:off x="5278299" y="1538334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Heat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exchange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EDC6634-75F2-0511-8F84-DC2235E1B483}"/>
              </a:ext>
            </a:extLst>
          </p:cNvPr>
          <p:cNvSpPr txBox="1"/>
          <p:nvPr/>
        </p:nvSpPr>
        <p:spPr>
          <a:xfrm>
            <a:off x="6607562" y="1538334"/>
            <a:ext cx="932006" cy="533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Work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W=-\int_{0}^{\tau}p(t)\frac{dV}{dt}dt&#10;\end{align*}&#10;\end{document}" title="IguanaTex Bitmap Display">
            <a:extLst>
              <a:ext uri="{FF2B5EF4-FFF2-40B4-BE49-F238E27FC236}">
                <a16:creationId xmlns:a16="http://schemas.microsoft.com/office/drawing/2014/main" id="{49E3DDB8-2649-8EAA-5E3E-7D60A3E059C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298975" y="3284984"/>
            <a:ext cx="2286000" cy="609600"/>
          </a:xfrm>
          <a:prstGeom prst="rect">
            <a:avLst/>
          </a:prstGeom>
        </p:spPr>
      </p:pic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   T_\mathrm{s}&#10;\end{align*}&#10;\end{document}" title="IguanaTex Bitmap Display">
            <a:extLst>
              <a:ext uri="{FF2B5EF4-FFF2-40B4-BE49-F238E27FC236}">
                <a16:creationId xmlns:a16="http://schemas.microsoft.com/office/drawing/2014/main" id="{5C5E88F4-B583-2B56-0ED9-7173CFC812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86761" y="4362300"/>
            <a:ext cx="228600" cy="228600"/>
          </a:xfrm>
          <a:prstGeom prst="rect">
            <a:avLst/>
          </a:prstGeom>
        </p:spPr>
      </p:pic>
      <p:pic>
        <p:nvPicPr>
          <p:cNvPr id="29" name="图片 28" descr="\documentclass{article}&#10;\usepackage{amsmath}&#10;\usepackage{xcolor}&#10;\usepackage{mathrsfs}&#10;\usepackage{physics,bm,bbm}&#10;\pagestyle{empty}&#10;\begin{document}&#10;\begin{align*}&#10;   T_\mathrm{e}&#10;\end{align*}&#10;\end{document}" title="IguanaTex Bitmap Display">
            <a:extLst>
              <a:ext uri="{FF2B5EF4-FFF2-40B4-BE49-F238E27FC236}">
                <a16:creationId xmlns:a16="http://schemas.microsoft.com/office/drawing/2014/main" id="{C71EFE0A-111A-BA5D-0D23-882DB7FA993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659015" y="4784576"/>
            <a:ext cx="228600" cy="2286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6E9BED50-FF27-72B2-1F64-5EF9F120D2EB}"/>
              </a:ext>
            </a:extLst>
          </p:cNvPr>
          <p:cNvSpPr txBox="1"/>
          <p:nvPr/>
        </p:nvSpPr>
        <p:spPr>
          <a:xfrm>
            <a:off x="5073766" y="4246815"/>
            <a:ext cx="2325962" cy="50243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Temperature of system 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479AAB3-1268-33C7-5EA0-D9E29E5FA935}"/>
              </a:ext>
            </a:extLst>
          </p:cNvPr>
          <p:cNvSpPr txBox="1"/>
          <p:nvPr/>
        </p:nvSpPr>
        <p:spPr>
          <a:xfrm>
            <a:off x="5116119" y="4647658"/>
            <a:ext cx="2325962" cy="50243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Temperature of heat</a:t>
            </a:r>
            <a:r>
              <a:rPr kumimoji="1" lang="zh-CN" altLang="en-US" noProof="0" dirty="0">
                <a:solidFill>
                  <a:schemeClr val="bg2"/>
                </a:solidFill>
              </a:rPr>
              <a:t> </a:t>
            </a:r>
            <a:r>
              <a:rPr kumimoji="1" lang="en-US" altLang="zh-CN" noProof="0" dirty="0">
                <a:solidFill>
                  <a:schemeClr val="bg2"/>
                </a:solidFill>
              </a:rPr>
              <a:t>bath 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19839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76BB3E-B665-083B-C414-5058EBAF1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measure thermodynamic length?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0A32E5-97EF-9755-D4DA-7949BD825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F4AD54-8B05-FE49-42D6-E73ADBE3C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175" y="1406939"/>
            <a:ext cx="3857436" cy="32777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2891202-403A-0A49-21F3-3F4B28000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335" y="1251701"/>
            <a:ext cx="4384555" cy="44193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C68119F-4D5C-CA99-A52E-0E55BD1C666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050" y="4947986"/>
            <a:ext cx="3198905" cy="49197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694DCEF-BD1D-BA80-9C8C-E342C552646B}"/>
              </a:ext>
            </a:extLst>
          </p:cNvPr>
          <p:cNvSpPr txBox="1"/>
          <p:nvPr/>
        </p:nvSpPr>
        <p:spPr>
          <a:xfrm>
            <a:off x="2344410" y="5749684"/>
            <a:ext cx="7614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JFC, C. P. Sun, H. Dong, Phys. Rev. E 104, 034117 (2020)</a:t>
            </a:r>
            <a:endParaRPr lang="zh-CN" altLang="en-US" sz="1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6D5E0CE-84CB-C103-51AC-9E3DB2253A9C}"/>
              </a:ext>
            </a:extLst>
          </p:cNvPr>
          <p:cNvSpPr txBox="1"/>
          <p:nvPr/>
        </p:nvSpPr>
        <p:spPr>
          <a:xfrm>
            <a:off x="9956611" y="2289515"/>
            <a:ext cx="1634679" cy="11521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Error scales with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operation time</a:t>
            </a:r>
            <a:r>
              <a:rPr kumimoji="1" lang="en-US" altLang="zh-CN" noProof="0" dirty="0">
                <a:solidFill>
                  <a:schemeClr val="bg2"/>
                </a:solidFill>
              </a:rPr>
              <a:t>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39096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36B56816-DA26-8A55-B6C7-F71BA51094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3" y="4186009"/>
            <a:ext cx="2907420" cy="22787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B8EDA79-D9BF-0A9D-A9F6-7922ED88D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Start with ideal gas compression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44D5D1-EFA8-B984-5E91-8E5FFF784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C_{V}\frac{dT_{\mathrm{s}}}{dt}=-\kappa(T_{\mathrm{s}}-T_{\mathrm{e}})-\frac{nRT_{\mathrm{s}}}{V}\frac{dV}{dt}&#10;\end{align*}&#10;\end{document}" title="IguanaTex Bitmap Display">
            <a:extLst>
              <a:ext uri="{FF2B5EF4-FFF2-40B4-BE49-F238E27FC236}">
                <a16:creationId xmlns:a16="http://schemas.microsoft.com/office/drawing/2014/main" id="{82F41D17-435B-C337-5B1A-F4975DFEE2F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06094" y="1772816"/>
            <a:ext cx="3784600" cy="53340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\frac{nR}{\gamma C_{V}}\frac{\dot{V}}{V}\ll1&#10;\end{align*}&#10;\end{document}" title="IguanaTex Bitmap Display">
            <a:extLst>
              <a:ext uri="{FF2B5EF4-FFF2-40B4-BE49-F238E27FC236}">
                <a16:creationId xmlns:a16="http://schemas.microsoft.com/office/drawing/2014/main" id="{2DA419AF-040F-BE53-A1AE-5C10C4A5B9E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226786" y="1722016"/>
            <a:ext cx="1295400" cy="6350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W(\tau)&amp;=-\int_{0}^{\tau}\frac{nRT_{\mathrm{s}}}{V}\dot{V}dt\\&amp;\approx-\int_{0}^{\tau}\frac{nRT_{\mathrm{b}}}{V}\dot{V}dt+\int_{0}^{\tau}\frac{(nR)^{2}T_{\mathrm{b}}}{\kappa C_{V}}\left(\frac{\dot{V}}{V}\right)^{2}dt&#10;\end{align*}&#10;\end{document}" title="IguanaTex Bitmap Display">
            <a:extLst>
              <a:ext uri="{FF2B5EF4-FFF2-40B4-BE49-F238E27FC236}">
                <a16:creationId xmlns:a16="http://schemas.microsoft.com/office/drawing/2014/main" id="{8AC5762F-E4C3-C138-8B98-9770F469CE1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505362" y="2921859"/>
            <a:ext cx="5511800" cy="14986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Delta F&#10;\end{align*}&#10;\end{document}" title="IguanaTex Bitmap Display">
            <a:extLst>
              <a:ext uri="{FF2B5EF4-FFF2-40B4-BE49-F238E27FC236}">
                <a16:creationId xmlns:a16="http://schemas.microsoft.com/office/drawing/2014/main" id="{93AE3DAF-9F1D-5EE4-B67B-C3EEE76CEF3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317355" y="4692804"/>
            <a:ext cx="406400" cy="1778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W_\mathrm{ex}&#10;\end{align*}&#10;\end{document}" title="IguanaTex Bitmap Display">
            <a:extLst>
              <a:ext uri="{FF2B5EF4-FFF2-40B4-BE49-F238E27FC236}">
                <a16:creationId xmlns:a16="http://schemas.microsoft.com/office/drawing/2014/main" id="{CB35F72C-0801-B1BD-EB8A-9648F66FD8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66469" y="4692804"/>
            <a:ext cx="431800" cy="2286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\geq\frac{1}{\tau}\left[\int_{0}^{\tau}\sqrt{\frac{(nR)^{2}T_{\mathrm{b}}}{\kappa C_{V}}\left(\frac{\dot{V}}{V}\right)^{2}}dt\right]^{2}&#10;\end{align*}&#10;\end{document}" title="IguanaTex Bitmap Display">
            <a:extLst>
              <a:ext uri="{FF2B5EF4-FFF2-40B4-BE49-F238E27FC236}">
                <a16:creationId xmlns:a16="http://schemas.microsoft.com/office/drawing/2014/main" id="{B17169E2-9E8B-4DA8-21C3-3D9AA7266FF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969967" y="4943627"/>
            <a:ext cx="3657600" cy="1117600"/>
          </a:xfrm>
          <a:prstGeom prst="rect">
            <a:avLst/>
          </a:prstGeom>
        </p:spPr>
      </p:pic>
      <p:pic>
        <p:nvPicPr>
          <p:cNvPr id="15" name="Picture 234">
            <a:extLst>
              <a:ext uri="{FF2B5EF4-FFF2-40B4-BE49-F238E27FC236}">
                <a16:creationId xmlns:a16="http://schemas.microsoft.com/office/drawing/2014/main" id="{CBDCEFD4-28D7-BB80-848E-6ADC0453AA57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9599809" y="920182"/>
            <a:ext cx="1495675" cy="3151548"/>
          </a:xfrm>
          <a:prstGeom prst="rect">
            <a:avLst/>
          </a:prstGeom>
          <a:ln w="0">
            <a:noFill/>
          </a:ln>
        </p:spPr>
      </p:pic>
      <p:sp>
        <p:nvSpPr>
          <p:cNvPr id="19" name="左大括号 18">
            <a:extLst>
              <a:ext uri="{FF2B5EF4-FFF2-40B4-BE49-F238E27FC236}">
                <a16:creationId xmlns:a16="http://schemas.microsoft.com/office/drawing/2014/main" id="{AAFBBDC7-A417-C5C6-A406-894CBA0B9949}"/>
              </a:ext>
            </a:extLst>
          </p:cNvPr>
          <p:cNvSpPr/>
          <p:nvPr/>
        </p:nvSpPr>
        <p:spPr>
          <a:xfrm rot="16200000">
            <a:off x="6504330" y="3756500"/>
            <a:ext cx="156079" cy="1534214"/>
          </a:xfrm>
          <a:prstGeom prst="leftBrace">
            <a:avLst>
              <a:gd name="adj1" fmla="val 110405"/>
              <a:gd name="adj2" fmla="val 50000"/>
            </a:avLst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068983C1-19EA-46A4-B82B-C44AD9D1DAF1}"/>
              </a:ext>
            </a:extLst>
          </p:cNvPr>
          <p:cNvSpPr/>
          <p:nvPr/>
        </p:nvSpPr>
        <p:spPr>
          <a:xfrm rot="16200000">
            <a:off x="4442516" y="3758803"/>
            <a:ext cx="156079" cy="1534214"/>
          </a:xfrm>
          <a:prstGeom prst="leftBrace">
            <a:avLst>
              <a:gd name="adj1" fmla="val 110405"/>
              <a:gd name="adj2" fmla="val 50000"/>
            </a:avLst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25" name="图片 24" descr="\documentclass{article}&#10;\usepackage{amsmath}&#10;\usepackage{xcolor}&#10;\usepackage{mathrsfs}&#10;\usepackage{physics,bm,bbm}&#10;\pagestyle{empty}&#10;\begin{document}&#10;\begin{align*}&#10;   \mathcal{L}&#10;\end{align*}&#10;\end{document}" title="IguanaTex Bitmap Display">
            <a:extLst>
              <a:ext uri="{FF2B5EF4-FFF2-40B4-BE49-F238E27FC236}">
                <a16:creationId xmlns:a16="http://schemas.microsoft.com/office/drawing/2014/main" id="{8A0FB8A8-D937-5AE6-0403-849DFFDA5F3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593524" y="4388024"/>
            <a:ext cx="177800" cy="203200"/>
          </a:xfrm>
          <a:prstGeom prst="rect">
            <a:avLst/>
          </a:prstGeom>
        </p:spPr>
      </p:pic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EC6AAC76-C7FF-272A-F445-A237709865BD}"/>
              </a:ext>
            </a:extLst>
          </p:cNvPr>
          <p:cNvCxnSpPr/>
          <p:nvPr/>
        </p:nvCxnSpPr>
        <p:spPr>
          <a:xfrm flipV="1">
            <a:off x="8282758" y="4601647"/>
            <a:ext cx="239428" cy="319757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268232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FD06B2-2832-FF43-8149-BC5DE6C9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in open systems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406B9F5-AA48-5977-FDF8-8653AB038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Time-local master equation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 unique steady state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Work and heat</a:t>
            </a:r>
          </a:p>
          <a:p>
            <a:pPr marL="0" indent="0">
              <a:buNone/>
            </a:pPr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Excess work </a:t>
            </a:r>
            <a:endParaRPr kumimoji="1"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5CDF49-4153-C062-1044-5B4EE694FF0D}"/>
              </a:ext>
            </a:extLst>
          </p:cNvPr>
          <p:cNvSpPr txBox="1"/>
          <p:nvPr/>
        </p:nvSpPr>
        <p:spPr>
          <a:xfrm>
            <a:off x="824589" y="5737485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600" dirty="0"/>
              <a:t>JFC, C. P. Sun, H. Dong, Phys. Rev. E 104, 034117 (2020)</a:t>
            </a:r>
            <a:endParaRPr lang="zh-CN" altLang="en-US" sz="1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0321658-7296-5EFF-0E6E-5C1007EB04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59" y="1628800"/>
            <a:ext cx="1800200" cy="563191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\rho_\mathrm{eq}(t)=\frac{e^{-\beta_b H(t)}}{Z(t)},&#10;\end{align*}&#10;\end{document}" title="IguanaTex Bitmap Display">
            <a:extLst>
              <a:ext uri="{FF2B5EF4-FFF2-40B4-BE49-F238E27FC236}">
                <a16:creationId xmlns:a16="http://schemas.microsoft.com/office/drawing/2014/main" id="{E1F4ACCB-5CE9-9C69-5926-9D9C37FAB28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864889" y="2645579"/>
            <a:ext cx="2377440" cy="7620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\mathscr{L}_{\lambda(t)} \rho_{\mathrm{eq}}=0&#10;\end{align*}&#10;\end{document}" title="IguanaTex Bitmap Display">
            <a:extLst>
              <a:ext uri="{FF2B5EF4-FFF2-40B4-BE49-F238E27FC236}">
                <a16:creationId xmlns:a16="http://schemas.microsoft.com/office/drawing/2014/main" id="{BB1BA5EC-7BEF-9FAF-EE17-C4CB9664428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099175" y="2887218"/>
            <a:ext cx="1397000" cy="279400"/>
          </a:xfrm>
          <a:prstGeom prst="rect">
            <a:avLst/>
          </a:prstGeom>
        </p:spPr>
      </p:pic>
      <p:pic>
        <p:nvPicPr>
          <p:cNvPr id="27" name="图片 26" descr="\documentclass{article}&#10;\usepackage{amsmath}&#10;\usepackage{xcolor}&#10;\usepackage{mathrsfs}&#10;\usepackage{physics,bm,bbm}&#10;\pagestyle{empty}&#10;\begin{document}&#10;\begin{align*}&#10;W=\int_{0}^{\tau}\dot{\lambda}\mathrm{tr}(\rho(t)\frac{\partial H}{\partial\lambda})dt,&#10;\end{align*}&#10;\end{document}" title="IguanaTex Bitmap Display">
            <a:extLst>
              <a:ext uri="{FF2B5EF4-FFF2-40B4-BE49-F238E27FC236}">
                <a16:creationId xmlns:a16="http://schemas.microsoft.com/office/drawing/2014/main" id="{09295C8D-8783-B213-32BA-527705B80F4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864889" y="4028038"/>
            <a:ext cx="2692400" cy="609600"/>
          </a:xfrm>
          <a:prstGeom prst="rect">
            <a:avLst/>
          </a:prstGeom>
        </p:spPr>
      </p:pic>
      <p:pic>
        <p:nvPicPr>
          <p:cNvPr id="29" name="图片 28" descr="\documentclass{article}&#10;\usepackage{amsmath}&#10;\usepackage{xcolor}&#10;\usepackage{mathrsfs}&#10;\usepackage{physics,bm,bbm}&#10;\pagestyle{empty}&#10;\begin{document}&#10;\begin{align*}&#10;Q=\int_{0}^{\tau}\mathrm{tr}(\frac{\partial\rho}{\partial t}H)dt&#10;\end{align*}&#10;\end{document}" title="IguanaTex Bitmap Display">
            <a:extLst>
              <a:ext uri="{FF2B5EF4-FFF2-40B4-BE49-F238E27FC236}">
                <a16:creationId xmlns:a16="http://schemas.microsoft.com/office/drawing/2014/main" id="{AA043D5F-DAE4-DAD8-4B87-BD4F4D9878F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15022" y="3989852"/>
            <a:ext cx="2133600" cy="609600"/>
          </a:xfrm>
          <a:prstGeom prst="rect">
            <a:avLst/>
          </a:prstGeom>
        </p:spPr>
      </p:pic>
      <p:pic>
        <p:nvPicPr>
          <p:cNvPr id="33" name="图片 32" descr="\documentclass{article}&#10;\usepackage{amsmath}&#10;\usepackage{xcolor}&#10;\usepackage{mathrsfs}&#10;\usepackage{physics,bm,bbm}&#10;\pagestyle{empty}&#10;\begin{document}&#10;\begin{align*}&#10;   W_{\mathrm{ex}}=\int_{0}^{\tau}\dot{\lambda}\mathrm{tr}[(\rho(t)-\rho_{\mathrm{eq}}(t))\frac{\partial H}{\partial\lambda}]dt&gt;0&#10;\end{align*}&#10;\end{document}" title="IguanaTex Bitmap Display">
            <a:extLst>
              <a:ext uri="{FF2B5EF4-FFF2-40B4-BE49-F238E27FC236}">
                <a16:creationId xmlns:a16="http://schemas.microsoft.com/office/drawing/2014/main" id="{4EC56B7C-94D1-7722-90CF-3B418DE5400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218855" y="5086373"/>
            <a:ext cx="4368800" cy="6096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582931-613B-2369-C11F-7FCAF057BD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622" y="1048359"/>
            <a:ext cx="3424470" cy="259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40084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128B0-A841-A8A4-8687-B20C7950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Perturbation expansion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A63884-013C-24C1-FFB2-8385AEBE4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Rewrite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We use the pseudo-inverse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Which gives the perturbative solution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Excess work    </a:t>
            </a:r>
            <a:endParaRPr kumimoji="1" lang="zh-CN" altLang="en-US" sz="2400" dirty="0"/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dot{\rho}=\mathscr{L}_{\lambda(t)}(\rho-\rho_{\mathrm{eq}}(t))&#10;\end{align*}&#10;\end{document}" title="IguanaTex Bitmap Display">
            <a:extLst>
              <a:ext uri="{FF2B5EF4-FFF2-40B4-BE49-F238E27FC236}">
                <a16:creationId xmlns:a16="http://schemas.microsoft.com/office/drawing/2014/main" id="{CCE18D64-A788-56F9-EF35-52D3D3BC317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10943" y="1772816"/>
            <a:ext cx="2743200" cy="33528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\rho&amp;=\rho_{\mathrm{eq}}(t)+\mathscr{L}_{\lambda(t)}^{-1}\dot{\rho}&#10;\end{align*}&#10;\end{document}" title="IguanaTex Bitmap Display">
            <a:extLst>
              <a:ext uri="{FF2B5EF4-FFF2-40B4-BE49-F238E27FC236}">
                <a16:creationId xmlns:a16="http://schemas.microsoft.com/office/drawing/2014/main" id="{548C3934-40E5-B146-EB1B-737004E094D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10943" y="2829477"/>
            <a:ext cx="2108200" cy="3556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mathscr{L}=\left(\begin{array}{ccccc}&#10;0\\&#10; &amp; 2\\&#10; &amp;  &amp; 3\\&#10; &amp;  &amp;  &amp; 4\\&#10; &amp;  &amp;  &amp;  &amp; ...&#10;\end{array}\right),\\&#10;\mathscr{L}^{-1}=\left(\begin{array}{ccccc}&#10;0\\&#10; &amp; \frac{1}{2}\\&#10; &amp;  &amp; \frac{1}{3}\\&#10; &amp;  &amp;  &amp; \frac{1}{4}\\&#10; &amp;  &amp;  &amp;  &amp; ...&#10;\end{array}\right)&#10;\end{align*}&#10;\end{document}" title="IguanaTex Bitmap Display">
            <a:extLst>
              <a:ext uri="{FF2B5EF4-FFF2-40B4-BE49-F238E27FC236}">
                <a16:creationId xmlns:a16="http://schemas.microsoft.com/office/drawing/2014/main" id="{8EAF653B-C226-8716-CE50-42C648FD8BF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717310" y="2143615"/>
            <a:ext cx="2250904" cy="208292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A8A3475-273D-BD72-8C31-E05A81E0A3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050" y="4191729"/>
            <a:ext cx="3270933" cy="93233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B211FDB-AA82-D9D5-350A-79CF6297E7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20" y="5564191"/>
            <a:ext cx="5328592" cy="90060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170E243-B0CD-2BC2-3591-AC621368C38B}"/>
              </a:ext>
            </a:extLst>
          </p:cNvPr>
          <p:cNvSpPr txBox="1"/>
          <p:nvPr/>
        </p:nvSpPr>
        <p:spPr>
          <a:xfrm>
            <a:off x="8717310" y="1531754"/>
            <a:ext cx="1846361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/>
              <a:t>Pseudo-inverse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9858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F9D58-D05B-9C65-506E-953D75F42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E22B4-2497-159E-3583-DFB809AD7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Extrapolating thermodynamic length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7302FE0-1BB6-7BC0-F05D-F2693B343793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In the following, we try to measure the thermodynamic length in finite-time processes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1" lang="en-US" altLang="zh-CN" sz="2400" dirty="0"/>
                  <a:t> cannot be too large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sz="2400" b="0" i="0" smtClean="0">
                            <a:latin typeface="Cambria Math" panose="02040503050406030204" pitchFamily="18" charset="0"/>
                          </a:rPr>
                          <m:t>ex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∝1/</m:t>
                    </m:r>
                    <m:sSup>
                      <m:sSup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sz="2400" dirty="0"/>
                  <a:t> leads to measurement errors.</a:t>
                </a:r>
              </a:p>
              <a:p>
                <a:r>
                  <a:rPr kumimoji="1" lang="en-US" altLang="zh-CN" sz="2400" dirty="0"/>
                  <a:t>Extrapolating strategy: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Measure </a:t>
                </a:r>
                <a14:m>
                  <m:oMath xmlns:m="http://schemas.openxmlformats.org/officeDocument/2006/math"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400" dirty="0"/>
                  <a:t> with different protocols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acc>
                    <m:d>
                      <m:dPr>
                        <m:ctrlPr>
                          <a:rPr kumimoji="1"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en-US" altLang="zh-CN" sz="2400" dirty="0"/>
                  <a:t> and duration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1" lang="en-US" altLang="zh-CN" sz="2400" dirty="0"/>
                  <a:t>.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7302FE0-1BB6-7BC0-F05D-F2693B3437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ABC795A6-91D0-65F9-B80C-0B645A723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625" y="2060848"/>
            <a:ext cx="2705100" cy="7874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mathcal{L}(\tau)=a_{0}+\sum_{j=1}^{N}\frac{a_{j}}{\tau^{j}}&#10;\end{align*}&#10;\end{document}" title="IguanaTex Bitmap Display">
            <a:extLst>
              <a:ext uri="{FF2B5EF4-FFF2-40B4-BE49-F238E27FC236}">
                <a16:creationId xmlns:a16="http://schemas.microsoft.com/office/drawing/2014/main" id="{0545893A-7441-E906-DEEA-509283C758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57775" y="3933056"/>
            <a:ext cx="20828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76649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B5455-DEE9-DE4E-532B-0FADF9ABB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FCC03C-117B-F383-5775-CF4408D3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Thermodynamically consistency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AF4620F-C9BC-8A0C-9619-F5C23D492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First law: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Second law: Fluctuation theorems </a:t>
            </a:r>
          </a:p>
          <a:p>
            <a:pPr lvl="2"/>
            <a:endParaRPr kumimoji="1" lang="en-US" altLang="zh-CN" sz="2400" dirty="0"/>
          </a:p>
          <a:p>
            <a:pPr lvl="2"/>
            <a:r>
              <a:rPr kumimoji="1" lang="en-US" altLang="zh-CN" sz="2400" dirty="0"/>
              <a:t>		Principle of maximum work</a:t>
            </a:r>
          </a:p>
          <a:p>
            <a:pPr lvl="2"/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solidFill>
                  <a:srgbClr val="C00000"/>
                </a:solidFill>
              </a:rPr>
              <a:t>Equation of motion should be consistent with thermodynamic laws.</a:t>
            </a:r>
          </a:p>
          <a:p>
            <a:pPr lvl="2"/>
            <a:endParaRPr kumimoji="1" lang="en-US" altLang="zh-CN" sz="2400" dirty="0"/>
          </a:p>
        </p:txBody>
      </p:sp>
      <p:pic>
        <p:nvPicPr>
          <p:cNvPr id="45" name="图片 44" descr="\documentclass{article}&#10;\usepackage{amsmath}&#10;\usepackage{xcolor}&#10;\usepackage{mathrsfs}&#10;\usepackage{physics,bm,bbm}&#10;\pagestyle{empty}&#10;\begin{document}&#10;\begin{align*}&#10;   W_\mathrm{ex}= W-\Delta F&gt;0,&#10;\end{align*}&#10;\end{document}" title="IguanaTex Bitmap Display">
            <a:extLst>
              <a:ext uri="{FF2B5EF4-FFF2-40B4-BE49-F238E27FC236}">
                <a16:creationId xmlns:a16="http://schemas.microsoft.com/office/drawing/2014/main" id="{3B0F3756-702B-37CA-4E16-B889DEBF4B7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52181" y="3700065"/>
            <a:ext cx="2286000" cy="2286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g_{ij}&gt;0&#10;\end{align*}&#10;\end{document}" title="IguanaTex Bitmap Display">
            <a:extLst>
              <a:ext uri="{FF2B5EF4-FFF2-40B4-BE49-F238E27FC236}">
                <a16:creationId xmlns:a16="http://schemas.microsoft.com/office/drawing/2014/main" id="{07F965C4-3DEA-FE12-C607-A9D98B63BFE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446687" y="3677488"/>
            <a:ext cx="762000" cy="2540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\Delta U = W + Q&#10;\end{align*}&#10;\end{document}" title="IguanaTex Bitmap Display">
            <a:extLst>
              <a:ext uri="{FF2B5EF4-FFF2-40B4-BE49-F238E27FC236}">
                <a16:creationId xmlns:a16="http://schemas.microsoft.com/office/drawing/2014/main" id="{DEA8B4F8-5194-4EED-4F6D-1ACDF6B7160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028699" y="1663605"/>
            <a:ext cx="1828800" cy="274320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left\langle e^{-\beta w}\right\rangle=e^{-\beta \Delta F}&#10;\end{align*}&#10;\end{document}" title="IguanaTex Bitmap Display">
            <a:extLst>
              <a:ext uri="{FF2B5EF4-FFF2-40B4-BE49-F238E27FC236}">
                <a16:creationId xmlns:a16="http://schemas.microsoft.com/office/drawing/2014/main" id="{84737769-6AFF-9573-46B8-A794274747B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801128" y="2653874"/>
            <a:ext cx="2194560" cy="39624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0C5CC655-B79C-22DB-D6E8-0C2629DD20AE}"/>
              </a:ext>
            </a:extLst>
          </p:cNvPr>
          <p:cNvSpPr txBox="1"/>
          <p:nvPr/>
        </p:nvSpPr>
        <p:spPr>
          <a:xfrm>
            <a:off x="8495539" y="2575764"/>
            <a:ext cx="2664296" cy="43881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A single heat bath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D04B076F-DE7D-8100-A885-295FE7AF5DC3}"/>
              </a:ext>
            </a:extLst>
          </p:cNvPr>
          <p:cNvSpPr/>
          <p:nvPr/>
        </p:nvSpPr>
        <p:spPr>
          <a:xfrm>
            <a:off x="3659675" y="3135970"/>
            <a:ext cx="292196" cy="432048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右箭头 34">
            <a:extLst>
              <a:ext uri="{FF2B5EF4-FFF2-40B4-BE49-F238E27FC236}">
                <a16:creationId xmlns:a16="http://schemas.microsoft.com/office/drawing/2014/main" id="{D9AF0FB9-398A-EDEE-0DD5-23110EB8703F}"/>
              </a:ext>
            </a:extLst>
          </p:cNvPr>
          <p:cNvSpPr/>
          <p:nvPr/>
        </p:nvSpPr>
        <p:spPr>
          <a:xfrm>
            <a:off x="5883151" y="1337657"/>
            <a:ext cx="576064" cy="27432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9" name="图片 38" descr="\documentclass{article}&#10;\usepackage{amsmath}&#10;\usepackage{xcolor}&#10;\usepackage{mathrsfs}&#10;\usepackage{physics,bm,bbm}&#10;\pagestyle{empty}&#10;\begin{document}&#10;\begin{align*}&#10;   \Delta u= w + q&#10;\end{align*}&#10;\end{document}" title="IguanaTex Bitmap Display">
            <a:extLst>
              <a:ext uri="{FF2B5EF4-FFF2-40B4-BE49-F238E27FC236}">
                <a16:creationId xmlns:a16="http://schemas.microsoft.com/office/drawing/2014/main" id="{C5E31D25-CB7A-1825-52DC-D92C4A3BA1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262384" y="1640239"/>
            <a:ext cx="1554480" cy="274320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FD614ED0-DB6A-6AA0-7E92-880C59C9D6D6}"/>
              </a:ext>
            </a:extLst>
          </p:cNvPr>
          <p:cNvSpPr txBox="1"/>
          <p:nvPr/>
        </p:nvSpPr>
        <p:spPr>
          <a:xfrm>
            <a:off x="3019761" y="1121633"/>
            <a:ext cx="1554480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noProof="0" dirty="0">
                <a:solidFill>
                  <a:schemeClr val="bg2"/>
                </a:solidFill>
              </a:rPr>
              <a:t>Ensemble average</a:t>
            </a:r>
            <a:endParaRPr kumimoji="1" lang="zh-CN" altLang="en-US" sz="2000" noProof="0" dirty="0" err="1">
              <a:solidFill>
                <a:schemeClr val="bg2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8942064-1256-B8B0-4750-DB4DDCFFCADC}"/>
              </a:ext>
            </a:extLst>
          </p:cNvPr>
          <p:cNvSpPr txBox="1"/>
          <p:nvPr/>
        </p:nvSpPr>
        <p:spPr>
          <a:xfrm>
            <a:off x="7237112" y="1112424"/>
            <a:ext cx="1554480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noProof="0" dirty="0">
                <a:solidFill>
                  <a:schemeClr val="bg2"/>
                </a:solidFill>
              </a:rPr>
              <a:t>Trajectory</a:t>
            </a:r>
            <a:endParaRPr kumimoji="1" lang="zh-CN" altLang="en-US" sz="2000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498418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08D79-5D2C-CF50-9336-F7B0E84E7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1AC375-3540-84CD-82E6-2CBA87AA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Thermodynamically consistency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54E59E-9F3D-C758-4BA9-E5CE42770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pPr marL="342900" lvl="2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Classical stochastic thermodynamics: </a:t>
            </a:r>
            <a:r>
              <a:rPr kumimoji="1" lang="en-US" altLang="zh-CN" sz="2400" noProof="0" dirty="0">
                <a:solidFill>
                  <a:schemeClr val="bg2"/>
                </a:solidFill>
              </a:rPr>
              <a:t>Markovian jump processes</a:t>
            </a: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Detailed balance condition (heat exchange with the heat bath) 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The first and second laws can be extended to the trajectories of Markov jump processes and classical Brownian motion.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solidFill>
                  <a:srgbClr val="C00000"/>
                </a:solidFill>
              </a:rPr>
              <a:t>Can we formulate a similar framework for quantum systems?</a:t>
            </a:r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dot{p}=L_{\lambda(t)}p&#10;\end{align*}&#10;\end{document}" title="IguanaTex Bitmap Display">
            <a:extLst>
              <a:ext uri="{FF2B5EF4-FFF2-40B4-BE49-F238E27FC236}">
                <a16:creationId xmlns:a16="http://schemas.microsoft.com/office/drawing/2014/main" id="{F6D799CB-180D-986C-E774-8D04278D8C8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41925" y="2143925"/>
            <a:ext cx="1714500" cy="41910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1E13B09C-F9C6-ADB7-E878-F4E1873D4062}"/>
              </a:ext>
            </a:extLst>
          </p:cNvPr>
          <p:cNvSpPr txBox="1"/>
          <p:nvPr/>
        </p:nvSpPr>
        <p:spPr>
          <a:xfrm>
            <a:off x="7467327" y="2051152"/>
            <a:ext cx="3096344" cy="5609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2400" noProof="0" dirty="0" err="1">
              <a:solidFill>
                <a:schemeClr val="bg2"/>
              </a:solidFill>
            </a:endParaRPr>
          </a:p>
        </p:txBody>
      </p:sp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L_{ij}p_{j}^{\mathrm{eq}}=L_{ji}p_{i}^{\mathrm{eq}}.&#10;\end{align*}&#10;\end{document}" title="IguanaTex Bitmap Display">
            <a:extLst>
              <a:ext uri="{FF2B5EF4-FFF2-40B4-BE49-F238E27FC236}">
                <a16:creationId xmlns:a16="http://schemas.microsoft.com/office/drawing/2014/main" id="{490F8772-7700-D3C8-4F97-6C74F640475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47615" y="3929216"/>
            <a:ext cx="210312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39208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AFD3B-65A1-C8A0-CE74-2FCA803D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441200-90CA-7ABB-CD97-D1F1AFC8E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Quantum stochastic thermodynamics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0D5A911F-0BA3-9750-A417-5F426CCE5FC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200499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sz="2400" dirty="0">
                    <a:solidFill>
                      <a:srgbClr val="051157"/>
                    </a:solidFill>
                  </a:rPr>
                  <a:t>We consider the Lindblad master equations for open quantum systems.</a:t>
                </a:r>
              </a:p>
              <a:p>
                <a:pPr lvl="1"/>
                <a:r>
                  <a:rPr kumimoji="1" lang="en-US" altLang="zh-CN" sz="2000" dirty="0"/>
                  <a:t>Dissipators should satisfy </a:t>
                </a:r>
                <a:r>
                  <a:rPr kumimoji="1" lang="en-US" altLang="zh-CN" sz="2000" dirty="0">
                    <a:solidFill>
                      <a:srgbClr val="C00000"/>
                    </a:solidFill>
                  </a:rPr>
                  <a:t>quantum detailed balance condition</a:t>
                </a:r>
                <a:r>
                  <a:rPr kumimoji="1" lang="en-US" altLang="zh-CN" sz="2000" dirty="0"/>
                  <a:t> (see </a:t>
                </a:r>
                <a:r>
                  <a:rPr kumimoji="1" lang="en-US" altLang="zh-CN" sz="2000" dirty="0" err="1"/>
                  <a:t>Fagnola</a:t>
                </a:r>
                <a:r>
                  <a:rPr kumimoji="1" lang="en-US" altLang="zh-CN" sz="2000" dirty="0"/>
                  <a:t>, F., </a:t>
                </a:r>
                <a:r>
                  <a:rPr kumimoji="1" lang="en-US" altLang="zh-CN" sz="2000" dirty="0" err="1"/>
                  <a:t>Umanità</a:t>
                </a:r>
                <a:r>
                  <a:rPr kumimoji="1" lang="en-US" altLang="zh-CN" sz="2000" dirty="0"/>
                  <a:t>, Commun. Math. Phys. 298, 523–547 (2010)).</a:t>
                </a:r>
              </a:p>
              <a:p>
                <a:pPr lvl="1"/>
                <a:r>
                  <a:rPr kumimoji="1" lang="en-US" altLang="zh-CN" sz="2000" dirty="0"/>
                  <a:t>Quantum work and heat are not observables: </a:t>
                </a:r>
                <a:r>
                  <a:rPr kumimoji="1" lang="en-US" altLang="zh-CN" sz="2000" dirty="0" err="1"/>
                  <a:t>Quasiprobabilities</a:t>
                </a:r>
                <a:endParaRPr kumimoji="1" lang="en-US" altLang="zh-CN" sz="2000" dirty="0"/>
              </a:p>
              <a:p>
                <a:pPr lvl="1"/>
                <a:endParaRPr kumimoji="1" lang="en-US" altLang="zh-CN" sz="2199" dirty="0"/>
              </a:p>
              <a:p>
                <a:r>
                  <a:rPr kumimoji="1" lang="en-US" altLang="zh-CN" sz="2400" dirty="0"/>
                  <a:t>Consequently, the first law holds on the ensemble average.</a:t>
                </a:r>
              </a:p>
              <a:p>
                <a:r>
                  <a:rPr kumimoji="1" lang="en-US" altLang="zh-CN" sz="2400" dirty="0"/>
                  <a:t>The fluctuation theorems hold.</a:t>
                </a:r>
              </a:p>
              <a:p>
                <a:r>
                  <a:rPr kumimoji="1" lang="en-US" altLang="zh-CN" sz="2400" dirty="0"/>
                  <a:t>The state during a quasistatic isothermal process is in equilibrium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kumimoji="1" lang="en-US" altLang="zh-CN" sz="2400" dirty="0"/>
                  <a:t>.</a:t>
                </a:r>
              </a:p>
              <a:p>
                <a:r>
                  <a:rPr kumimoji="1" lang="en-US" altLang="zh-CN" sz="2400" dirty="0"/>
                  <a:t>The thermodynamic length works for optimizing slow processes works.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0D5A911F-0BA3-9750-A417-5F426CCE5F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200499"/>
              </a:xfrm>
              <a:blipFill>
                <a:blip r:embed="rId2"/>
                <a:stretch>
                  <a:fillRect l="-1448" t="-2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E550E8FB-5C0C-607A-CAF5-7A4D0C8E0E32}"/>
              </a:ext>
            </a:extLst>
          </p:cNvPr>
          <p:cNvSpPr txBox="1"/>
          <p:nvPr/>
        </p:nvSpPr>
        <p:spPr>
          <a:xfrm>
            <a:off x="1842191" y="6021286"/>
            <a:ext cx="3006796" cy="43204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>
              <a:buNone/>
            </a:pP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Jin-Fu Chen, </a:t>
            </a:r>
            <a:r>
              <a:rPr lang="en-US" altLang="zh-CN" sz="16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arXiv:2502.20118</a:t>
            </a:r>
          </a:p>
          <a:p>
            <a:br>
              <a:rPr lang="en-US" altLang="zh-CN" sz="1600" dirty="0">
                <a:effectLst/>
              </a:rPr>
            </a:br>
            <a:endParaRPr lang="en-US" altLang="zh-CN" sz="1600" dirty="0">
              <a:effectLst/>
            </a:endParaRPr>
          </a:p>
          <a:p>
            <a:endParaRPr lang="en-US" altLang="zh-CN" sz="16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99731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78E70-8534-500A-CC53-ED09C233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289A98-1C5A-C887-00BA-45CA1F910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Thermodynamics of open quantum systems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5067DCF-E5C5-C9DA-B718-F5D9C34F5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252836"/>
            <a:ext cx="11389023" cy="5200499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622E4D1-9D09-ED61-A305-710B89F05193}"/>
              </a:ext>
            </a:extLst>
          </p:cNvPr>
          <p:cNvSpPr txBox="1"/>
          <p:nvPr/>
        </p:nvSpPr>
        <p:spPr>
          <a:xfrm>
            <a:off x="1842191" y="6021286"/>
            <a:ext cx="3006796" cy="43204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>
              <a:buNone/>
            </a:pPr>
            <a:r>
              <a:rPr lang="en-US" altLang="zh-CN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Jin-Fu Chen, </a:t>
            </a:r>
            <a:r>
              <a:rPr lang="en-US" altLang="zh-CN" sz="16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arXiv:2502.20118</a:t>
            </a:r>
          </a:p>
          <a:p>
            <a:br>
              <a:rPr lang="en-US" altLang="zh-CN" sz="1600" dirty="0">
                <a:effectLst/>
              </a:rPr>
            </a:br>
            <a:endParaRPr lang="en-US" altLang="zh-CN" sz="1600" dirty="0">
              <a:effectLst/>
            </a:endParaRPr>
          </a:p>
          <a:p>
            <a:endParaRPr lang="en-US" altLang="zh-CN" sz="16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mathscr{L}_{\lambda(t)}[\rho]=-i[H,\rho]+\mathscr{D}[\rho]&#10;\end{align*}&#10;\end{document}" title="IguanaTex Bitmap Display">
            <a:extLst>
              <a:ext uri="{FF2B5EF4-FFF2-40B4-BE49-F238E27FC236}">
                <a16:creationId xmlns:a16="http://schemas.microsoft.com/office/drawing/2014/main" id="{5313C478-F257-FC2C-4996-AB42D4A717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23189" y="1628800"/>
            <a:ext cx="2844800" cy="2794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dot{\Gamma}=\mathcal{H}(\Gamma)+\mathcal{D}(\Gamma)&#10;\end{align*}&#10;\end{document}" title="IguanaTex Bitmap Display">
            <a:extLst>
              <a:ext uri="{FF2B5EF4-FFF2-40B4-BE49-F238E27FC236}">
                <a16:creationId xmlns:a16="http://schemas.microsoft.com/office/drawing/2014/main" id="{E5523F0E-3667-5042-BE12-100269EDED4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393089" y="2803824"/>
            <a:ext cx="1905000" cy="304800"/>
          </a:xfrm>
          <a:prstGeom prst="rect">
            <a:avLst/>
          </a:prstGeom>
        </p:spPr>
      </p:pic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8ECBC922-D5B4-973C-B694-A65846BF39E0}"/>
              </a:ext>
            </a:extLst>
          </p:cNvPr>
          <p:cNvCxnSpPr/>
          <p:nvPr/>
        </p:nvCxnSpPr>
        <p:spPr>
          <a:xfrm>
            <a:off x="3345589" y="1988840"/>
            <a:ext cx="0" cy="728712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F7EBF48-0D02-02B5-7F95-36DE53D11BD5}"/>
              </a:ext>
            </a:extLst>
          </p:cNvPr>
          <p:cNvSpPr txBox="1"/>
          <p:nvPr/>
        </p:nvSpPr>
        <p:spPr>
          <a:xfrm>
            <a:off x="3463308" y="2099010"/>
            <a:ext cx="2844773" cy="4506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Effective parametrization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3FCA034-2EE2-882D-6D99-59CE345E1E15}"/>
              </a:ext>
            </a:extLst>
          </p:cNvPr>
          <p:cNvSpPr txBox="1"/>
          <p:nvPr/>
        </p:nvSpPr>
        <p:spPr>
          <a:xfrm>
            <a:off x="986607" y="3717032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Work: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\frac{\partial H}{\partial t}=\sum_{ij}\dot{\lambda}_{i}\Theta_{ij}O_{j}&#10;\end{align*}&#10;\end{document}" title="IguanaTex Bitmap Display">
            <a:extLst>
              <a:ext uri="{FF2B5EF4-FFF2-40B4-BE49-F238E27FC236}">
                <a16:creationId xmlns:a16="http://schemas.microsoft.com/office/drawing/2014/main" id="{3B88AB3C-E118-D274-7A13-ADD7B8FFEA9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487950" y="3680150"/>
            <a:ext cx="2032000" cy="6858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W=\int_{0}^{\tau}\dot{\lambda}^{T}\Theta\Gamma dt&#10;\end{align*}&#10;\end{document}" title="IguanaTex Bitmap Display">
            <a:extLst>
              <a:ext uri="{FF2B5EF4-FFF2-40B4-BE49-F238E27FC236}">
                <a16:creationId xmlns:a16="http://schemas.microsoft.com/office/drawing/2014/main" id="{31F8DB9A-9DB2-E40C-C278-573CB71C84D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526614" y="4619600"/>
            <a:ext cx="1905000" cy="6096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295CBCD-94D4-168F-CD5C-D5F50AC533EF}"/>
              </a:ext>
            </a:extLst>
          </p:cNvPr>
          <p:cNvSpPr txBox="1"/>
          <p:nvPr/>
        </p:nvSpPr>
        <p:spPr>
          <a:xfrm>
            <a:off x="5647819" y="3675486"/>
            <a:ext cx="2032000" cy="4506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Observables: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   \Gamma_{j}=\mathrm{tr}(\rho O_{j})&#10;\end{align*}&#10;\end{document}" title="IguanaTex Bitmap Display">
            <a:extLst>
              <a:ext uri="{FF2B5EF4-FFF2-40B4-BE49-F238E27FC236}">
                <a16:creationId xmlns:a16="http://schemas.microsoft.com/office/drawing/2014/main" id="{DD703BBA-691C-F7D6-3E6F-E3343C9760C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503382" y="3806563"/>
            <a:ext cx="1256602" cy="25132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   \mathscr{D}[\cdot]=\frac{\kappa}{2}(-i[K,\cdot]+A\cdot A^{\dagger}-\frac{1}{2}\{A^{\dagger}A,\cdot\})&#10;\end{align*}&#10;\end{document}" title="IguanaTex Bitmap Display">
            <a:extLst>
              <a:ext uri="{FF2B5EF4-FFF2-40B4-BE49-F238E27FC236}">
                <a16:creationId xmlns:a16="http://schemas.microsoft.com/office/drawing/2014/main" id="{14B7F5AB-7DA8-3F6C-4896-42C01D20EF1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035279" y="1455440"/>
            <a:ext cx="4368800" cy="53340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F5F166F0-60E7-DCE7-CCE0-1C2910B33EC7}"/>
              </a:ext>
            </a:extLst>
          </p:cNvPr>
          <p:cNvSpPr txBox="1"/>
          <p:nvPr/>
        </p:nvSpPr>
        <p:spPr>
          <a:xfrm>
            <a:off x="7558407" y="2138413"/>
            <a:ext cx="3600396" cy="4506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Details see arXiv:2411.03420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549798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3F342-196A-C92F-0393-3C48F918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Metric: linear response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8304291-F219-B49D-CE6E-90067F93F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In the slow driving, the approximate linear equation is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 linear response: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excess work and the thermodynamic length follow</a:t>
            </a:r>
          </a:p>
          <a:p>
            <a:endParaRPr kumimoji="1" lang="zh-CN" altLang="en-US" sz="2400" dirty="0"/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dot{\Gamma}=L_{\lambda(t)}(\Gamma-\Gamma^{\mathrm{eq}})&#10;\end{align*}&#10;\end{document}" title="IguanaTex Bitmap Display">
            <a:extLst>
              <a:ext uri="{FF2B5EF4-FFF2-40B4-BE49-F238E27FC236}">
                <a16:creationId xmlns:a16="http://schemas.microsoft.com/office/drawing/2014/main" id="{459028FF-3380-4659-9DE0-94A16ED237E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083175" y="1772816"/>
            <a:ext cx="2032000" cy="3302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L_{\lambda}=\left.\frac{\partial\mathcal{L}_{\lambda}(\Gamma)}{\partial\Gamma}\right|_{\Gamma=\Gamma^{\mathrm{eq}}}&#10;\end{align*}&#10;\end{document}" title="IguanaTex Bitmap Display">
            <a:extLst>
              <a:ext uri="{FF2B5EF4-FFF2-40B4-BE49-F238E27FC236}">
                <a16:creationId xmlns:a16="http://schemas.microsoft.com/office/drawing/2014/main" id="{5F9DD010-3DF2-EA48-AD32-B53BA0E74E5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187407" y="1620416"/>
            <a:ext cx="2184400" cy="6350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\Gamma\approx\Gamma^{\mathrm{eq}}+L_{\lambda(t)}^{-1}\dot{\Gamma}^{\mathrm{eq}}=\Gamma^{\mathrm{eq}}+L_{\lambda(t)}^{-1}\Xi\dot{\lambda}&#10;\end{align*}&#10;\end{document}" title="IguanaTex Bitmap Display">
            <a:extLst>
              <a:ext uri="{FF2B5EF4-FFF2-40B4-BE49-F238E27FC236}">
                <a16:creationId xmlns:a16="http://schemas.microsoft.com/office/drawing/2014/main" id="{6BFD2A61-487C-4C7F-1173-18C0505D50A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13075" y="3269755"/>
            <a:ext cx="3937000" cy="3810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dot{W}^{\mathrm{ex}}\approx\dot{\lambda}^{T}\Theta L_{\lambda(t)}^{-1}\Xi\dot{\lambda}&#10;\end{align*}&#10;\end{document}" title="IguanaTex Bitmap Display">
            <a:extLst>
              <a:ext uri="{FF2B5EF4-FFF2-40B4-BE49-F238E27FC236}">
                <a16:creationId xmlns:a16="http://schemas.microsoft.com/office/drawing/2014/main" id="{0D89A526-2B69-27C6-7726-25208D6E3B7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09889" y="4799211"/>
            <a:ext cx="2590800" cy="4572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g_{\lambda}=[\Theta L_{\lambda}^{-1}\Xi+(\Theta L_{\lambda}^{-1}\Xi)^{T}]/2&#10;\end{align*}&#10;\end{document}" title="IguanaTex Bitmap Display">
            <a:extLst>
              <a:ext uri="{FF2B5EF4-FFF2-40B4-BE49-F238E27FC236}">
                <a16:creationId xmlns:a16="http://schemas.microsoft.com/office/drawing/2014/main" id="{2717B3E1-54E0-11BA-70F5-8592F4F199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366343" y="4261927"/>
            <a:ext cx="3251200" cy="3048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,amssymb}&#10;\pagestyle{empty}&#10;\begin{document}&#10;\begin{align*}&#10;   \mathfrak{L}=\int_{\mathcal{P}}\sqrt{d\lambda^{T}g_{\lambda}d\lambda},&#10;\end{align*}&#10;\end{document}" title="IguanaTex Bitmap Display">
            <a:extLst>
              <a:ext uri="{FF2B5EF4-FFF2-40B4-BE49-F238E27FC236}">
                <a16:creationId xmlns:a16="http://schemas.microsoft.com/office/drawing/2014/main" id="{D8EA83C9-75DA-85DE-24A4-83811D8DA0C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938952" y="5561518"/>
            <a:ext cx="2133600" cy="5842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086EC2E-FA97-B4C8-D620-BBA0FFCB7F42}"/>
              </a:ext>
            </a:extLst>
          </p:cNvPr>
          <p:cNvSpPr txBox="1"/>
          <p:nvPr/>
        </p:nvSpPr>
        <p:spPr>
          <a:xfrm>
            <a:off x="8366343" y="4982852"/>
            <a:ext cx="4176464" cy="159953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noProof="0" dirty="0">
                <a:solidFill>
                  <a:schemeClr val="bg2"/>
                </a:solidFill>
              </a:rPr>
              <a:t>Linear response of control parameter</a:t>
            </a:r>
          </a:p>
          <a:p>
            <a:endParaRPr kumimoji="1" lang="en-US" altLang="zh-CN" sz="1600" dirty="0">
              <a:solidFill>
                <a:schemeClr val="bg2"/>
              </a:solidFill>
            </a:endParaRPr>
          </a:p>
          <a:p>
            <a:r>
              <a:rPr kumimoji="1" lang="en-US" altLang="zh-CN" sz="1600" dirty="0">
                <a:solidFill>
                  <a:schemeClr val="bg2"/>
                </a:solidFill>
              </a:rPr>
              <a:t>Near equilibrium relaxation</a:t>
            </a:r>
          </a:p>
          <a:p>
            <a:endParaRPr kumimoji="1" lang="en-US" altLang="zh-CN" sz="1600" dirty="0">
              <a:solidFill>
                <a:schemeClr val="bg2"/>
              </a:solidFill>
            </a:endParaRPr>
          </a:p>
          <a:p>
            <a:r>
              <a:rPr kumimoji="1" lang="en-US" altLang="zh-CN" sz="1600" noProof="0" dirty="0">
                <a:solidFill>
                  <a:schemeClr val="bg2"/>
                </a:solidFill>
              </a:rPr>
              <a:t>Change of equilibrium state</a:t>
            </a:r>
          </a:p>
          <a:p>
            <a:r>
              <a:rPr kumimoji="1" lang="en-US" altLang="zh-CN" sz="1600" noProof="0" dirty="0">
                <a:solidFill>
                  <a:schemeClr val="bg2"/>
                </a:solidFill>
              </a:rPr>
              <a:t> </a:t>
            </a:r>
            <a:endParaRPr kumimoji="1" lang="zh-CN" altLang="en-US" sz="1600" noProof="0" dirty="0" err="1">
              <a:solidFill>
                <a:schemeClr val="bg2"/>
              </a:solidFill>
            </a:endParaRPr>
          </a:p>
        </p:txBody>
      </p:sp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Theta&#10;\end{align*}&#10;\end{document}" title="IguanaTex Bitmap Display">
            <a:extLst>
              <a:ext uri="{FF2B5EF4-FFF2-40B4-BE49-F238E27FC236}">
                <a16:creationId xmlns:a16="http://schemas.microsoft.com/office/drawing/2014/main" id="{822428C7-5E59-0517-2081-311FCC595C1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009607" y="5135984"/>
            <a:ext cx="177800" cy="203200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L_\lambda&#10;\end{align*}&#10;\end{document}" title="IguanaTex Bitmap Display">
            <a:extLst>
              <a:ext uri="{FF2B5EF4-FFF2-40B4-BE49-F238E27FC236}">
                <a16:creationId xmlns:a16="http://schemas.microsoft.com/office/drawing/2014/main" id="{070CCA34-4841-40B3-B884-E31BA0A3081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009607" y="5602064"/>
            <a:ext cx="279400" cy="2286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pagestyle{empty}&#10;\begin{document}&#10;\begin{align*}&#10;\Xi&#10;\end{align*}&#10;\end{document}" title="IguanaTex Bitmap Display">
            <a:extLst>
              <a:ext uri="{FF2B5EF4-FFF2-40B4-BE49-F238E27FC236}">
                <a16:creationId xmlns:a16="http://schemas.microsoft.com/office/drawing/2014/main" id="{139EB51C-1789-09B8-705B-3FB9AEF3026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022307" y="6113449"/>
            <a:ext cx="1524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13781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ED82C-B4D0-3B8B-5495-51FEE935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 to quantum Brownian motion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BCBCEC-D3C6-715A-DD7F-393296621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This framework is applied to quantum Brownian motion with the modified Lindblad master equation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dissipator is constructed as </a:t>
            </a:r>
            <a:endParaRPr kumimoji="1" lang="zh-CN" altLang="en-US" sz="2400" dirty="0"/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dot{\rho}=\mathscr{L}_{\omega}[\rho]=-i[H,\rho]+\mathscr{D}[\rho]&#10;\end{align*}&#10;\end{document}" title="IguanaTex Bitmap Display">
            <a:extLst>
              <a:ext uri="{FF2B5EF4-FFF2-40B4-BE49-F238E27FC236}">
                <a16:creationId xmlns:a16="http://schemas.microsoft.com/office/drawing/2014/main" id="{8553196C-B86E-45A7-FBE9-7B03A946FE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30675" y="2227727"/>
            <a:ext cx="3098800" cy="2540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H=p^2/(2m)+m\omega^2 x^2 /2&#10;\end{align*}&#10;\end{document}" title="IguanaTex Bitmap Display">
            <a:extLst>
              <a:ext uri="{FF2B5EF4-FFF2-40B4-BE49-F238E27FC236}">
                <a16:creationId xmlns:a16="http://schemas.microsoft.com/office/drawing/2014/main" id="{40C3CDCF-891E-3EEE-D46B-8A1707572F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178351" y="2651058"/>
            <a:ext cx="2794000" cy="3048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mathscr{D}[\cdot]=\frac{\kappa}{2}(-i[K,\cdot]+A\cdot A^{\dagger}-\frac{1}{2}\{A^{\dagger}A,\cdot\})&#10;\end{align*}&#10;\end{document}" title="IguanaTex Bitmap Display">
            <a:extLst>
              <a:ext uri="{FF2B5EF4-FFF2-40B4-BE49-F238E27FC236}">
                <a16:creationId xmlns:a16="http://schemas.microsoft.com/office/drawing/2014/main" id="{9D2D469B-9F12-879E-85E4-C28454EF6A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30675" y="2989229"/>
            <a:ext cx="4368800" cy="5334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K&amp;=\frac{1}{2\cosh(\beta\omega/2)}(xp+px),\label{eq:K_quantum_Brownian}\\A&amp;=\sqrt{m\omega\coth(\frac{\beta\omega}{4})}x+i\sqrt{\frac{\tanh(\beta\omega/4)}{m\omega}}p.&#10;\end{align*}&#10;\end{document}" title="IguanaTex Bitmap Display">
            <a:extLst>
              <a:ext uri="{FF2B5EF4-FFF2-40B4-BE49-F238E27FC236}">
                <a16:creationId xmlns:a16="http://schemas.microsoft.com/office/drawing/2014/main" id="{305CC4CF-C0B7-9F4B-D058-9D72B6FA87B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698875" y="4634244"/>
            <a:ext cx="48006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27010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5FBCA-BA36-640B-164D-190AA76CF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 to quantum Brownian motion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8C9764B-00CA-3F52-5C6B-939CE1E74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kumimoji="1"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B333E7-C754-200A-2505-2B24FC1C5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871" y="2276872"/>
            <a:ext cx="6896100" cy="19685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F1C94DA-AF01-BC26-FB2A-501FD8D39D68}"/>
              </a:ext>
            </a:extLst>
          </p:cNvPr>
          <p:cNvSpPr txBox="1"/>
          <p:nvPr/>
        </p:nvSpPr>
        <p:spPr>
          <a:xfrm>
            <a:off x="1370775" y="3284984"/>
            <a:ext cx="1896170" cy="52169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High temperature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46B263-A36D-43F6-CD76-2B36F6B0DE93}"/>
              </a:ext>
            </a:extLst>
          </p:cNvPr>
          <p:cNvSpPr txBox="1"/>
          <p:nvPr/>
        </p:nvSpPr>
        <p:spPr>
          <a:xfrm>
            <a:off x="4838613" y="4209277"/>
            <a:ext cx="2376264" cy="5249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Underdamped limit</a:t>
            </a:r>
            <a:endParaRPr kumimoji="1" lang="zh-CN" altLang="en-US" noProof="0" dirty="0">
              <a:solidFill>
                <a:schemeClr val="bg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6D6DB4-3642-9373-8CC1-EDA5BCA9A0AE}"/>
              </a:ext>
            </a:extLst>
          </p:cNvPr>
          <p:cNvSpPr txBox="1"/>
          <p:nvPr/>
        </p:nvSpPr>
        <p:spPr>
          <a:xfrm>
            <a:off x="7651528" y="4204641"/>
            <a:ext cx="2376264" cy="5249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Overdamped limit</a:t>
            </a:r>
            <a:endParaRPr kumimoji="1" lang="zh-CN" altLang="en-US" noProof="0" dirty="0">
              <a:solidFill>
                <a:schemeClr val="bg2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1819A88-33C0-8496-C859-ED5B630DC590}"/>
              </a:ext>
            </a:extLst>
          </p:cNvPr>
          <p:cNvSpPr txBox="1"/>
          <p:nvPr/>
        </p:nvSpPr>
        <p:spPr>
          <a:xfrm>
            <a:off x="1370775" y="3627388"/>
            <a:ext cx="2103810" cy="52169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Low</a:t>
            </a:r>
            <a:r>
              <a:rPr kumimoji="1" lang="zh-CN" altLang="en-US" dirty="0">
                <a:solidFill>
                  <a:schemeClr val="bg2"/>
                </a:solidFill>
              </a:rPr>
              <a:t> </a:t>
            </a:r>
            <a:r>
              <a:rPr kumimoji="1" lang="en-US" altLang="zh-CN" dirty="0">
                <a:solidFill>
                  <a:schemeClr val="bg2"/>
                </a:solidFill>
              </a:rPr>
              <a:t>temperature</a:t>
            </a:r>
            <a:endParaRPr kumimoji="1" lang="zh-CN" altLang="en-US" noProof="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FD862D6-F82F-CCF1-6916-780871F69160}"/>
                  </a:ext>
                </a:extLst>
              </p:cNvPr>
              <p:cNvSpPr txBox="1"/>
              <p:nvPr/>
            </p:nvSpPr>
            <p:spPr>
              <a:xfrm>
                <a:off x="4010943" y="5157192"/>
                <a:ext cx="2880320" cy="524972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Rescaled time: </a:t>
                </a:r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FD862D6-F82F-CCF1-6916-780871F69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943" y="5157192"/>
                <a:ext cx="2880320" cy="524972"/>
              </a:xfrm>
              <a:prstGeom prst="rect">
                <a:avLst/>
              </a:prstGeom>
              <a:blipFill>
                <a:blip r:embed="rId3"/>
                <a:stretch>
                  <a:fillRect l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138008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67BD7-1902-222C-3866-14959B705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5AD663-347A-326F-704E-6A703E25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0D6ECB7-ED9D-3997-78C4-048C14E79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252836"/>
            <a:ext cx="11389023" cy="5200499"/>
          </a:xfrm>
        </p:spPr>
        <p:txBody>
          <a:bodyPr>
            <a:norm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Thermodynamic length </a:t>
            </a:r>
            <a:endParaRPr kumimoji="1" lang="zh-CN" altLang="en-US" sz="2400" noProof="0" dirty="0">
              <a:solidFill>
                <a:schemeClr val="bg2"/>
              </a:solidFill>
            </a:endParaRPr>
          </a:p>
          <a:p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4FE701A-00E3-3383-FD33-FAD8F8E8C32E}"/>
              </a:ext>
            </a:extLst>
          </p:cNvPr>
          <p:cNvSpPr txBox="1"/>
          <p:nvPr/>
        </p:nvSpPr>
        <p:spPr>
          <a:xfrm>
            <a:off x="914599" y="4314971"/>
            <a:ext cx="3006796" cy="6480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5EDE113-0C35-7978-4448-6832F8DB7872}"/>
              </a:ext>
            </a:extLst>
          </p:cNvPr>
          <p:cNvSpPr txBox="1"/>
          <p:nvPr/>
        </p:nvSpPr>
        <p:spPr>
          <a:xfrm>
            <a:off x="911660" y="3009359"/>
            <a:ext cx="37444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Finite-time thermodynamics</a:t>
            </a:r>
          </a:p>
          <a:p>
            <a:endParaRPr kumimoji="1" lang="en-US" altLang="zh-CN" dirty="0">
              <a:solidFill>
                <a:schemeClr val="bg2"/>
              </a:solidFill>
            </a:endParaRP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0F2F43-6CF8-F207-EDFB-9243713E6422}"/>
              </a:ext>
            </a:extLst>
          </p:cNvPr>
          <p:cNvSpPr txBox="1"/>
          <p:nvPr/>
        </p:nvSpPr>
        <p:spPr>
          <a:xfrm>
            <a:off x="911660" y="3828609"/>
            <a:ext cx="37444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Classical stochastic thermodynamics</a:t>
            </a:r>
          </a:p>
          <a:p>
            <a:endParaRPr kumimoji="1" lang="en-US" altLang="zh-CN" dirty="0">
              <a:solidFill>
                <a:schemeClr val="bg2"/>
              </a:solidFill>
            </a:endParaRP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1B5DBD-B370-3BF9-D93B-1C92C6DD24C4}"/>
              </a:ext>
            </a:extLst>
          </p:cNvPr>
          <p:cNvSpPr txBox="1"/>
          <p:nvPr/>
        </p:nvSpPr>
        <p:spPr>
          <a:xfrm>
            <a:off x="911660" y="5602589"/>
            <a:ext cx="37444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Quantum stochastic thermodynamics</a:t>
            </a:r>
          </a:p>
          <a:p>
            <a:endParaRPr kumimoji="1" lang="en-US" altLang="zh-CN" dirty="0">
              <a:solidFill>
                <a:schemeClr val="bg2"/>
              </a:solidFill>
            </a:endParaRP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2E2E8C-46FD-71FD-2845-89EBDF3166AC}"/>
              </a:ext>
            </a:extLst>
          </p:cNvPr>
          <p:cNvSpPr txBox="1"/>
          <p:nvPr/>
        </p:nvSpPr>
        <p:spPr>
          <a:xfrm>
            <a:off x="911660" y="4715599"/>
            <a:ext cx="37444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Shortcut strategies: </a:t>
            </a:r>
          </a:p>
          <a:p>
            <a:endParaRPr kumimoji="1" lang="en-US" altLang="zh-CN" dirty="0">
              <a:solidFill>
                <a:schemeClr val="bg2"/>
              </a:solidFill>
            </a:endParaRP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4E3892-C4EE-E750-2BAA-362745FCF10C}"/>
              </a:ext>
            </a:extLst>
          </p:cNvPr>
          <p:cNvSpPr txBox="1"/>
          <p:nvPr/>
        </p:nvSpPr>
        <p:spPr>
          <a:xfrm>
            <a:off x="5021994" y="2924944"/>
            <a:ext cx="6264696" cy="63969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JFC, CP Sun, H Dong, Phys. Rev. E 104, 034117 (2020)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JFC†, RX Zhai†, CP Sun, H Dong, PRX Energy 2 (3), 033003 (2023)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93AE6B-CDCE-C67C-2F8F-6DC0E3EF589C}"/>
              </a:ext>
            </a:extLst>
          </p:cNvPr>
          <p:cNvSpPr txBox="1"/>
          <p:nvPr/>
        </p:nvSpPr>
        <p:spPr>
          <a:xfrm>
            <a:off x="4998701" y="3861536"/>
            <a:ext cx="6264696" cy="63969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YH Ma, JFC, CP Sun, H Dong, Phys. Rev. E 106, 034112 (2022)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8CA1FAD-A771-E5D4-E1CE-8AE91AA664CA}"/>
              </a:ext>
            </a:extLst>
          </p:cNvPr>
          <p:cNvSpPr txBox="1"/>
          <p:nvPr/>
        </p:nvSpPr>
        <p:spPr>
          <a:xfrm>
            <a:off x="3722911" y="4681467"/>
            <a:ext cx="6264696" cy="63969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G Li, </a:t>
            </a:r>
            <a:r>
              <a:rPr kumimoji="1" lang="en-US" altLang="zh-CN" noProof="0" dirty="0">
                <a:solidFill>
                  <a:schemeClr val="bg2"/>
                </a:solidFill>
              </a:rPr>
              <a:t>JFC</a:t>
            </a:r>
            <a:r>
              <a:rPr kumimoji="1" lang="en-US" altLang="zh-CN" dirty="0">
                <a:solidFill>
                  <a:schemeClr val="bg2"/>
                </a:solidFill>
              </a:rPr>
              <a:t>, CP Sun, H Dong, Phys. Rev. Lett. 128, 230603 (2022)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JFC</a:t>
            </a:r>
            <a:r>
              <a:rPr kumimoji="1" lang="en-US" altLang="zh-CN" dirty="0">
                <a:solidFill>
                  <a:schemeClr val="bg2"/>
                </a:solidFill>
              </a:rPr>
              <a:t>, </a:t>
            </a:r>
            <a:r>
              <a:rPr kumimoji="1" lang="en-US" altLang="zh-CN" noProof="0" dirty="0">
                <a:solidFill>
                  <a:schemeClr val="bg2"/>
                </a:solidFill>
              </a:rPr>
              <a:t>Phys. Rev. E 106, 054108 (2022)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62556D-F41B-4C91-6969-FAA6D40E9A2A}"/>
              </a:ext>
            </a:extLst>
          </p:cNvPr>
          <p:cNvSpPr txBox="1"/>
          <p:nvPr/>
        </p:nvSpPr>
        <p:spPr>
          <a:xfrm>
            <a:off x="4998701" y="5602589"/>
            <a:ext cx="282866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JFC</a:t>
            </a:r>
            <a:r>
              <a:rPr kumimoji="1" lang="en-US" altLang="zh-CN" dirty="0">
                <a:solidFill>
                  <a:schemeClr val="bg2"/>
                </a:solidFill>
              </a:rPr>
              <a:t>, arXiv:2502.20118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W\geq\Delta F&#10;\end{align*}&#10;\end{document}" title="IguanaTex Bitmap Display">
            <a:extLst>
              <a:ext uri="{FF2B5EF4-FFF2-40B4-BE49-F238E27FC236}">
                <a16:creationId xmlns:a16="http://schemas.microsoft.com/office/drawing/2014/main" id="{DA7F4B03-FA04-8D0B-907A-8972DFBBF23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02967" y="2101659"/>
            <a:ext cx="1524000" cy="3429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W-\Delta F\geq\frac{\mathcal{L}^2}{\tau}&#10;\end{align*}&#10;\end{document}" title="IguanaTex Bitmap Display">
            <a:extLst>
              <a:ext uri="{FF2B5EF4-FFF2-40B4-BE49-F238E27FC236}">
                <a16:creationId xmlns:a16="http://schemas.microsoft.com/office/drawing/2014/main" id="{542E472A-5CD1-69B4-1989-C1006299BA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63271" y="1829930"/>
            <a:ext cx="2476500" cy="838200"/>
          </a:xfrm>
          <a:prstGeom prst="rect">
            <a:avLst/>
          </a:prstGeom>
        </p:spPr>
      </p:pic>
      <p:sp>
        <p:nvSpPr>
          <p:cNvPr id="20" name="右箭头 19">
            <a:extLst>
              <a:ext uri="{FF2B5EF4-FFF2-40B4-BE49-F238E27FC236}">
                <a16:creationId xmlns:a16="http://schemas.microsoft.com/office/drawing/2014/main" id="{0CD928CA-4741-8D1C-56BE-87BBEC6D98E2}"/>
              </a:ext>
            </a:extLst>
          </p:cNvPr>
          <p:cNvSpPr/>
          <p:nvPr/>
        </p:nvSpPr>
        <p:spPr>
          <a:xfrm>
            <a:off x="5451103" y="2101659"/>
            <a:ext cx="576064" cy="34290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5808815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0693C-4F05-D77B-0355-94176C53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5E056B-D34F-55AB-4D29-48AD240E6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Thermodynamically </a:t>
            </a:r>
            <a:r>
              <a:rPr kumimoji="1" lang="en-US" altLang="zh-CN" sz="2400" dirty="0">
                <a:solidFill>
                  <a:schemeClr val="bg2"/>
                </a:solidFill>
              </a:rPr>
              <a:t>c</a:t>
            </a:r>
            <a:r>
              <a:rPr kumimoji="1" lang="en-US" altLang="zh-CN" sz="2400" noProof="0" dirty="0" err="1">
                <a:solidFill>
                  <a:schemeClr val="bg2"/>
                </a:solidFill>
              </a:rPr>
              <a:t>onsistent</a:t>
            </a:r>
            <a:r>
              <a:rPr kumimoji="1" lang="en-US" altLang="zh-CN" sz="2400" dirty="0">
                <a:solidFill>
                  <a:schemeClr val="bg2"/>
                </a:solidFill>
              </a:rPr>
              <a:t> framework </a:t>
            </a:r>
            <a:endParaRPr kumimoji="1" lang="zh-CN" altLang="en-US" sz="2400" noProof="0" dirty="0">
              <a:solidFill>
                <a:schemeClr val="bg2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FABC334-1551-F105-11DD-67CF64642FC3}"/>
              </a:ext>
            </a:extLst>
          </p:cNvPr>
          <p:cNvSpPr txBox="1"/>
          <p:nvPr/>
        </p:nvSpPr>
        <p:spPr>
          <a:xfrm>
            <a:off x="764408" y="3629613"/>
            <a:ext cx="19442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Finite-time </a:t>
            </a:r>
            <a:r>
              <a:rPr kumimoji="1" lang="en-US" altLang="zh-CN" noProof="0" dirty="0" err="1">
                <a:solidFill>
                  <a:schemeClr val="bg2"/>
                </a:solidFill>
              </a:rPr>
              <a:t>scalings</a:t>
            </a:r>
            <a:r>
              <a:rPr kumimoji="1" lang="en-US" altLang="zh-CN" noProof="0" dirty="0">
                <a:solidFill>
                  <a:schemeClr val="bg2"/>
                </a:solidFill>
              </a:rPr>
              <a:t> of phase transitions</a:t>
            </a: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2C761C-1C5C-AB7D-7336-24E82A3A6471}"/>
              </a:ext>
            </a:extLst>
          </p:cNvPr>
          <p:cNvSpPr txBox="1"/>
          <p:nvPr/>
        </p:nvSpPr>
        <p:spPr>
          <a:xfrm>
            <a:off x="764408" y="2897890"/>
            <a:ext cx="2952328" cy="51441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Optimal control theory</a:t>
            </a: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B2C2D2-5339-ED4C-B766-3EDCC31B9DCE}"/>
              </a:ext>
            </a:extLst>
          </p:cNvPr>
          <p:cNvSpPr txBox="1"/>
          <p:nvPr/>
        </p:nvSpPr>
        <p:spPr>
          <a:xfrm>
            <a:off x="764408" y="5526894"/>
            <a:ext cx="19442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Quantum many-body systems</a:t>
            </a: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C8E3B5D-FB34-0937-94A8-9756B52B5652}"/>
              </a:ext>
            </a:extLst>
          </p:cNvPr>
          <p:cNvSpPr txBox="1"/>
          <p:nvPr/>
        </p:nvSpPr>
        <p:spPr>
          <a:xfrm>
            <a:off x="764408" y="4882185"/>
            <a:ext cx="19442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Relativistic thermodynamics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0B447F-2880-FA05-25E7-4684D3508BDE}"/>
              </a:ext>
            </a:extLst>
          </p:cNvPr>
          <p:cNvSpPr txBox="1"/>
          <p:nvPr/>
        </p:nvSpPr>
        <p:spPr>
          <a:xfrm>
            <a:off x="5292464" y="3644969"/>
            <a:ext cx="4896544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YX Wu, JFC, HT Quan, arXiv:2401.15592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7ECD603-28FA-1374-06DE-0FA852D3575D}"/>
              </a:ext>
            </a:extLst>
          </p:cNvPr>
          <p:cNvSpPr txBox="1"/>
          <p:nvPr/>
        </p:nvSpPr>
        <p:spPr>
          <a:xfrm>
            <a:off x="5451103" y="2219643"/>
            <a:ext cx="4896544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JFC, HT Quan, Phys. Rev. E 107, 024135 (2023)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778F3E-2816-4253-AA1C-D00467856D79}"/>
              </a:ext>
            </a:extLst>
          </p:cNvPr>
          <p:cNvSpPr txBox="1"/>
          <p:nvPr/>
        </p:nvSpPr>
        <p:spPr>
          <a:xfrm>
            <a:off x="764408" y="2219643"/>
            <a:ext cx="4528056" cy="36504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Joint fluctuation theorems of work and heat</a:t>
            </a: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5F67DBE-3F5A-D6BC-9B80-7CE12D2744E4}"/>
              </a:ext>
            </a:extLst>
          </p:cNvPr>
          <p:cNvSpPr txBox="1"/>
          <p:nvPr/>
        </p:nvSpPr>
        <p:spPr>
          <a:xfrm>
            <a:off x="764408" y="4268677"/>
            <a:ext cx="1944216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 err="1">
                <a:solidFill>
                  <a:schemeClr val="bg2"/>
                </a:solidFill>
              </a:rPr>
              <a:t>Quasiprobabilities</a:t>
            </a:r>
            <a:r>
              <a:rPr kumimoji="1" lang="en-US" altLang="zh-CN" noProof="0" dirty="0">
                <a:solidFill>
                  <a:schemeClr val="bg2"/>
                </a:solidFill>
              </a:rPr>
              <a:t> in quantum thermodynamics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A2821E-5C2D-96F3-BFE6-C6022F73E2FA}"/>
              </a:ext>
            </a:extLst>
          </p:cNvPr>
          <p:cNvSpPr txBox="1"/>
          <p:nvPr/>
        </p:nvSpPr>
        <p:spPr>
          <a:xfrm>
            <a:off x="6033344" y="4269754"/>
            <a:ext cx="4896544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JH Pei, JFC, HT Quan, Phys. Rev. E 108, 054109 (2023)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0E7481-72AD-1AF4-68D4-702650230514}"/>
              </a:ext>
            </a:extLst>
          </p:cNvPr>
          <p:cNvSpPr txBox="1"/>
          <p:nvPr/>
        </p:nvSpPr>
        <p:spPr>
          <a:xfrm>
            <a:off x="4795916" y="5517232"/>
            <a:ext cx="4896544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JFC, K. S. Rai, P. </a:t>
            </a:r>
            <a:r>
              <a:rPr kumimoji="1" lang="en-US" altLang="zh-CN" noProof="0" dirty="0" err="1">
                <a:solidFill>
                  <a:schemeClr val="bg2"/>
                </a:solidFill>
              </a:rPr>
              <a:t>Emonts</a:t>
            </a:r>
            <a:r>
              <a:rPr kumimoji="1" lang="en-US" altLang="zh-CN" noProof="0" dirty="0">
                <a:solidFill>
                  <a:schemeClr val="bg2"/>
                </a:solidFill>
              </a:rPr>
              <a:t>, D. Farina, M. </a:t>
            </a:r>
            <a:r>
              <a:rPr kumimoji="1" lang="en-US" altLang="zh-CN" noProof="0" dirty="0" err="1">
                <a:solidFill>
                  <a:schemeClr val="bg2"/>
                </a:solidFill>
              </a:rPr>
              <a:t>Płodzień</a:t>
            </a:r>
            <a:r>
              <a:rPr kumimoji="1" lang="en-US" altLang="zh-CN" noProof="0" dirty="0">
                <a:solidFill>
                  <a:schemeClr val="bg2"/>
                </a:solidFill>
              </a:rPr>
              <a:t>, P. Grzybowski, 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M. </a:t>
            </a:r>
            <a:r>
              <a:rPr kumimoji="1" lang="en-US" altLang="zh-CN" noProof="0" dirty="0" err="1">
                <a:solidFill>
                  <a:schemeClr val="bg2"/>
                </a:solidFill>
              </a:rPr>
              <a:t>Lewenstein</a:t>
            </a:r>
            <a:r>
              <a:rPr kumimoji="1" lang="en-US" altLang="zh-CN" noProof="0" dirty="0">
                <a:solidFill>
                  <a:schemeClr val="bg2"/>
                </a:solidFill>
              </a:rPr>
              <a:t>, J. Tura, arXiv:2411.03420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2804FD0-4B67-286D-0491-01F689EACC90}"/>
              </a:ext>
            </a:extLst>
          </p:cNvPr>
          <p:cNvSpPr txBox="1"/>
          <p:nvPr/>
        </p:nvSpPr>
        <p:spPr>
          <a:xfrm>
            <a:off x="6033344" y="4882185"/>
            <a:ext cx="4896544" cy="47086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JH Pei, JFC, HT Quan, arXiv:2312.17621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82B3E82-C3AF-B66E-EEC1-85921B07798D}"/>
              </a:ext>
            </a:extLst>
          </p:cNvPr>
          <p:cNvSpPr txBox="1"/>
          <p:nvPr/>
        </p:nvSpPr>
        <p:spPr>
          <a:xfrm>
            <a:off x="3585072" y="2823720"/>
            <a:ext cx="4896544" cy="8921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YH Chen, JFC, Z Fei, HT Quan, Phys. Rev. E 106, 024105 (2022)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JFC, HT Quan, Phys. Rev. E 110, L042105 (2024)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Delta U=W+\sum_{\nu}Q_{\nu},&#10;\end{align*}&#10;\end{document}" title="IguanaTex Bitmap Display">
            <a:extLst>
              <a:ext uri="{FF2B5EF4-FFF2-40B4-BE49-F238E27FC236}">
                <a16:creationId xmlns:a16="http://schemas.microsoft.com/office/drawing/2014/main" id="{D057DD00-E867-94DB-9097-EDE9D95706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62636" y="1746695"/>
            <a:ext cx="2108200" cy="5334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   \left\langle e^{-\beta_{S}w+\sum_{\nu}(\beta_{\nu}-\beta_{S})q_{v}}\right\rangle =e^{-\beta_{S}\Delta F_{S}}.&#10;\end{align*}&#10;\end{document}" title="IguanaTex Bitmap Display">
            <a:extLst>
              <a:ext uri="{FF2B5EF4-FFF2-40B4-BE49-F238E27FC236}">
                <a16:creationId xmlns:a16="http://schemas.microsoft.com/office/drawing/2014/main" id="{E5EF6732-5BED-83C1-7735-594DCB4CD58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099175" y="1657961"/>
            <a:ext cx="3784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53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89AC5-E4B6-05CC-1C04-E6B07E73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1B2C6D"/>
                </a:solidFill>
                <a:effectLst/>
              </a:rPr>
              <a:t>Acknowledgments to collaborators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B84168-3E20-7CF6-594F-DB17A596A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2C2A87-AEEC-D1D3-24EC-20420C7FBF9C}"/>
              </a:ext>
            </a:extLst>
          </p:cNvPr>
          <p:cNvSpPr txBox="1"/>
          <p:nvPr/>
        </p:nvSpPr>
        <p:spPr>
          <a:xfrm>
            <a:off x="1435404" y="1361682"/>
            <a:ext cx="9937104" cy="102472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zh-CN" altLang="en-US" dirty="0">
                <a:solidFill>
                  <a:srgbClr val="000000"/>
                </a:solidFill>
                <a:effectLst/>
                <a:latin typeface="+mn-ea"/>
              </a:rPr>
              <a:t>中国工程物理研究院研究生院</a:t>
            </a:r>
          </a:p>
          <a:p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+mn-ea"/>
              </a:rPr>
              <a:t>孙昌璞、董辉、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苏山河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厦门大学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、李耿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北京师范大学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) 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、马宇翰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北京师范大学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、</a:t>
            </a:r>
            <a:endParaRPr lang="en-US" altLang="zh-CN" dirty="0">
              <a:solidFill>
                <a:schemeClr val="bg2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费兆宇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(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浙江理工大学</a:t>
            </a:r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)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</a:rPr>
              <a:t>、袁红、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latin typeface="+mn-ea"/>
              </a:rPr>
              <a:t>翟若迅</a:t>
            </a:r>
          </a:p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7EDA03-0105-D1B2-56E2-35DAD36D834B}"/>
              </a:ext>
            </a:extLst>
          </p:cNvPr>
          <p:cNvSpPr txBox="1"/>
          <p:nvPr/>
        </p:nvSpPr>
        <p:spPr>
          <a:xfrm>
            <a:off x="1418655" y="2653181"/>
            <a:ext cx="3600400" cy="72008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zh-CN" altLang="en-US" dirty="0">
                <a:solidFill>
                  <a:srgbClr val="000000"/>
                </a:solidFill>
                <a:effectLst/>
              </a:rPr>
              <a:t>北京大学</a:t>
            </a:r>
            <a:endParaRPr lang="en-US" altLang="zh-CN" dirty="0">
              <a:solidFill>
                <a:srgbClr val="000000"/>
              </a:solidFill>
              <a:effectLst/>
            </a:endParaRPr>
          </a:p>
          <a:p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全海涛、张凡、吴雨心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</a:rPr>
              <a:t>、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裴继辉、</a:t>
            </a:r>
            <a:r>
              <a:rPr lang="zh-CN" altLang="en-US" dirty="0">
                <a:solidFill>
                  <a:schemeClr val="bg2">
                    <a:lumMod val="50000"/>
                    <a:lumOff val="50000"/>
                  </a:schemeClr>
                </a:solidFill>
              </a:rPr>
              <a:t>陈祎泓</a:t>
            </a:r>
            <a:endParaRPr kumimoji="1" lang="zh-CN" altLang="en-US" noProof="0" dirty="0" err="1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4AE4FC1-CABE-CBDC-29DA-3EA56CF58CC8}"/>
              </a:ext>
            </a:extLst>
          </p:cNvPr>
          <p:cNvSpPr txBox="1"/>
          <p:nvPr/>
        </p:nvSpPr>
        <p:spPr>
          <a:xfrm>
            <a:off x="1418655" y="3789386"/>
            <a:ext cx="3600400" cy="72008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dirty="0">
                <a:solidFill>
                  <a:srgbClr val="000000"/>
                </a:solidFill>
                <a:effectLst/>
              </a:rPr>
              <a:t>Leiden</a:t>
            </a:r>
            <a:r>
              <a:rPr lang="zh-CN" altLang="en-US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dirty="0">
                <a:solidFill>
                  <a:srgbClr val="000000"/>
                </a:solidFill>
                <a:effectLst/>
              </a:rPr>
              <a:t>University</a:t>
            </a:r>
          </a:p>
          <a:p>
            <a:r>
              <a:rPr lang="en-US" altLang="zh-CN" dirty="0">
                <a:solidFill>
                  <a:schemeClr val="bg2">
                    <a:lumMod val="50000"/>
                    <a:lumOff val="50000"/>
                  </a:schemeClr>
                </a:solidFill>
              </a:rPr>
              <a:t>Jordi Tura, Kshiti Sneh Rai, Patrick </a:t>
            </a:r>
            <a:r>
              <a:rPr lang="en-US" altLang="zh-CN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Emonts</a:t>
            </a:r>
            <a:endParaRPr lang="en-US" altLang="zh-CN" dirty="0">
              <a:solidFill>
                <a:schemeClr val="bg2">
                  <a:lumMod val="50000"/>
                  <a:lumOff val="50000"/>
                </a:schemeClr>
              </a:solidFill>
              <a:effectLst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C7453B-5CD9-293E-15C4-6CFFDAF46459}"/>
              </a:ext>
            </a:extLst>
          </p:cNvPr>
          <p:cNvSpPr txBox="1"/>
          <p:nvPr/>
        </p:nvSpPr>
        <p:spPr>
          <a:xfrm>
            <a:off x="1433118" y="4776237"/>
            <a:ext cx="3600400" cy="72008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dirty="0">
                <a:solidFill>
                  <a:srgbClr val="000000"/>
                </a:solidFill>
                <a:effectLst/>
              </a:rPr>
              <a:t>ICFO</a:t>
            </a:r>
          </a:p>
          <a:p>
            <a:r>
              <a:rPr lang="en-US" altLang="zh-CN" b="0" i="0" u="none" strike="noStrike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Maciej </a:t>
            </a:r>
            <a:r>
              <a:rPr lang="en-US" altLang="zh-CN" b="0" i="0" u="none" strike="noStrike" dirty="0" err="1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Lewenstein</a:t>
            </a:r>
            <a:r>
              <a:rPr lang="en-US" altLang="zh-CN" b="0" i="0" u="none" strike="noStrike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, Donato Farina, Marcin </a:t>
            </a:r>
            <a:r>
              <a:rPr lang="en-US" altLang="zh-CN" b="0" i="0" u="none" strike="noStrike" dirty="0" err="1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Płodzień</a:t>
            </a:r>
            <a:r>
              <a:rPr lang="en-US" altLang="zh-CN" b="0" i="0" u="none" strike="noStrike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</a:rPr>
              <a:t>, Przemyslaw Grzybowski</a:t>
            </a:r>
            <a:endParaRPr lang="en-US" altLang="zh-CN" dirty="0">
              <a:solidFill>
                <a:schemeClr val="bg2">
                  <a:lumMod val="50000"/>
                  <a:lumOff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6738004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3128964" y="2995617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4010025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3148016" y="2752726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2773364" y="2954341"/>
            <a:ext cx="1371599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3238503" y="3446466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4719641" y="3284542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5322892" y="3295649"/>
            <a:ext cx="333375" cy="357189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5473700" y="3295653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7156451" y="3243266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7340602" y="2774951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7704139" y="3757613"/>
            <a:ext cx="330200" cy="296863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6891342" y="3746503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7615240" y="3138490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7307265" y="2794004"/>
            <a:ext cx="573088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7153279" y="2782891"/>
            <a:ext cx="633412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8037517" y="3295651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8145464" y="3295651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8540753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8551866" y="3302001"/>
            <a:ext cx="319087" cy="338137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8575675" y="3284541"/>
            <a:ext cx="623887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8878890" y="3330579"/>
            <a:ext cx="280988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8921750" y="3409954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4243391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4411664" y="3295654"/>
            <a:ext cx="277813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4483101" y="3438526"/>
            <a:ext cx="319087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4194175" y="3295651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4108449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4048128" y="3311529"/>
            <a:ext cx="341312" cy="341312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6067428" y="3213102"/>
            <a:ext cx="608013" cy="360364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6418266" y="3213102"/>
            <a:ext cx="314325" cy="360364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6486526" y="3348038"/>
            <a:ext cx="319087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8378826" y="3435353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5038726" y="3435353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5011742" y="3292477"/>
            <a:ext cx="327025" cy="360364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9402765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6099175" y="2420939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6254753" y="2420939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5667378" y="3284539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5672141" y="3357563"/>
            <a:ext cx="498475" cy="296863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5" name="标题 44">
            <a:extLst>
              <a:ext uri="{FF2B5EF4-FFF2-40B4-BE49-F238E27FC236}">
                <a16:creationId xmlns:a16="http://schemas.microsoft.com/office/drawing/2014/main" id="{5C5488CD-B9FD-533B-0C0D-51FD7C84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"/>
  <p:tag name="ORIGINALWIDTH" val="18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egin{aligned}&#10;    g_{\mu\nu} &amp;= -\frac{\partial^2 S}{\partial X^\mu \partial X^\nu}, \\&#10;    \Gamma^\lambda_{\mu\nu} &amp;= \frac{1}{2} g^{\lambda\sigma} \left( \partial_\mu g_{\nu\sigma} + \partial_\nu g_{\mu\sigma} - \partial_\sigma g_{\mu\nu} \right), \\&#10;    R^\lambda_{\mu\nu\rho} &amp;= \partial_\nu \Gamma^\lambda_{\mu\rho} - \partial_\rho \Gamma^\lambda_{\mu\nu} + \Gamma^\sigma_{\mu\rho} \Gamma^\lambda_{\sigma\nu} - \Gamma^\sigma_{\mu\nu} \Gamma^\lambda_{\sigma\rho}, \\&#10;    R_{\mu\nu} &amp;= R^\lambda_{\mu\lambda\nu}, \\&#10;    R &amp;= g^{\mu\nu} R_{\mu\nu}, &#10;\end{aligned}&#10;\end{align*}&#10;\end{document}"/>
  <p:tag name="IGUANATEXSIZE" val="20"/>
  <p:tag name="IGUANATEXCURSOR" val="72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6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x|\lambda)=\frac{1}{Z}e^{-\beta H(x,\lambda)}=\frac{1}{Z}e^{-\lambda^{i}(t)X_{i}(x)}.&#10;\end{align*}&#10;\end{document}"/>
  <p:tag name="IGUANATEXSIZE" val="24"/>
  <p:tag name="IGUANATEXCURSOR" val="25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3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n Z=-\beta F=\psi=S-\lambda^{i}\left\langle X_{i}\right\rangle &#10;\end{align*}&#10;\end{document}"/>
  <p:tag name="IGUANATEXSIZE" val="20"/>
  <p:tag name="IGUANATEXCURSOR" val="23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5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frac{\partial \psi}{\partial \lambda^i}=-\left\langle X_i \right\rangle&#10;\end{align*}&#10;\end{document}"/>
  <p:tag name="IGUANATEXSIZE" val="24"/>
  <p:tag name="IGUANATEXCURSOR" val="2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23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{ij}=\frac{\partial^{2}\psi}{\partial\lambda^{i}\partial\lambda^{j}}=-\frac{\partial\left\langle X_{i}\right\rangle }{\partial\lambda^{j}}=\left\langle \left(X_{i}-\left\langle X_{i}\right\rangle \right)\left(X_{j}-\left\langle X_{j}\right\rangle \right)\right\rangle .&#10;\end{align*}&#10;\end{document}"/>
  <p:tag name="IGUANATEXSIZE" val="20"/>
  <p:tag name="IGUANATEXCURSOR" val="4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10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L}=\int_{0}^{\tau}\sqrt{\frac{d\lambda^{i}}{dt}g_{ij}\frac{d\lambda^{j}}{dt}}dt&#10;\end{align*}&#10;\end{document}"/>
  <p:tag name="IGUANATEXSIZE" val="20"/>
  <p:tag name="IGUANATEXCURSOR" val="11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6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eta_{ij}=\frac{\partial^{2}U}{\partial X_{i}\partial X_{j}}&#10;\end{align*}&#10;\end{document}"/>
  <p:tag name="IGUANATEXSIZE" val="20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12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=\int_{0}^{\xi^{\mathrm{max}}}(\frac{dX^{t}}{d\xi}\eta\frac{dX}{d\xi})^{1/2}d\xi.&#10;\end{align*}&#10;\end{document}"/>
  <p:tag name="IGUANATEXSIZE" val="20"/>
  <p:tag name="IGUANATEXCURSOR" val="25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"/>
  <p:tag name="ORIGINALWIDTH" val="1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Delta A_{u}&amp;=\int_{0}^{\tau}\sum_{i}[Y_{i}^{e}(t)-Y_{i}(t)]\frac{dX_{i}}{dt}dt\\&amp;=...\\&amp;=\int_{0}^{\tau}\frac{dX^{t}}{dt}\eta\frac{dX}{dt}\epsilon dt\\&amp;=\bar{\epsilon}\int_{0}^{\tau}\frac{dX^{t}}{dt}\eta\frac{dX}{dt}dt\\&amp;\geq\bar{\epsilon}L^2/\tau&#10;\end{align*}&#10;\end{document}"/>
  <p:tag name="IGUANATEXSIZE" val="20"/>
  <p:tag name="IGUANATEXCURSOR" val="41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20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int_0^\tau \dot{X}^t \eta \dot{X} d t \geq \left[\int_0^\tau\left(\dot{X}^t \eta \dot{X}\right)^{1 / 2} d t\right]^{2 / \tau}=L^2 / \tau&#10;\end{align*}&#10;\end{document}"/>
  <p:tag name="IGUANATEXSIZE" val="16"/>
  <p:tag name="IGUANATEXCURSOR" val="21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0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Sigma=\Delta S_\mathrm{sys}+\Delta S_\mathrm{bath}\geq 0,&#10;\end{align*}&#10;\end{document}"/>
  <p:tag name="IGUANATEXSIZE" val="24"/>
  <p:tag name="IGUANATEXCURSOR" val="2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_\mathrm{ex}=W-\Delta F.&#10;\end{align*}&#10;\end{document}"/>
  <p:tag name="IGUANATEXSIZE" val="20"/>
  <p:tag name="IGUANATEXCURSOR" val="19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_\mathrm{ex}\propto 1/\tau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"/>
  <p:tag name="ORIGINALWIDTH" val="40"/>
  <p:tag name="OUTPUTTYPE" val="PDF"/>
  <p:tag name="IGUANATEXVERSION" val="160"/>
  <p:tag name="LATEXADDIN" val="\documentclass{article}&#10;\usepackage{amsmath}&#10;\pagestyle{empty}&#10;\usepackage[T1]{fontenc}&#10;\usepackage[latin9]{inputenc}&#10;\usepackage{mathrsfs}&#10;\usepackage{color}&#10;\begin{document}&#10;$W=\Delta F$&#10;&#10;\end{document}"/>
  <p:tag name="IGUANATEXSIZE" val="22"/>
  <p:tag name="IGUANATEXCURSOR" val="179"/>
  <p:tag name="TRANSPARENCY" val="True"/>
  <p:tag name="LATEXENGINEID" val="0"/>
  <p:tag name="TEMPFOLDER" val="/private/var/folders/c3/35cf1q657rlg1bscs97lk8k80000gn/T/com.microsoft.Powerpoint/TemporaryItems/"/>
  <p:tag name="LATEXFORMHEIGHT" val="312"/>
  <p:tag name="LATEXFORMWIDTH" val="50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56"/>
  <p:tag name="OUTPUTTYPE" val="PDF"/>
  <p:tag name="IGUANATEXVERSION" val="160"/>
  <p:tag name="LATEXADDIN" val="\documentclass{article}&#10;\usepackage{amsmath}&#10;\pagestyle{empty}&#10;\usepackage[T1]{fontenc}&#10;\usepackage[latin9]{inputenc}&#10;\usepackage{mathrsfs}&#10;\usepackage{color}&#10;\begin{document}&#10;$\Delta S= Q_h/T_h$&#10;&#10;\end{document}"/>
  <p:tag name="IGUANATEXSIZE" val="22"/>
  <p:tag name="IGUANATEXCURSOR" val="190"/>
  <p:tag name="TRANSPARENCY" val="True"/>
  <p:tag name="LATEXENGINEID" val="0"/>
  <p:tag name="TEMPFOLDER" val="/private/var/folders/c3/35cf1q657rlg1bscs97lk8k80000gn/T/com.microsoft.Powerpoint/TemporaryItems/"/>
  <p:tag name="LATEXFORMHEIGHT" val="312"/>
  <p:tag name="LATEXFORMWIDTH" val="50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5"/>
  <p:tag name="OUTPUTTYPE" val="PDF"/>
  <p:tag name="IGUANATEXVERSION" val="160"/>
  <p:tag name="LATEXADDIN" val="\documentclass{article}&#10;\usepackage{amsmath}&#10;\pagestyle{empty}&#10;\usepackage[T1]{fontenc}&#10;\usepackage[latin9]{inputenc}&#10;\usepackage{mathrsfs}&#10;\usepackage{color}&#10;\begin{document}&#10;$W(\tau)= \Delta F+\mathcal{C}/ \tau_h$&#10;&#10;\end{document}"/>
  <p:tag name="IGUANATEXSIZE" val="22"/>
  <p:tag name="IGUANATEXCURSOR" val="185"/>
  <p:tag name="TRANSPARENCY" val="True"/>
  <p:tag name="LATEXENGINEID" val="0"/>
  <p:tag name="TEMPFOLDER" val="/Users/chenjinfu/Library/Containers/com.microsoft.Powerpoint/Data/tmp/TemporaryItems/"/>
  <p:tag name="LATEXFORMHEIGHT" val="312"/>
  <p:tag name="LATEXFORMWIDTH" val="50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70"/>
  <p:tag name="OUTPUTTYPE" val="PDF"/>
  <p:tag name="IGUANATEXVERSION" val="160"/>
  <p:tag name="LATEXADDIN" val="\documentclass{article}&#10;\usepackage{amsmath}&#10;\pagestyle{empty}&#10;\usepackage{xcolor}&#10;\begin{document}&#10;&#10;&#10;$Q_h=Q_h^{(r)}-\frac{M_h}{\tau_h}$&#10;&#10;\end{document}"/>
  <p:tag name="IGUANATEXSIZE" val="22"/>
  <p:tag name="IGUANATEXCURSOR" val="134"/>
  <p:tag name="TRANSPARENCY" val="True"/>
  <p:tag name="LATEXENGINEID" val="0"/>
  <p:tag name="TEMPFOLDER" val="/private/var/folders/c3/35cf1q657rlg1bscs97lk8k80000gn/T/com.microsoft.Powerpoint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56"/>
  <p:tag name="OUTPUTTYPE" val="PDF"/>
  <p:tag name="IGUANATEXVERSION" val="160"/>
  <p:tag name="LATEXADDIN" val="\documentclass{article}&#10;\usepackage{amsmath}&#10;\pagestyle{empty}&#10;\usepackage{xcolor}&#10;\begin{document}&#10;&#10;&#10;$\Delta S \geq Q_h/T_h$&#10;&#10;\end{document}"/>
  <p:tag name="IGUANATEXSIZE" val="22"/>
  <p:tag name="IGUANATEXCURSOR" val="124"/>
  <p:tag name="TRANSPARENCY" val="True"/>
  <p:tag name="LATEXENGINEID" val="0"/>
  <p:tag name="TEMPFOLDER" val="/private/var/folders/c3/35cf1q657rlg1bscs97lk8k80000gn/T/com.microsoft.Powerpoint/TemporaryItems/"/>
  <p:tag name="LATEXFORMHEIGHT" val="426.65"/>
  <p:tag name="LATEXFORMWIDTH" val="513.3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0"/>
  <p:tag name="OUTPUTTYPE" val="PDF"/>
  <p:tag name="IGUANATEXVERSION" val="160"/>
  <p:tag name="LATEXADDIN" val="\documentclass{article}&#10;\usepackage{amsmath}&#10;\pagestyle{empty}&#10;\usepackage[T1]{fontenc}&#10;\usepackage[latin9]{inputenc}&#10;\usepackage{mathrsfs}&#10;\usepackage{color}&#10;\begin{document}&#10;$W\geq\Delta F$&#10;&#10;\end{document}"/>
  <p:tag name="IGUANATEXSIZE" val="22"/>
  <p:tag name="IGUANATEXCURSOR" val="182"/>
  <p:tag name="TRANSPARENCY" val="True"/>
  <p:tag name="LATEXENGINEID" val="0"/>
  <p:tag name="TEMPFOLDER" val="/private/var/folders/c3/35cf1q657rlg1bscs97lk8k80000gn/T/com.microsoft.Powerpoint/TemporaryItems/"/>
  <p:tag name="LATEXFORMHEIGHT" val="312"/>
  <p:tag name="LATEXFORMWIDTH" val="50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_\mathrm{ex}\propto 1/\tau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C_{V}\frac{dT_{\mathrm{s}}}{dt}=-\kappa(T_{\mathrm{s}}-T_{\mathrm{e}})-\frac{nRT_{\mathrm{s}}}{V}\frac{dV}{dt}&#10;\end{align*}&#10;\end{document}"/>
  <p:tag name="IGUANATEXSIZE" val="20"/>
  <p:tag name="IGUANATEXCURSOR" val="27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9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W=-\int_{0}^{\tau}p(t)\frac{dV}{dt}dt&#10;\end{align*}&#10;\end{document}"/>
  <p:tag name="IGUANATEXSIZE" val="20"/>
  <p:tag name="IGUANATEXCURSOR" val="20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_\mathrm{s}&#10;\end{align*}&#10;\end{document}"/>
  <p:tag name="IGUANATEXSIZE" val="20"/>
  <p:tag name="IGUANATEXCURSOR" val="1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_\mathrm{e}&#10;\end{align*}&#10;\end{document}"/>
  <p:tag name="IGUANATEXSIZE" val="20"/>
  <p:tag name="IGUANATEXCURSOR" val="1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1.7285"/>
  <p:tag name="ORIGINALWIDTH" val="1116.61"/>
  <p:tag name="OUTPUTTYPE" val="PNG"/>
  <p:tag name="IGUANATEXVERSION" val="161"/>
  <p:tag name="LATEXADDIN" val="\documentclass{article}&#10;\usepackage{amsmath}&#10;\pagestyle{empty}&#10;\begin{document}&#10;&#10;$W(\tau)_\mathrm{min}=\Delta F+\frac{\mathcal{L}^{2}}{\tau}$&#10;&#10;\end{document}"/>
  <p:tag name="IGUANATEXSIZE" val="20"/>
  <p:tag name="IGUANATEXCURSOR" val="103"/>
  <p:tag name="TRANSPARENCY" val="True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C_{V}\frac{dT_{\mathrm{s}}}{dt}=-\kappa(T_{\mathrm{s}}-T_{\mathrm{e}})-\frac{nRT_{\mathrm{s}}}{V}\frac{dV}{dt}&#10;\end{align*}&#10;\end{document}"/>
  <p:tag name="IGUANATEXSIZE" val="20"/>
  <p:tag name="IGUANATEXCURSOR" val="27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5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frac{nR}{\gamma C_{V}}\frac{\dot{V}}{V}\ll1&#10;\end{align*}&#10;\end{document}"/>
  <p:tag name="IGUANATEXSIZE" val="20"/>
  <p:tag name="IGUANATEXCURSOR" val="21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"/>
  <p:tag name="ORIGINALWIDTH" val="21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(\tau)&amp;=-\int_{0}^{\tau}\frac{nRT_{\mathrm{s}}}{V}\dot{V}dt\\&amp;\approx-\int_{0}^{\tau}\frac{nRT_{\mathrm{b}}}{V}\dot{V}dt+\int_{0}^{\tau}\frac{(nR)^{2}T_{\mathrm{b}}}{\kappa C_{V}}\left(\frac{\dot{V}}{V}\right)^{2}dt&#10;\end{align*}&#10;\end{document}"/>
  <p:tag name="IGUANATEXSIZE" val="20"/>
  <p:tag name="IGUANATEXCURSOR" val="38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 F&#10;\end{align*}&#10;\end{document}"/>
  <p:tag name="IGUANATEXSIZE" val="20"/>
  <p:tag name="IGUANATEXCURSOR" val="17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_\mathrm{ex}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geq\frac{1}{\tau}\left[\int_{0}^{\tau}\sqrt{\frac{(nR)^{2}T_{\mathrm{b}}}{\kappa C_{V}}\left(\frac{\dot{V}}{V}\right)^{2}}dt\right]^{2}&#10;\end{align*}&#10;\end{document}"/>
  <p:tag name="IGUANATEXSIZE" val="20"/>
  <p:tag name="IGUANATEXCURSOR" val="30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"/>
  <p:tag name="ORIGINALWIDTH" val="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&#10;\end{align*}&#10;\end{document}"/>
  <p:tag name="IGUANATEXSIZE" val="20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7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_\mathrm{eq}(t)=\frac{e^{-\beta_b H(t)}}{Z(t)},&#10;\end{align*}&#10;\end{document}"/>
  <p:tag name="IGUANATEXSIZE" val="24"/>
  <p:tag name="IGUANATEXCURSOR" val="21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L}_{\lambda(t)} \rho_{\mathrm{eq}}=0&#10;\end{align*}&#10;\end{document}"/>
  <p:tag name="IGUANATEXSIZE" val="20"/>
  <p:tag name="IGUANATEXCURSOR" val="21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10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W=\int_{0}^{\tau}\dot{\lambda}\mathrm{tr}(\rho(t)\frac{\partial H}{\partial\lambda})dt,&#10;\end{align*}&#10;\end{document}"/>
  <p:tag name="IGUANATEXSIZE" val="20"/>
  <p:tag name="IGUANATEXCURSOR" val="25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8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Q=\int_{0}^{\tau}\mathrm{tr}(\frac{\partial\rho}{\partial t}H)dt&#10;\end{align*}&#10;\end{document}"/>
  <p:tag name="IGUANATEXSIZE" val="20"/>
  <p:tag name="IGUANATEXCURSOR" val="22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1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_{\mathrm{ex}}=\int_{0}^{\tau}\dot{\lambda}\mathrm{tr}[(\rho(t)-\rho_{\mathrm{eq}}(t))\frac{\partial H}{\partial\lambda}]dt&gt;0&#10;\end{align*}&#10;\end{document}"/>
  <p:tag name="IGUANATEXSIZE" val="20"/>
  <p:tag name="IGUANATEXCURSOR" val="29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9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\mathscr{L}_{\lambda(t)}(\rho-\rho_{\mathrm{eq}}(t))&#10;\end{align*}&#10;\end{document}"/>
  <p:tag name="IGUANATEXSIZE" val="24"/>
  <p:tag name="IGUANATEXCURSOR" val="23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&amp;=\rho_{\mathrm{eq}}(t)+\mathscr{L}_{\lambda(t)}^{-1}\dot{\rho}&#10;\end{align*}&#10;\end{document}"/>
  <p:tag name="IGUANATEXSIZE" val="20"/>
  <p:tag name="IGUANATEXCURSOR" val="23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"/>
  <p:tag name="ORIGINALWIDTH" val="13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L}=\left(\begin{array}{ccccc}&#10;0\\&#10; &amp; 2\\&#10; &amp;  &amp; 3\\&#10; &amp;  &amp;  &amp; 4\\&#10; &amp;  &amp;  &amp;  &amp; ...&#10;\end{array}\right),\\&#10;\mathscr{L}^{-1}=\left(\begin{array}{ccccc}&#10;0\\&#10; &amp; \frac{1}{2}\\&#10; &amp;  &amp; \frac{1}{3}\\&#10; &amp;  &amp;  &amp; \frac{1}{4}\\&#10; &amp;  &amp;  &amp;  &amp; ...&#10;\end{array}\right)&#10;\end{align*}&#10;\end{document}"/>
  <p:tag name="IGUANATEXSIZE" val="20"/>
  <p:tag name="IGUANATEXCURSOR" val="2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(\tau)=a_{0}+\sum_{j=1}^{N}\frac{a_{j}}{\tau^{j}}&#10;\end{align*}&#10;\end{document}"/>
  <p:tag name="IGUANATEXSIZE" val="20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9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_\mathrm{ex}= W-\Delta F&gt;0,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{ij}&gt;0&#10;\end{align*}&#10;\end{document}"/>
  <p:tag name="IGUANATEXSIZE" val="20"/>
  <p:tag name="IGUANATEXCURSOR" val="17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6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 U = W + Q&#10;\end{align*}&#10;\end{document}"/>
  <p:tag name="IGUANATEXSIZE" val="24"/>
  <p:tag name="IGUANATEXCURSOR" val="18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eft\langle e^{-\beta w}\right\rangle=e^{-\beta \Delta F}&#10;\end{align*}&#10;\end{document}"/>
  <p:tag name="IGUANATEXSIZE" val="24"/>
  <p:tag name="IGUANATEXCURSOR" val="22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5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 u= w + q&#10;\end{align*}&#10;\end{document}"/>
  <p:tag name="IGUANATEXSIZE" val="24"/>
  <p:tag name="IGUANATEXCURSOR" val="18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4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p}=L_{\lambda(t)}p&#10;\end{align*}&#10;\end{document}"/>
  <p:tag name="IGUANATEXSIZE" val="30"/>
  <p:tag name="IGUANATEXCURSOR" val="19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6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{ij}p_{j}^{\mathrm{eq}}=L_{ji}p_{i}^{\mathrm{eq}}.&#10;\end{align*}&#10;\end{document}"/>
  <p:tag name="IGUANATEXSIZE" val="24"/>
  <p:tag name="IGUANATEXCURSOR" val="22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1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L}_{\lambda(t)}[\rho]=-i[H,\rho]+\mathscr{D}[\rho]&#10;\end{align*}&#10;\end{document}"/>
  <p:tag name="IGUANATEXSIZE" val="20"/>
  <p:tag name="IGUANATEXCURSOR" val="2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7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Gamma}=\mathcal{H}(\Gamma)+\mathcal{D}(\Gamma)&#10;\end{align*}&#10;\end{document}"/>
  <p:tag name="IGUANATEXSIZE" val="20"/>
  <p:tag name="IGUANATEXCURSOR" val="22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frac{\partial H}{\partial t}=\sum_{ij}\dot{\lambda}_{i}\Theta_{ij}O_{j}&#10;\end{align*}&#10;\end{document}"/>
  <p:tag name="IGUANATEXSIZE" val="20"/>
  <p:tag name="IGUANATEXCURSOR" val="23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7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=\int_{0}^{\tau}\dot{\lambda}^{T}\Theta\Gamma dt&#10;\end{align*}&#10;\end{document}"/>
  <p:tag name="IGUANATEXSIZE" val="20"/>
  <p:tag name="IGUANATEXCURSOR" val="21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Gamma_{j}=\mathrm{tr}(\rho O_{j})&#10;\end{align*}&#10;\end{document}"/>
  <p:tag name="IGUANATEXSIZE" val="17.99"/>
  <p:tag name="IGUANATEXCURSOR" val="20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D}[\cdot]=\frac{\kappa}{2}(-i[K,\cdot]+A\cdot A^{\dagger}-\frac{1}{2}\{A^{\dagger}A,\cdot\})&#10;\end{align*}&#10;\end{document}"/>
  <p:tag name="IGUANATEXSIZE" val="20"/>
  <p:tag name="IGUANATEXCURSOR" val="2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Gamma}=L_{\lambda(t)}(\Gamma-\Gamma^{\mathrm{eq}})&#10;\end{align*}&#10;\end{document}"/>
  <p:tag name="IGUANATEXSIZE" val="20"/>
  <p:tag name="IGUANATEXCURSOR" val="22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8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{\lambda}=\left.\frac{\partial\mathcal{L}_{\lambda}(\Gamma)}{\partial\Gamma}\right|_{\Gamma=\Gamma^{\mathrm{eq}}}&#10;\end{align*}&#10;\end{document}"/>
  <p:tag name="IGUANATEXSIZE" val="20"/>
  <p:tag name="IGUANATEXCURSOR" val="28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Gamma\approx\Gamma^{\mathrm{eq}}+L_{\lambda(t)}^{-1}\dot{\Gamma}^{\mathrm{eq}}=\Gamma^{\mathrm{eq}}+L_{\lambda(t)}^{-1}\Xi\dot{\lambda}&#10;\end{align*}&#10;\end{document}"/>
  <p:tag name="IGUANATEXSIZE" val="20"/>
  <p:tag name="IGUANATEXCURSOR" val="3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W}^{\mathrm{ex}}\approx\dot{\lambda}^{T}\Theta L_{\lambda(t)}^{-1}\Xi\dot{\lambda}&#10;\end{align*}&#10;\end{document}"/>
  <p:tag name="IGUANATEXSIZE" val="24"/>
  <p:tag name="IGUANATEXCURSOR" val="25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2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{\lambda}=[\Theta L_{\lambda}^{-1}\Xi+(\Theta L_{\lambda}^{-1}\Xi)^{T}]/2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84"/>
  <p:tag name="OUTPUTTYPE" val="PDF"/>
  <p:tag name="IGUANATEXVERSION" val="160"/>
  <p:tag name="LATEXADDIN" val="\documentclass{article}&#10;\usepackage{amsmath}&#10;\usepackage{xcolor}&#10;\usepackage{mathrsfs}&#10;\usepackage{physics,bm,bbm,amssymb}&#10;\pagestyle{empty}&#10;\begin{document}&#10;\begin{align*}&#10;   \mathfrak{L}=\int_{\mathcal{P}}\sqrt{d\lambda^{T}g_{\lambda}d\lambda},&#10;\end{align*}&#10;\end{document}"/>
  <p:tag name="IGUANATEXSIZE" val="20"/>
  <p:tag name="IGUANATEXCURSOR" val="12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"/>
  <p:tag name="ORIGINALWIDTH" val="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heta&#10;\end{align*}&#10;\end{document}"/>
  <p:tag name="IGUANATEXSIZE" val="20"/>
  <p:tag name="IGUANATEXCURSOR" val="17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L_\lambda&#10;\end{align*}&#10;\end{document}"/>
  <p:tag name="IGUANATEXSIZE" val="20"/>
  <p:tag name="IGUANATEXCURSOR" val="17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Xi&#10;\end{align*}&#10;\end{document}"/>
  <p:tag name="IGUANATEXSIZE" val="20"/>
  <p:tag name="IGUANATEXCURSOR" val="16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2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\mathscr{L}_{\omega}[\rho]=-i[H,\rho]+\mathscr{D}[\rho]&#10;\end{align*}&#10;\end{document}"/>
  <p:tag name="IGUANATEXSIZE" val="20"/>
  <p:tag name="IGUANATEXCURSOR" val="2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1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p^2/(2m)+m\omega^2 x^2 /2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D}[\cdot]=\frac{\kappa}{2}(-i[K,\cdot]+A\cdot A^{\dagger}-\frac{1}{2}\{A^{\dagger}A,\cdot\})&#10;\end{align*}&#10;\end{document}"/>
  <p:tag name="IGUANATEXSIZE" val="20"/>
  <p:tag name="IGUANATEXCURSOR" val="2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7"/>
  <p:tag name="ORIGINALWIDTH" val="18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K&amp;=\frac{1}{2\cosh(\beta\omega/2)}(xp+px),\label{eq:K_quantum_Brownian}\\A&amp;=\sqrt{m\omega\coth(\frac{\beta\omega}{4})}x+i\sqrt{\frac{\tanh(\beta\omega/4)}{m\omega}}p.&#10;\end{align*}&#10;\end{document}"/>
  <p:tag name="IGUANATEXSIZE" val="20"/>
  <p:tag name="IGUANATEXCURSOR" val="3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\geq\Delta F&#10;\end{align*}&#10;\end{document}"/>
  <p:tag name="IGUANATEXSIZE" val="3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6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W-\Delta F\geq\frac{\mathcal{L}^2}{\tau}&#10;\end{align*}&#10;\end{document}"/>
  <p:tag name="IGUANATEXSIZE" val="30"/>
  <p:tag name="IGUANATEXCURSOR" val="20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 U=W+\sum_{\nu}Q_{\nu},&#10;\end{align*}&#10;\end{document}"/>
  <p:tag name="IGUANATEXSIZE" val="20"/>
  <p:tag name="IGUANATEXCURSOR" val="1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"/>
  <p:tag name="ORIGINALWIDTH" val="1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eft\langle e^{-\beta_{S}w+\sum_{\nu}(\beta_{\nu}-\beta_{S})q_{v}}\right\rangle =e^{-\beta_{S}\Delta F_{S}}.&#10;\end{align*}&#10;\end{document}"/>
  <p:tag name="IGUANATEXSIZE" val="20"/>
  <p:tag name="IGUANATEXCURSOR" val="27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18458</TotalTime>
  <Words>1932</Words>
  <Application>Microsoft Macintosh PowerPoint</Application>
  <PresentationFormat>自定义</PresentationFormat>
  <Paragraphs>327</Paragraphs>
  <Slides>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7" baseType="lpstr">
      <vt:lpstr>SimHei</vt:lpstr>
      <vt:lpstr>Georgia</vt:lpstr>
      <vt:lpstr>Cambria Math</vt:lpstr>
      <vt:lpstr>Calibri</vt:lpstr>
      <vt:lpstr>Arial</vt:lpstr>
      <vt:lpstr>Minion</vt:lpstr>
      <vt:lpstr>Times New Roman</vt:lpstr>
      <vt:lpstr>Corporate template-set Universiteit Leiden</vt:lpstr>
      <vt:lpstr>Finite-time Thermodynamic Optimization: Thermodynamic Geometry</vt:lpstr>
      <vt:lpstr>Outline</vt:lpstr>
      <vt:lpstr>Gap between theory and practice</vt:lpstr>
      <vt:lpstr>New “Phase” Diagram</vt:lpstr>
      <vt:lpstr>PowerPoint 演示文稿</vt:lpstr>
      <vt:lpstr>Macroscopic thermodynamic geometry</vt:lpstr>
      <vt:lpstr>Macroscopic thermodynamic geometry</vt:lpstr>
      <vt:lpstr>Macroscopic thermodynamic geometry</vt:lpstr>
      <vt:lpstr>Modern interpretation</vt:lpstr>
      <vt:lpstr>Modern interpretation</vt:lpstr>
      <vt:lpstr>Modern interpretation</vt:lpstr>
      <vt:lpstr>Modern interpretation</vt:lpstr>
      <vt:lpstr>Modern interpretation</vt:lpstr>
      <vt:lpstr>Extension to nonequilibrium</vt:lpstr>
      <vt:lpstr>Extension to nonequilibrium</vt:lpstr>
      <vt:lpstr>Extension to nonequilibrium</vt:lpstr>
      <vt:lpstr>Example in stochastic thermodynamics</vt:lpstr>
      <vt:lpstr>Example in stochastic thermodynamics</vt:lpstr>
      <vt:lpstr>Example in stochastic thermodynamics</vt:lpstr>
      <vt:lpstr>1/τ-scaling of irreversibility</vt:lpstr>
      <vt:lpstr>Irreversibility in isothermal processes </vt:lpstr>
      <vt:lpstr>1/τ-scaling in slow-driving regime</vt:lpstr>
      <vt:lpstr>Experimental Test</vt:lpstr>
      <vt:lpstr>How to measure thermodynamic length?</vt:lpstr>
      <vt:lpstr>Start with ideal gas compression</vt:lpstr>
      <vt:lpstr>Example in open systems</vt:lpstr>
      <vt:lpstr>Perturbation expansion</vt:lpstr>
      <vt:lpstr>Extrapolating thermodynamic length</vt:lpstr>
      <vt:lpstr>Thermodynamically consistency</vt:lpstr>
      <vt:lpstr>Thermodynamically consistency</vt:lpstr>
      <vt:lpstr>Quantum stochastic thermodynamics</vt:lpstr>
      <vt:lpstr>Thermodynamics of open quantum systems</vt:lpstr>
      <vt:lpstr>Metric: linear response</vt:lpstr>
      <vt:lpstr>Application to quantum Brownian motion</vt:lpstr>
      <vt:lpstr>Application to quantum Brownian motion</vt:lpstr>
      <vt:lpstr>Summary</vt:lpstr>
      <vt:lpstr>Summary</vt:lpstr>
      <vt:lpstr>Acknowledgments to collaborators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the spectral gap with semidefinite programming</dc:title>
  <dc:creator>Rai, K.S. (Kshiti Sneh)</dc:creator>
  <cp:lastModifiedBy>Jinfu Chen</cp:lastModifiedBy>
  <cp:revision>166</cp:revision>
  <dcterms:created xsi:type="dcterms:W3CDTF">2023-11-03T18:31:51Z</dcterms:created>
  <dcterms:modified xsi:type="dcterms:W3CDTF">2025-03-20T14:49:38Z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