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31"/>
  </p:handoutMasterIdLst>
  <p:sldIdLst>
    <p:sldId id="2386" r:id="rId5"/>
    <p:sldId id="377" r:id="rId6"/>
    <p:sldId id="1975" r:id="rId7"/>
    <p:sldId id="2388" r:id="rId8"/>
    <p:sldId id="2389" r:id="rId9"/>
    <p:sldId id="2390" r:id="rId10"/>
    <p:sldId id="2391" r:id="rId11"/>
    <p:sldId id="2392" r:id="rId12"/>
    <p:sldId id="2394" r:id="rId13"/>
    <p:sldId id="2395" r:id="rId14"/>
    <p:sldId id="2400" r:id="rId15"/>
    <p:sldId id="2396" r:id="rId16"/>
    <p:sldId id="2404" r:id="rId17"/>
    <p:sldId id="443" r:id="rId18"/>
    <p:sldId id="2399" r:id="rId19"/>
    <p:sldId id="2384" r:id="rId20"/>
    <p:sldId id="1974" r:id="rId21"/>
    <p:sldId id="439" r:id="rId22"/>
    <p:sldId id="1972" r:id="rId23"/>
    <p:sldId id="1973" r:id="rId24"/>
    <p:sldId id="442" r:id="rId25"/>
    <p:sldId id="2405" r:id="rId26"/>
    <p:sldId id="1971" r:id="rId27"/>
    <p:sldId id="1895" r:id="rId28"/>
    <p:sldId id="2402" r:id="rId29"/>
  </p:sldIdLst>
  <p:sldSz cx="12198350" cy="6858000"/>
  <p:notesSz cx="6858000" cy="9144000"/>
  <p:embeddedFontLst>
    <p:embeddedFont>
      <p:font typeface="Cambria Math" panose="02040503050406030204" pitchFamily="18" charset="0"/>
      <p:regular r:id="rId32"/>
    </p:embeddedFon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Minion" panose="02000503070000020003" pitchFamily="2" charset="0"/>
      <p:regular r:id="rId37"/>
      <p:bold r:id="rId38"/>
      <p:italic r:id="rId39"/>
      <p:boldItalic r:id="rId40"/>
    </p:embeddedFont>
  </p:embeddedFontLst>
  <p:custDataLst>
    <p:tags r:id="rId41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157"/>
    <a:srgbClr val="2900FF"/>
    <a:srgbClr val="D9107E"/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59" autoAdjust="0"/>
    <p:restoredTop sz="95728"/>
  </p:normalViewPr>
  <p:slideViewPr>
    <p:cSldViewPr>
      <p:cViewPr varScale="1">
        <p:scale>
          <a:sx n="119" d="100"/>
          <a:sy n="119" d="100"/>
        </p:scale>
        <p:origin x="1048" y="176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tags" Target="tags/tag1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22-07-2025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8AA54E3-5C38-BAD4-56D6-BD3D444543C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FC66E6B-25E0-9743-97F0-679A7B2E1DB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9657B7B-C75E-0D0F-3C55-9DD8B3316871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5245125-DC90-A3A2-A142-74EE8DC6867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B595852-F807-88F7-B5C4-0CBC57D0ABB4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164B9715-A358-1885-A904-E8CD3837844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E4049DE-982F-F2BD-4BD9-B36C2F1F85E5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7B784E5-274F-F9E7-24A7-D0847D68B3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6BFB0092-9E7D-02EC-FA05-325E31D6435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C65650D4-9092-B810-712A-54708B77D5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9572E-42C6-F84E-8E1E-87D051E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44F361-78E6-CD19-6BF9-002FF149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726A-CD62-620B-B02A-B7658EC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A4F1-4EC9-A042-B32F-6479402F361F}" type="slidenum">
              <a:rPr lang="en-CN" smtClean="0"/>
              <a:t>‹#›</a:t>
            </a:fld>
            <a:endParaRPr lang="en-CN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7BC715E0-A0D9-BADB-0AF1-5B2D572A4CF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'1.0' encoding='UTF-8' standalone='yes'?>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4.xml"/><Relationship Id="rId7" Type="http://schemas.openxmlformats.org/officeDocument/2006/relationships/image" Target="../media/image5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.emf"/></Relationships>
</file>

<file path=ppt/slides/_rels/slide3.xml.rels><?xml version='1.0' encoding='UTF-8' standalone='yes'?>
<Relationships xmlns="http://schemas.openxmlformats.org/package/2006/relationships"><Relationship Id="rId13" Type="http://schemas.openxmlformats.org/officeDocument/2006/relationships/image" Target="../media/image13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0.emf"/><Relationship Id="rId17" Type="http://schemas.openxmlformats.org/officeDocument/2006/relationships/image" Target="../media/image14.emf"/><Relationship Id="rId2" Type="http://schemas.openxmlformats.org/officeDocument/2006/relationships/tags" Target="../tags/tag6.xml"/><Relationship Id="rId16" Type="http://schemas.openxmlformats.org/officeDocument/2006/relationships/image" Target="../media/image13.emf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9.emf"/><Relationship Id="rId5" Type="http://schemas.openxmlformats.org/officeDocument/2006/relationships/tags" Target="../tags/tag9.xml"/><Relationship Id="rId15" Type="http://schemas.openxmlformats.org/officeDocument/2006/relationships/image" Target="../media/image12.emf"/><Relationship Id="rId10" Type="http://schemas.openxmlformats.org/officeDocument/2006/relationships/image" Target="../media/image8.emf"/><Relationship Id="rId4" Type="http://schemas.openxmlformats.org/officeDocument/2006/relationships/tags" Target="../tags/tag8.xml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tags" Target="../tags/tag13.xml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9.emf"/><Relationship Id="rId5" Type="http://schemas.openxmlformats.org/officeDocument/2006/relationships/tags" Target="../tags/tag15.xml"/><Relationship Id="rId10" Type="http://schemas.openxmlformats.org/officeDocument/2006/relationships/image" Target="../media/image18.png"/><Relationship Id="rId4" Type="http://schemas.openxmlformats.org/officeDocument/2006/relationships/tags" Target="../tags/tag14.xml"/><Relationship Id="rId9" Type="http://schemas.openxmlformats.org/officeDocument/2006/relationships/image" Target="../media/image17.emf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21.emf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tags" Target="../tags/tag19.xml"/><Relationship Id="rId7" Type="http://schemas.openxmlformats.org/officeDocument/2006/relationships/image" Target="../media/image23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2.emf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28.emf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27.emf"/><Relationship Id="rId2" Type="http://schemas.openxmlformats.org/officeDocument/2006/relationships/tags" Target="../tags/tag21.xml"/><Relationship Id="rId16" Type="http://schemas.openxmlformats.org/officeDocument/2006/relationships/image" Target="../media/image31.emf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26.emf"/><Relationship Id="rId5" Type="http://schemas.openxmlformats.org/officeDocument/2006/relationships/tags" Target="../tags/tag24.xml"/><Relationship Id="rId15" Type="http://schemas.openxmlformats.org/officeDocument/2006/relationships/image" Target="../media/image30.emf"/><Relationship Id="rId10" Type="http://schemas.openxmlformats.org/officeDocument/2006/relationships/image" Target="../media/image25.emf"/><Relationship Id="rId4" Type="http://schemas.openxmlformats.org/officeDocument/2006/relationships/tags" Target="../tags/tag23.xml"/><Relationship Id="rId9" Type="http://schemas.openxmlformats.org/officeDocument/2006/relationships/image" Target="../media/image30.png"/><Relationship Id="rId14" Type="http://schemas.openxmlformats.org/officeDocument/2006/relationships/image" Target="../media/image29.emf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35.emf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34.emf"/><Relationship Id="rId2" Type="http://schemas.openxmlformats.org/officeDocument/2006/relationships/tags" Target="../tags/tag28.xml"/><Relationship Id="rId16" Type="http://schemas.openxmlformats.org/officeDocument/2006/relationships/image" Target="../media/image38.emf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33.emf"/><Relationship Id="rId5" Type="http://schemas.openxmlformats.org/officeDocument/2006/relationships/tags" Target="../tags/tag31.xml"/><Relationship Id="rId15" Type="http://schemas.openxmlformats.org/officeDocument/2006/relationships/image" Target="../media/image37.emf"/><Relationship Id="rId10" Type="http://schemas.openxmlformats.org/officeDocument/2006/relationships/image" Target="../media/image32.emf"/><Relationship Id="rId4" Type="http://schemas.openxmlformats.org/officeDocument/2006/relationships/tags" Target="../tags/tag30.xml"/><Relationship Id="rId9" Type="http://schemas.openxmlformats.org/officeDocument/2006/relationships/image" Target="../media/image34.png"/><Relationship Id="rId14" Type="http://schemas.openxmlformats.org/officeDocument/2006/relationships/image" Target="../media/image36.emf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image" Target="../media/image40.emf"/><Relationship Id="rId18" Type="http://schemas.openxmlformats.org/officeDocument/2006/relationships/image" Target="../media/image45.emf"/><Relationship Id="rId3" Type="http://schemas.openxmlformats.org/officeDocument/2006/relationships/tags" Target="../tags/tag36.xml"/><Relationship Id="rId21" Type="http://schemas.openxmlformats.org/officeDocument/2006/relationships/image" Target="../media/image48.emf"/><Relationship Id="rId7" Type="http://schemas.openxmlformats.org/officeDocument/2006/relationships/tags" Target="../tags/tag40.xml"/><Relationship Id="rId12" Type="http://schemas.openxmlformats.org/officeDocument/2006/relationships/image" Target="../media/image39.emf"/><Relationship Id="rId17" Type="http://schemas.openxmlformats.org/officeDocument/2006/relationships/image" Target="../media/image44.emf"/><Relationship Id="rId2" Type="http://schemas.openxmlformats.org/officeDocument/2006/relationships/tags" Target="../tags/tag35.xml"/><Relationship Id="rId16" Type="http://schemas.openxmlformats.org/officeDocument/2006/relationships/image" Target="../media/image43.emf"/><Relationship Id="rId20" Type="http://schemas.openxmlformats.org/officeDocument/2006/relationships/image" Target="../media/image47.emf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8.xml"/><Relationship Id="rId15" Type="http://schemas.openxmlformats.org/officeDocument/2006/relationships/image" Target="../media/image42.emf"/><Relationship Id="rId10" Type="http://schemas.openxmlformats.org/officeDocument/2006/relationships/tags" Target="../tags/tag43.xml"/><Relationship Id="rId19" Type="http://schemas.openxmlformats.org/officeDocument/2006/relationships/image" Target="../media/image46.emf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image" Target="../media/image41.emf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tags" Target="../tags/tag48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1.emf"/><Relationship Id="rId10" Type="http://schemas.openxmlformats.org/officeDocument/2006/relationships/image" Target="../media/image6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53.emf"/></Relationships>
</file>

<file path=ppt/slides/_rels/slide13.xml.rels><?xml version='1.0' encoding='UTF-8' standalone='yes'?>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image" Target="../media/image62.png"/><Relationship Id="rId3" Type="http://schemas.openxmlformats.org/officeDocument/2006/relationships/tags" Target="../tags/tag51.xml"/><Relationship Id="rId7" Type="http://schemas.openxmlformats.org/officeDocument/2006/relationships/image" Target="../media/image54.png"/><Relationship Id="rId12" Type="http://schemas.openxmlformats.org/officeDocument/2006/relationships/image" Target="../media/image59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8.emf"/><Relationship Id="rId5" Type="http://schemas.openxmlformats.org/officeDocument/2006/relationships/tags" Target="../tags/tag53.xml"/><Relationship Id="rId10" Type="http://schemas.openxmlformats.org/officeDocument/2006/relationships/image" Target="../media/image57.emf"/><Relationship Id="rId4" Type="http://schemas.openxmlformats.org/officeDocument/2006/relationships/tags" Target="../tags/tag52.xml"/><Relationship Id="rId9" Type="http://schemas.openxmlformats.org/officeDocument/2006/relationships/image" Target="../media/image56.emf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4.xml"/><Relationship Id="rId13" Type="http://schemas.openxmlformats.org/officeDocument/2006/relationships/image" Target="../media/image67.emf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66.emf"/><Relationship Id="rId2" Type="http://schemas.openxmlformats.org/officeDocument/2006/relationships/tags" Target="../tags/tag55.xml"/><Relationship Id="rId16" Type="http://schemas.openxmlformats.org/officeDocument/2006/relationships/image" Target="../media/image70.emf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65.emf"/><Relationship Id="rId5" Type="http://schemas.openxmlformats.org/officeDocument/2006/relationships/tags" Target="../tags/tag58.xml"/><Relationship Id="rId15" Type="http://schemas.openxmlformats.org/officeDocument/2006/relationships/image" Target="../media/image69.emf"/><Relationship Id="rId10" Type="http://schemas.openxmlformats.org/officeDocument/2006/relationships/image" Target="../media/image64.emf"/><Relationship Id="rId4" Type="http://schemas.openxmlformats.org/officeDocument/2006/relationships/tags" Target="../tags/tag57.xml"/><Relationship Id="rId9" Type="http://schemas.openxmlformats.org/officeDocument/2006/relationships/image" Target="../media/image63.png"/><Relationship Id="rId14" Type="http://schemas.openxmlformats.org/officeDocument/2006/relationships/image" Target="../media/image68.emf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image" Target="../media/image75.emf"/><Relationship Id="rId18" Type="http://schemas.openxmlformats.org/officeDocument/2006/relationships/image" Target="../media/image80.emf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74.emf"/><Relationship Id="rId17" Type="http://schemas.openxmlformats.org/officeDocument/2006/relationships/image" Target="../media/image79.emf"/><Relationship Id="rId2" Type="http://schemas.openxmlformats.org/officeDocument/2006/relationships/tags" Target="../tags/tag64.xml"/><Relationship Id="rId16" Type="http://schemas.openxmlformats.org/officeDocument/2006/relationships/image" Target="../media/image78.emf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image" Target="../media/image73.emf"/><Relationship Id="rId5" Type="http://schemas.openxmlformats.org/officeDocument/2006/relationships/tags" Target="../tags/tag67.xml"/><Relationship Id="rId15" Type="http://schemas.openxmlformats.org/officeDocument/2006/relationships/image" Target="../media/image77.emf"/><Relationship Id="rId4" Type="http://schemas.openxmlformats.org/officeDocument/2006/relationships/tags" Target="../tags/tag66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76.emf"/></Relationships>
</file>

<file path=ppt/slides/_rels/slide17.xml.rels><?xml version='1.0' encoding='UTF-8' standalone='yes'?>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tags" Target="../tags/tag73.xml"/><Relationship Id="rId12" Type="http://schemas.openxmlformats.org/officeDocument/2006/relationships/image" Target="../media/image85.emf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84.emf"/><Relationship Id="rId5" Type="http://schemas.openxmlformats.org/officeDocument/2006/relationships/tags" Target="../tags/tag75.xml"/><Relationship Id="rId10" Type="http://schemas.openxmlformats.org/officeDocument/2006/relationships/image" Target="../media/image83.emf"/><Relationship Id="rId4" Type="http://schemas.openxmlformats.org/officeDocument/2006/relationships/tags" Target="../tags/tag74.xml"/><Relationship Id="rId9" Type="http://schemas.openxmlformats.org/officeDocument/2006/relationships/image" Target="../media/image82.emf"/></Relationships>
</file>

<file path=ppt/slides/_rels/slide18.xml.rels><?xml version='1.0' encoding='UTF-8' standalone='yes'?>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tags" Target="../tags/tag78.xml"/><Relationship Id="rId7" Type="http://schemas.openxmlformats.org/officeDocument/2006/relationships/image" Target="../media/image86.emf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97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88.emf"/></Relationships>
</file>

<file path=ppt/slides/_rels/slide19.xml.rels><?xml version='1.0' encoding='UTF-8' standalone='yes'?>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tags" Target="../tags/tag81.xml"/><Relationship Id="rId12" Type="http://schemas.openxmlformats.org/officeDocument/2006/relationships/image" Target="../media/image93.emf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92.emf"/><Relationship Id="rId5" Type="http://schemas.openxmlformats.org/officeDocument/2006/relationships/tags" Target="../tags/tag83.xml"/><Relationship Id="rId10" Type="http://schemas.openxmlformats.org/officeDocument/2006/relationships/image" Target="../media/image91.emf"/><Relationship Id="rId4" Type="http://schemas.openxmlformats.org/officeDocument/2006/relationships/tags" Target="../tags/tag82.xml"/><Relationship Id="rId9" Type="http://schemas.openxmlformats.org/officeDocument/2006/relationships/image" Target="../media/image90.emf"/></Relationships>
</file>

<file path=ppt/slides/_rels/slide20.xml.rels><?xml version='1.0' encoding='UTF-8' standalone='yes'?>
<Relationships xmlns="http://schemas.openxmlformats.org/package/2006/relationships"><Relationship Id="rId8" Type="http://schemas.openxmlformats.org/officeDocument/2006/relationships/image" Target="../media/image95.emf"/><Relationship Id="rId3" Type="http://schemas.openxmlformats.org/officeDocument/2006/relationships/tags" Target="../tags/tag86.xml"/><Relationship Id="rId7" Type="http://schemas.openxmlformats.org/officeDocument/2006/relationships/image" Target="../media/image94.emf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06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97.emf"/><Relationship Id="rId4" Type="http://schemas.openxmlformats.org/officeDocument/2006/relationships/tags" Target="../tags/tag87.xml"/><Relationship Id="rId9" Type="http://schemas.openxmlformats.org/officeDocument/2006/relationships/image" Target="../media/image96.emf"/></Relationships>
</file>

<file path=ppt/slides/_rels/slide21.xml.rels><?xml version='1.0' encoding='UTF-8' standalone='yes'?>
<Relationships xmlns="http://schemas.openxmlformats.org/package/2006/relationships"><Relationship Id="rId13" Type="http://schemas.openxmlformats.org/officeDocument/2006/relationships/image" Target="../media/image101.emf"/><Relationship Id="rId3" Type="http://schemas.openxmlformats.org/officeDocument/2006/relationships/tags" Target="../tags/tag90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100.emf"/><Relationship Id="rId2" Type="http://schemas.openxmlformats.org/officeDocument/2006/relationships/tags" Target="../tags/tag89.xml"/><Relationship Id="rId16" Type="http://schemas.openxmlformats.org/officeDocument/2006/relationships/image" Target="../media/image104.emf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image" Target="../media/image99.emf"/><Relationship Id="rId5" Type="http://schemas.openxmlformats.org/officeDocument/2006/relationships/tags" Target="../tags/tag92.xml"/><Relationship Id="rId15" Type="http://schemas.openxmlformats.org/officeDocument/2006/relationships/image" Target="../media/image103.emf"/><Relationship Id="rId10" Type="http://schemas.openxmlformats.org/officeDocument/2006/relationships/image" Target="../media/image99.png"/><Relationship Id="rId4" Type="http://schemas.openxmlformats.org/officeDocument/2006/relationships/tags" Target="../tags/tag91.xml"/><Relationship Id="rId9" Type="http://schemas.openxmlformats.org/officeDocument/2006/relationships/image" Target="../media/image98.png"/><Relationship Id="rId14" Type="http://schemas.openxmlformats.org/officeDocument/2006/relationships/image" Target="../media/image102.emf"/></Relationships>
</file>

<file path=ppt/slides/_rels/slide22.xml.rels><?xml version='1.0' encoding='UTF-8' standalone='yes'?>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96.xml"/><Relationship Id="rId7" Type="http://schemas.openxmlformats.org/officeDocument/2006/relationships/image" Target="../media/image106.emf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105.emf"/><Relationship Id="rId10" Type="http://schemas.openxmlformats.org/officeDocument/2006/relationships/image" Target="../media/image109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08.emf"/></Relationships>
</file>

<file path=ppt/slides/_rels/slide23.xml.rels><?xml version='1.0' encoding='UTF-8' standalone='yes'?>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5.xml.rels><?xml version='1.0' encoding='UTF-8' standalone='yes'?>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4.emf"/><Relationship Id="rId3" Type="http://schemas.openxmlformats.org/officeDocument/2006/relationships/tags" Target="../tags/tag99.xml"/><Relationship Id="rId12" Type="http://schemas.openxmlformats.org/officeDocument/2006/relationships/image" Target="../media/image113.emf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06.emf"/><Relationship Id="rId5" Type="http://schemas.openxmlformats.org/officeDocument/2006/relationships/tags" Target="../tags/tag101.xml"/><Relationship Id="rId10" Type="http://schemas.openxmlformats.org/officeDocument/2006/relationships/image" Target="../media/image112.png"/><Relationship Id="rId4" Type="http://schemas.openxmlformats.org/officeDocument/2006/relationships/tags" Target="../tags/tag100.xml"/><Relationship Id="rId9" Type="http://schemas.openxmlformats.org/officeDocument/2006/relationships/image" Target="../media/image105.emf"/><Relationship Id="rId14" Type="http://schemas.openxmlformats.org/officeDocument/2006/relationships/image" Target="../media/image1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5757720" y="4407163"/>
            <a:ext cx="3312367" cy="1906264"/>
          </a:xfrm>
          <a:prstGeom prst="rect">
            <a:avLst/>
          </a:prstGeom>
        </p:spPr>
      </p:pic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>
          <a:xfrm>
            <a:off x="1490663" y="3923789"/>
            <a:ext cx="7560840" cy="393700"/>
          </a:xfrm>
        </p:spPr>
        <p:txBody>
          <a:bodyPr>
            <a:normAutofit/>
          </a:bodyPr>
          <a:lstStyle/>
          <a:p>
            <a:r>
              <a:rPr lang="nl-NL" dirty="0" err="1"/>
              <a:t>Jinfu</a:t>
            </a:r>
            <a:r>
              <a:rPr lang="zh-CN" altLang="en-US" dirty="0"/>
              <a:t> </a:t>
            </a:r>
            <a:r>
              <a:rPr lang="en-US" altLang="zh-CN" dirty="0"/>
              <a:t>Chen</a:t>
            </a:r>
            <a:r>
              <a:rPr lang="nl-NL" altLang="zh-CN" dirty="0"/>
              <a:t> | @StatPhys29, </a:t>
            </a:r>
            <a:r>
              <a:rPr lang="en-US" altLang="zh-CN" dirty="0"/>
              <a:t>14</a:t>
            </a:r>
            <a:r>
              <a:rPr lang="nl-NL" altLang="zh-CN" dirty="0"/>
              <a:t>.</a:t>
            </a:r>
            <a:r>
              <a:rPr lang="en-US" altLang="zh-CN" dirty="0"/>
              <a:t>7</a:t>
            </a:r>
            <a:r>
              <a:rPr lang="nl-NL" altLang="zh-CN" dirty="0"/>
              <a:t>.2025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DABCECD-7219-4D3A-CF22-CF9DDDDDEE53}"/>
              </a:ext>
            </a:extLst>
          </p:cNvPr>
          <p:cNvSpPr txBox="1"/>
          <p:nvPr/>
        </p:nvSpPr>
        <p:spPr>
          <a:xfrm>
            <a:off x="5407290" y="4407163"/>
            <a:ext cx="6027132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GB" sz="1349" dirty="0">
                <a:solidFill>
                  <a:schemeClr val="bg2"/>
                </a:solidFill>
              </a:rPr>
              <a:t>arXiv:2411.03420 &amp; ongoing work with </a:t>
            </a:r>
            <a:r>
              <a:rPr lang="en-GB" sz="1349" b="1" dirty="0">
                <a:solidFill>
                  <a:schemeClr val="bg2"/>
                </a:solidFill>
              </a:rPr>
              <a:t>Kshiti Sneh Rai, </a:t>
            </a:r>
          </a:p>
          <a:p>
            <a:r>
              <a:rPr lang="en-GB" sz="1349" b="1" dirty="0">
                <a:solidFill>
                  <a:schemeClr val="bg2"/>
                </a:solidFill>
              </a:rPr>
              <a:t>Patrick </a:t>
            </a:r>
            <a:r>
              <a:rPr lang="en-GB" sz="1349" b="1" dirty="0" err="1">
                <a:solidFill>
                  <a:schemeClr val="bg2"/>
                </a:solidFill>
              </a:rPr>
              <a:t>Emonts</a:t>
            </a:r>
            <a:r>
              <a:rPr lang="en-GB" sz="1349" b="1" dirty="0">
                <a:solidFill>
                  <a:schemeClr val="bg2"/>
                </a:solidFill>
              </a:rPr>
              <a:t>, Donato Farina, Marcin </a:t>
            </a:r>
            <a:r>
              <a:rPr lang="en-GB" sz="1349" b="1" dirty="0" err="1">
                <a:solidFill>
                  <a:schemeClr val="bg2"/>
                </a:solidFill>
              </a:rPr>
              <a:t>Płodzień</a:t>
            </a:r>
            <a:r>
              <a:rPr lang="en-GB" sz="1349" b="1" dirty="0">
                <a:solidFill>
                  <a:schemeClr val="bg2"/>
                </a:solidFill>
              </a:rPr>
              <a:t>, </a:t>
            </a:r>
          </a:p>
          <a:p>
            <a:r>
              <a:rPr lang="en-GB" sz="1349" b="1" dirty="0" err="1">
                <a:solidFill>
                  <a:schemeClr val="bg2"/>
                </a:solidFill>
              </a:rPr>
              <a:t>Przemyslaw</a:t>
            </a:r>
            <a:r>
              <a:rPr lang="en-GB" sz="1349" b="1" dirty="0">
                <a:solidFill>
                  <a:schemeClr val="bg2"/>
                </a:solidFill>
              </a:rPr>
              <a:t> Grzybowski, Maciej </a:t>
            </a:r>
            <a:r>
              <a:rPr lang="en-GB" sz="1349" b="1" dirty="0" err="1">
                <a:solidFill>
                  <a:schemeClr val="bg2"/>
                </a:solidFill>
              </a:rPr>
              <a:t>Lewenstein</a:t>
            </a:r>
            <a:r>
              <a:rPr lang="en-GB" sz="1349" b="1" dirty="0">
                <a:solidFill>
                  <a:schemeClr val="bg2"/>
                </a:solidFill>
              </a:rPr>
              <a:t>, Jordi Tura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7C045E0-11C9-5406-BAAF-11810E1B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558" t="10942" r="1348" b="22301"/>
          <a:stretch/>
        </p:blipFill>
        <p:spPr>
          <a:xfrm>
            <a:off x="10891507" y="5180775"/>
            <a:ext cx="1296145" cy="12725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34580DB-C26A-D25B-08AC-17A20B24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285" y="5423377"/>
            <a:ext cx="1786418" cy="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90749" y="1160001"/>
            <a:ext cx="11233248" cy="280831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/>
              <a:t>Boosting thermalization of classical and quantum many-body systems</a:t>
            </a:r>
            <a:endParaRPr lang="nl-NL" sz="4800" dirty="0"/>
          </a:p>
        </p:txBody>
      </p:sp>
      <p:pic>
        <p:nvPicPr>
          <p:cNvPr id="2" name="Immagine 2">
            <a:extLst>
              <a:ext uri="{FF2B5EF4-FFF2-40B4-BE49-F238E27FC236}">
                <a16:creationId xmlns:a16="http://schemas.microsoft.com/office/drawing/2014/main" id="{5487406A-5C94-68F9-ED2B-A61CE49C6B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10698" y="-349173"/>
            <a:ext cx="12198350" cy="201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06733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+mn-lt"/>
                <a:cs typeface="Times New Roman" panose="02020603050405020304" pitchFamily="18" charset="0"/>
              </a:rPr>
              <a:t>Motivation</a:t>
            </a:r>
            <a:r>
              <a:rPr lang="nl-NL" dirty="0">
                <a:latin typeface="+mn-lt"/>
                <a:cs typeface="Times New Roman" panose="02020603050405020304" pitchFamily="18" charset="0"/>
              </a:rPr>
              <a:t>: </a:t>
            </a:r>
            <a:r>
              <a:rPr lang="nl-NL" dirty="0" err="1">
                <a:latin typeface="+mn-lt"/>
                <a:cs typeface="Times New Roman" panose="02020603050405020304" pitchFamily="18" charset="0"/>
              </a:rPr>
              <a:t>thermal</a:t>
            </a:r>
            <a:r>
              <a:rPr lang="nl-NL" dirty="0">
                <a:latin typeface="+mn-lt"/>
                <a:cs typeface="Times New Roman" panose="02020603050405020304" pitchFamily="18" charset="0"/>
              </a:rPr>
              <a:t> state </a:t>
            </a:r>
            <a:r>
              <a:rPr lang="nl-NL" dirty="0" err="1">
                <a:latin typeface="+mn-lt"/>
                <a:cs typeface="Times New Roman" panose="02020603050405020304" pitchFamily="18" charset="0"/>
              </a:rPr>
              <a:t>preparation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AB14BD8D-649A-1965-D0F6-09D49F9F092F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/>
                  <a:t>Stochastic thermodynamics </a:t>
                </a:r>
                <a:r>
                  <a:rPr lang="zh-CN" altLang="en-US" sz="2400" dirty="0"/>
                  <a:t>             </a:t>
                </a:r>
                <a:r>
                  <a:rPr lang="en-US" altLang="zh-CN" sz="2400" dirty="0"/>
                  <a:t>		</a:t>
                </a:r>
                <a:r>
                  <a:rPr lang="en-US" altLang="zh-CN" sz="2400" dirty="0">
                    <a:solidFill>
                      <a:srgbClr val="C00000"/>
                    </a:solidFill>
                  </a:rPr>
                  <a:t>Open quantum systems</a:t>
                </a: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b="1" dirty="0"/>
                  <a:t>Goal</a:t>
                </a:r>
                <a:r>
                  <a:rPr lang="en-US" altLang="zh-CN" sz="2400" dirty="0"/>
                  <a:t>: Prepare classical &amp; quantum thermal states</a:t>
                </a:r>
              </a:p>
              <a:p>
                <a:pPr lvl="1"/>
                <a:r>
                  <a:rPr lang="en-US" altLang="zh-CN" sz="2200" dirty="0"/>
                  <a:t>A framework to </a:t>
                </a:r>
                <a:r>
                  <a:rPr lang="en-US" altLang="zh-CN" sz="2200" b="1" dirty="0"/>
                  <a:t>design kinetic rules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altLang="zh-CN" sz="2200" dirty="0"/>
                  <a:t> or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[∙]</m:t>
                    </m:r>
                  </m:oMath>
                </a14:m>
                <a:r>
                  <a:rPr lang="en-US" altLang="zh-CN" sz="2200" dirty="0"/>
                  <a:t>	</a:t>
                </a:r>
                <a:r>
                  <a:rPr lang="zh-CN" altLang="en-US" sz="2200" dirty="0"/>
                  <a:t>→</a:t>
                </a:r>
                <a:r>
                  <a:rPr lang="en-US" altLang="zh-CN" sz="2200" dirty="0"/>
                  <a:t>     Unique steady state</a:t>
                </a:r>
              </a:p>
              <a:p>
                <a:pPr lvl="1"/>
                <a:r>
                  <a:rPr lang="en-US" altLang="zh-CN" sz="2200" dirty="0"/>
                  <a:t>A method to </a:t>
                </a:r>
                <a:r>
                  <a:rPr lang="en-US" altLang="zh-CN" sz="2200" b="1" dirty="0"/>
                  <a:t>optimize kinetic </a:t>
                </a:r>
                <a:r>
                  <a:rPr lang="en-US" altLang="zh-CN" sz="2200" b="1" dirty="0" err="1"/>
                  <a:t>coeffcients</a:t>
                </a:r>
                <a:r>
                  <a:rPr lang="en-US" altLang="zh-CN" sz="2200" dirty="0"/>
                  <a:t>	</a:t>
                </a:r>
                <a:r>
                  <a:rPr lang="zh-CN" altLang="en-US" sz="2200" dirty="0"/>
                  <a:t>→  </a:t>
                </a:r>
                <a:r>
                  <a:rPr lang="en-US" altLang="zh-CN" sz="2200" dirty="0"/>
                  <a:t>   Fast thermalization</a:t>
                </a:r>
              </a:p>
              <a:p>
                <a:endParaRPr lang="en-US" altLang="zh-CN" sz="2400" dirty="0"/>
              </a:p>
            </p:txBody>
          </p:sp>
        </mc:Choice>
        <mc:Fallback xmlns="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AB14BD8D-649A-1965-D0F6-09D49F9F0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3" y="1513485"/>
                <a:ext cx="11793687" cy="4795837"/>
              </a:xfrm>
              <a:blipFill>
                <a:blip r:embed="rId6"/>
                <a:stretch>
                  <a:fillRect l="-1398" t="-29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右箭头 2">
            <a:extLst>
              <a:ext uri="{FF2B5EF4-FFF2-40B4-BE49-F238E27FC236}">
                <a16:creationId xmlns:a16="http://schemas.microsoft.com/office/drawing/2014/main" id="{6F369FE4-A215-3957-A3AF-21B1CE867E37}"/>
              </a:ext>
            </a:extLst>
          </p:cNvPr>
          <p:cNvSpPr/>
          <p:nvPr/>
        </p:nvSpPr>
        <p:spPr>
          <a:xfrm>
            <a:off x="5307087" y="1556792"/>
            <a:ext cx="527594" cy="28546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456044-263F-0C99-91B2-D8D483858DCD}"/>
              </a:ext>
            </a:extLst>
          </p:cNvPr>
          <p:cNvSpPr txBox="1"/>
          <p:nvPr/>
        </p:nvSpPr>
        <p:spPr>
          <a:xfrm>
            <a:off x="809528" y="2060848"/>
            <a:ext cx="4104457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chemeClr val="bg2"/>
                </a:solidFill>
              </a:rPr>
              <a:t>Classical detailed balance condition</a:t>
            </a:r>
          </a:p>
          <a:p>
            <a:r>
              <a:rPr kumimoji="1" lang="en-US" altLang="zh-CN" sz="1800" dirty="0">
                <a:solidFill>
                  <a:schemeClr val="bg2"/>
                </a:solidFill>
              </a:rPr>
              <a:t>Continuous-time Markov chain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EFEB53-6A39-4883-D7AC-167C4F933677}"/>
              </a:ext>
            </a:extLst>
          </p:cNvPr>
          <p:cNvSpPr txBox="1"/>
          <p:nvPr/>
        </p:nvSpPr>
        <p:spPr>
          <a:xfrm>
            <a:off x="6675239" y="2060848"/>
            <a:ext cx="4464496" cy="59470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rgbClr val="C00000"/>
                </a:solidFill>
              </a:rPr>
              <a:t>Quantum detailed balance condition</a:t>
            </a:r>
          </a:p>
          <a:p>
            <a:r>
              <a:rPr kumimoji="1" lang="en-US" altLang="zh-CN" sz="1800" dirty="0">
                <a:solidFill>
                  <a:srgbClr val="C00000"/>
                </a:solidFill>
              </a:rPr>
              <a:t>Lindblad master equation (</a:t>
            </a:r>
            <a:r>
              <a:rPr kumimoji="1" lang="en-US" altLang="zh-CN" sz="1800" dirty="0" err="1">
                <a:solidFill>
                  <a:srgbClr val="C00000"/>
                </a:solidFill>
              </a:rPr>
              <a:t>Lindbladian</a:t>
            </a:r>
            <a:r>
              <a:rPr kumimoji="1" lang="en-US" altLang="zh-CN" sz="18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33D4EE-00F9-47E5-44A2-BC67053C9EF3}"/>
              </a:ext>
            </a:extLst>
          </p:cNvPr>
          <p:cNvSpPr txBox="1"/>
          <p:nvPr/>
        </p:nvSpPr>
        <p:spPr>
          <a:xfrm>
            <a:off x="824589" y="5661248"/>
            <a:ext cx="10549172" cy="48610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Avanzini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Bilancioni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Cavina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Dal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Cengio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Esposito, G.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Falasco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5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US" altLang="zh-CN" sz="1599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SciPost</a:t>
            </a:r>
            <a:r>
              <a:rPr lang="en-US" altLang="zh-CN" sz="15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Phys. Lect. Notes 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(2024).</a:t>
            </a:r>
          </a:p>
        </p:txBody>
      </p:sp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\rho_\beta= e^{-\beta h}/Z(\beta)&#10;\end{align*}&#10;\end{document}" title="IguanaTex Bitmap Display">
            <a:extLst>
              <a:ext uri="{FF2B5EF4-FFF2-40B4-BE49-F238E27FC236}">
                <a16:creationId xmlns:a16="http://schemas.microsoft.com/office/drawing/2014/main" id="{15077B29-50AF-56E5-AC2C-BC63261680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777755" y="3911403"/>
            <a:ext cx="1778000" cy="3048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dot{p}=Lp&#10;\end{align*}&#10;\end{document}" title="IguanaTex Bitmap Display">
            <a:extLst>
              <a:ext uri="{FF2B5EF4-FFF2-40B4-BE49-F238E27FC236}">
                <a16:creationId xmlns:a16="http://schemas.microsoft.com/office/drawing/2014/main" id="{132586E7-C6E7-5A7F-3C8D-37BF1183A5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10743" y="3073952"/>
            <a:ext cx="944880" cy="27432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dot{\rho}=\mathcal{L}[\rho]&#10;\end{align*}&#10;\end{document}" title="IguanaTex Bitmap Display">
            <a:extLst>
              <a:ext uri="{FF2B5EF4-FFF2-40B4-BE49-F238E27FC236}">
                <a16:creationId xmlns:a16="http://schemas.microsoft.com/office/drawing/2014/main" id="{7CD953A0-D477-C5B1-8548-4968EBD92FD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710955" y="3073952"/>
            <a:ext cx="1066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92252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29CD9-63A8-F084-303A-32085BED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Motivation: boosting thermalization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Thermalization dynamics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Spectral gap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of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 err="1"/>
                  <a:t>Lindbladian</a:t>
                </a:r>
                <a:r>
                  <a:rPr kumimoji="1" lang="en-US" altLang="zh-CN" sz="2400" dirty="0"/>
                  <a:t> </a:t>
                </a:r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For many-body systems, </a:t>
                </a:r>
                <a14:m>
                  <m:oMath xmlns:m="http://schemas.openxmlformats.org/officeDocument/2006/math"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has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too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many free parameters to determine.</a:t>
                </a:r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9"/>
                <a:stretch>
                  <a:fillRect l="-1448" t="-2639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dot{\rho}=\mathcal{L}[\rho]&#10;\end{align*}&#10;\end{document}" title="IguanaTex Bitmap Display">
            <a:extLst>
              <a:ext uri="{FF2B5EF4-FFF2-40B4-BE49-F238E27FC236}">
                <a16:creationId xmlns:a16="http://schemas.microsoft.com/office/drawing/2014/main" id="{A27C7227-9A24-3CCD-5796-5E708ACD4A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722911" y="1844824"/>
            <a:ext cx="889000" cy="2540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rho(t)=\rho_\beta+ \rho_1 e^{\lambda_1 t}+ \rho_2 e^{\lambda_2 t} + \cdots&#10;\end{align*}&#10;\end{document}" title="IguanaTex Bitmap Display">
            <a:extLst>
              <a:ext uri="{FF2B5EF4-FFF2-40B4-BE49-F238E27FC236}">
                <a16:creationId xmlns:a16="http://schemas.microsoft.com/office/drawing/2014/main" id="{DCB0BEB6-B755-0A07-2A6B-00C4F25DDB8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722911" y="2257918"/>
            <a:ext cx="3556000" cy="3048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Delta=-\mathrm{Re}(\lambda_{1})\leq-\mathrm{Re}(\lambda_{2})\leq\cdots&#10;\end{align*}&#10;\end{document}" title="IguanaTex Bitmap Display">
            <a:extLst>
              <a:ext uri="{FF2B5EF4-FFF2-40B4-BE49-F238E27FC236}">
                <a16:creationId xmlns:a16="http://schemas.microsoft.com/office/drawing/2014/main" id="{22D62F74-06FF-7BCD-6E43-00E32D45294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794919" y="4005064"/>
            <a:ext cx="3403600" cy="254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A7C8D8F-F0FE-3D4E-4E75-4D191043CD0E}"/>
              </a:ext>
            </a:extLst>
          </p:cNvPr>
          <p:cNvSpPr txBox="1"/>
          <p:nvPr/>
        </p:nvSpPr>
        <p:spPr>
          <a:xfrm>
            <a:off x="5730739" y="1590316"/>
            <a:ext cx="3240360" cy="49800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Slowest relaxing mode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6CB895F0-25EA-C1A0-9FB5-3C89C2ADCC24}"/>
              </a:ext>
            </a:extLst>
          </p:cNvPr>
          <p:cNvSpPr/>
          <p:nvPr/>
        </p:nvSpPr>
        <p:spPr>
          <a:xfrm rot="18548820">
            <a:off x="5503615" y="2015607"/>
            <a:ext cx="310232" cy="16182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C423DBA-6960-3CED-608B-52D8BF1D467A}"/>
                  </a:ext>
                </a:extLst>
              </p:cNvPr>
              <p:cNvSpPr txBox="1"/>
              <p:nvPr/>
            </p:nvSpPr>
            <p:spPr>
              <a:xfrm>
                <a:off x="1850703" y="4572947"/>
                <a:ext cx="9145016" cy="648072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Maximizing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000" b="0" i="0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                Fast thermalization                 Reducing irreversibility </a:t>
                </a:r>
                <a:endParaRPr kumimoji="1" lang="zh-CN" altLang="en-US" sz="2000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C423DBA-6960-3CED-608B-52D8BF1D4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703" y="4572947"/>
                <a:ext cx="9145016" cy="648072"/>
              </a:xfrm>
              <a:prstGeom prst="rect">
                <a:avLst/>
              </a:prstGeom>
              <a:blipFill>
                <a:blip r:embed="rId13"/>
                <a:stretch>
                  <a:fillRect l="-4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右箭头 15">
            <a:extLst>
              <a:ext uri="{FF2B5EF4-FFF2-40B4-BE49-F238E27FC236}">
                <a16:creationId xmlns:a16="http://schemas.microsoft.com/office/drawing/2014/main" id="{5272F71D-525F-2DC5-EAA9-1EAF928A1AF6}"/>
              </a:ext>
            </a:extLst>
          </p:cNvPr>
          <p:cNvSpPr/>
          <p:nvPr/>
        </p:nvSpPr>
        <p:spPr>
          <a:xfrm>
            <a:off x="3735363" y="4718934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F3D4756F-AE36-5C0E-0B82-27FDE2B8D632}"/>
              </a:ext>
            </a:extLst>
          </p:cNvPr>
          <p:cNvSpPr/>
          <p:nvPr/>
        </p:nvSpPr>
        <p:spPr>
          <a:xfrm>
            <a:off x="6946491" y="4721242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2F456F0-F1AC-6836-ED3F-886ED082D31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527" y="1372826"/>
            <a:ext cx="1788266" cy="2892783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t=0&#10;\end{align*}&#10;\end{document}" title="IguanaTex Bitmap Display">
            <a:extLst>
              <a:ext uri="{FF2B5EF4-FFF2-40B4-BE49-F238E27FC236}">
                <a16:creationId xmlns:a16="http://schemas.microsoft.com/office/drawing/2014/main" id="{603AD8D6-3466-34BA-177B-2FB81F05C70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388734" y="1301706"/>
            <a:ext cx="447040" cy="14224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t\rightarrow \infty&#10;\end{align*}&#10;\end{document}" title="IguanaTex Bitmap Display">
            <a:extLst>
              <a:ext uri="{FF2B5EF4-FFF2-40B4-BE49-F238E27FC236}">
                <a16:creationId xmlns:a16="http://schemas.microsoft.com/office/drawing/2014/main" id="{A4A671FB-4CC6-E50D-F0D9-7BD25262006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388734" y="2999905"/>
            <a:ext cx="589280" cy="14224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AFEB3B9-078E-FA9D-20BC-76DDB3B4A054}"/>
              </a:ext>
            </a:extLst>
          </p:cNvPr>
          <p:cNvSpPr txBox="1"/>
          <p:nvPr/>
        </p:nvSpPr>
        <p:spPr>
          <a:xfrm>
            <a:off x="9267527" y="4163158"/>
            <a:ext cx="2071537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/>
              <a:t>Harmonic </a:t>
            </a:r>
            <a:r>
              <a:rPr kumimoji="1" lang="en-US" altLang="zh-CN" sz="1600" dirty="0"/>
              <a:t>potential</a:t>
            </a:r>
            <a:endParaRPr kumimoji="1" lang="zh-CN" altLang="en-US" sz="1600" noProof="0" dirty="0" err="1"/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lambda_0=0&#10;\end{align*}&#10;\end{document}" title="IguanaTex Bitmap Display">
            <a:extLst>
              <a:ext uri="{FF2B5EF4-FFF2-40B4-BE49-F238E27FC236}">
                <a16:creationId xmlns:a16="http://schemas.microsoft.com/office/drawing/2014/main" id="{A2FBD56F-BE66-9E00-DD95-85444EF42E0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740721" y="2781195"/>
            <a:ext cx="7112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58674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80844-F2D3-EAE4-DD6A-9CD7F398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0A843D-D5B6-5B3F-040B-F307B8F9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Preparing classical thermal states</a:t>
            </a:r>
          </a:p>
          <a:p>
            <a:pPr lvl="1"/>
            <a:r>
              <a:rPr kumimoji="1" lang="en-US" altLang="zh-CN" sz="2400" dirty="0"/>
              <a:t>A single two-level system</a:t>
            </a:r>
          </a:p>
          <a:p>
            <a:pPr lvl="1"/>
            <a:r>
              <a:rPr kumimoji="1" lang="en-US" altLang="zh-CN" sz="2400" dirty="0"/>
              <a:t>Kinetic Ising model</a:t>
            </a:r>
          </a:p>
          <a:p>
            <a:pPr lvl="1"/>
            <a:r>
              <a:rPr kumimoji="1" lang="en-US" altLang="zh-CN" sz="2400" dirty="0"/>
              <a:t>Spectral gap optimization</a:t>
            </a:r>
          </a:p>
          <a:p>
            <a:r>
              <a:rPr kumimoji="1" lang="en-US" altLang="zh-CN" sz="2400" dirty="0"/>
              <a:t>Preparing quantum thermal states</a:t>
            </a:r>
          </a:p>
          <a:p>
            <a:pPr lvl="1"/>
            <a:r>
              <a:rPr kumimoji="1" lang="en-US" altLang="zh-CN" sz="2400" dirty="0"/>
              <a:t>Constructing </a:t>
            </a:r>
            <a:r>
              <a:rPr kumimoji="1" lang="en-US" altLang="zh-CN" sz="2400" dirty="0" err="1"/>
              <a:t>Lindbladians</a:t>
            </a:r>
            <a:r>
              <a:rPr kumimoji="1" lang="en-US" altLang="zh-CN" sz="2400" dirty="0"/>
              <a:t> under quantum detailed balance</a:t>
            </a:r>
          </a:p>
          <a:p>
            <a:pPr lvl="1"/>
            <a:r>
              <a:rPr kumimoji="1" lang="en-US" altLang="zh-CN" sz="2400" dirty="0"/>
              <a:t>Lipkin-Meshkov-Glick model</a:t>
            </a:r>
          </a:p>
          <a:p>
            <a:pPr lvl="1"/>
            <a:r>
              <a:rPr lang="en-US" altLang="zh-CN" sz="2400" dirty="0">
                <a:cs typeface="Times New Roman" panose="02020603050405020304" pitchFamily="18" charset="0"/>
              </a:rPr>
              <a:t>Transverse Ising model</a:t>
            </a:r>
            <a:endParaRPr kumimoji="1" lang="en-US" altLang="zh-CN" sz="2400" dirty="0"/>
          </a:p>
          <a:p>
            <a:r>
              <a:rPr kumimoji="1" lang="en-US" altLang="zh-CN" sz="24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91104462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56B8DA-D301-4AF2-E807-1BF4BC8C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Preparing classical thermal states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3794D4-113F-4012-7DB4-F93B5297B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Two-level system (a bit)</a:t>
            </a:r>
          </a:p>
          <a:p>
            <a:pPr marL="0" indent="0">
              <a:buNone/>
            </a:pP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 err="1"/>
              <a:t>Liouvillian</a:t>
            </a: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lang="en-US" altLang="zh-CN" sz="2400" dirty="0">
                <a:solidFill>
                  <a:srgbClr val="051157"/>
                </a:solidFill>
              </a:rPr>
              <a:t>Detailed-balanced condition: </a:t>
            </a:r>
            <a:r>
              <a:rPr kumimoji="1" lang="en-US" altLang="zh-CN" sz="2400" dirty="0">
                <a:solidFill>
                  <a:srgbClr val="051157"/>
                </a:solidFill>
              </a:rPr>
              <a:t>  </a:t>
            </a: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h^{\mathrm{cl}}=\left(\begin{array}{cc}&#10;0\\&#10; &amp; E_{1}&#10;\end{array}\right)&#10;\end{align*}&#10;\end{document}" title="IguanaTex Bitmap Display">
            <a:extLst>
              <a:ext uri="{FF2B5EF4-FFF2-40B4-BE49-F238E27FC236}">
                <a16:creationId xmlns:a16="http://schemas.microsoft.com/office/drawing/2014/main" id="{2FB1D778-4AAF-7E3D-E50E-1B4E73156D1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488183" y="1893293"/>
            <a:ext cx="1879600" cy="6096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7A8424E-960C-A126-A7B3-B55B03FACC8F}"/>
              </a:ext>
            </a:extLst>
          </p:cNvPr>
          <p:cNvSpPr txBox="1"/>
          <p:nvPr/>
        </p:nvSpPr>
        <p:spPr>
          <a:xfrm>
            <a:off x="3433838" y="141413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9" name="图片 18" descr="\documentclass{article}&#10;\usepackage{amsmath}&#10;\usepackage{xcolor}&#10;\usepackage{mathrsfs}&#10;\pagestyle{empty}&#10;\begin{document}&#10;\begin{equation*}&#10;L=\left(\begin{array}{cc}&#10;\textcolor{blue}{-\Gamma e^{-\beta E_{1}/2}} &amp; \textcolor{red}{\Gamma e^{\beta E_{1}/2}}\\&#10;\textcolor{red}{\Gamma e^{-\beta E_{1}/2}} &amp; \textcolor{blue}{-\Gamma e^{\beta E_{1}/2}}&#10;\end{array}\right)&#10;\end{equation*}&#10;\end{document}" title="IguanaTex Bitmap Display">
            <a:extLst>
              <a:ext uri="{FF2B5EF4-FFF2-40B4-BE49-F238E27FC236}">
                <a16:creationId xmlns:a16="http://schemas.microsoft.com/office/drawing/2014/main" id="{E5CEB53D-F3E9-E2B3-2BD0-7DF29D3F419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354759" y="3720108"/>
            <a:ext cx="3606800" cy="6350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pagestyle{empty}&#10;\begin{document}&#10;\begin{equation*}&#10;\frac{\textcolor{red}{L_{01}}}{\textcolor{red}{L_{10}}}=e^{\beta E_{1}}&#10;\end{equation*}&#10;\end{document}" title="IguanaTex Bitmap Display">
            <a:extLst>
              <a:ext uri="{FF2B5EF4-FFF2-40B4-BE49-F238E27FC236}">
                <a16:creationId xmlns:a16="http://schemas.microsoft.com/office/drawing/2014/main" id="{F1C5A7A6-F114-BA55-3980-9AD7EACAD5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523111" y="4934603"/>
            <a:ext cx="1463040" cy="67056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AD5D65E-42D0-FEF5-B3C0-F938E2D454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5519" y="1553221"/>
            <a:ext cx="2476754" cy="2801887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p_{1}^{\mathrm{eq}}=\frac{e^{-\beta E_{1}}}{1+e^{-\beta E_{1}}}&#10;\end{align*}&#10;\end{document}" title="IguanaTex Bitmap Display">
            <a:extLst>
              <a:ext uri="{FF2B5EF4-FFF2-40B4-BE49-F238E27FC236}">
                <a16:creationId xmlns:a16="http://schemas.microsoft.com/office/drawing/2014/main" id="{55CDDB3A-085C-7BFA-4CED-358EA5627CA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270705" y="1817028"/>
            <a:ext cx="1803400" cy="5842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p_0^\mathrm{eq}=\frac{1}{1+e^{-\beta E_1}}&#10;\end{align*}&#10;\end{document}" title="IguanaTex Bitmap Display">
            <a:extLst>
              <a:ext uri="{FF2B5EF4-FFF2-40B4-BE49-F238E27FC236}">
                <a16:creationId xmlns:a16="http://schemas.microsoft.com/office/drawing/2014/main" id="{4F0B7115-741D-9778-5F1A-07B5C6E4F6A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237678" y="3494544"/>
            <a:ext cx="1803400" cy="5334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78AFD86-B97D-D7A4-8A6B-30DBC799B17B}"/>
              </a:ext>
            </a:extLst>
          </p:cNvPr>
          <p:cNvSpPr txBox="1"/>
          <p:nvPr/>
        </p:nvSpPr>
        <p:spPr>
          <a:xfrm>
            <a:off x="4673972" y="3170346"/>
            <a:ext cx="936104" cy="533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jump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B1037-E2B3-A755-3881-F0201A897478}"/>
              </a:ext>
            </a:extLst>
          </p:cNvPr>
          <p:cNvSpPr txBox="1"/>
          <p:nvPr/>
        </p:nvSpPr>
        <p:spPr>
          <a:xfrm>
            <a:off x="3046370" y="3177530"/>
            <a:ext cx="1267974" cy="51615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2900FF"/>
                </a:solidFill>
              </a:rPr>
              <a:t>dissipation</a:t>
            </a:r>
            <a:endParaRPr kumimoji="1" lang="zh-CN" altLang="en-US" noProof="0" dirty="0" err="1">
              <a:solidFill>
                <a:srgbClr val="2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18541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C4C60C-1F4C-DC01-5081-B834C4C6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8526416-FB19-EBE8-3F7C-A6509097D91C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kumimoji="1" lang="en-US" altLang="zh-CN" sz="2400" b="1" dirty="0"/>
                  <a:t>Detailed balance condition </a:t>
                </a:r>
                <a:r>
                  <a:rPr kumimoji="1" lang="en-US" altLang="zh-CN" sz="2400" dirty="0"/>
                  <a:t>allows symmetrizing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kumimoji="1" lang="en-US" altLang="zh-CN" sz="2400" dirty="0"/>
                  <a:t> into a Hermitian operator</a:t>
                </a:r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lang="en-US" altLang="zh-CN" sz="2400" b="1" dirty="0"/>
                  <a:t>Similarity transformation</a:t>
                </a:r>
                <a:r>
                  <a:rPr lang="en-US" altLang="zh-CN" sz="2400" dirty="0"/>
                  <a:t> preserves the spectrum</a:t>
                </a: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altLang="zh-CN" sz="2400" dirty="0"/>
                  <a:t> is Hermitian — called the </a:t>
                </a:r>
                <a:r>
                  <a:rPr lang="en-US" altLang="zh-CN" sz="2400" b="1" i="1" dirty="0"/>
                  <a:t>parent Hamiltonian</a:t>
                </a:r>
              </a:p>
              <a:p>
                <a:endParaRPr lang="en-US" altLang="zh-CN" sz="2400" b="1" dirty="0"/>
              </a:p>
              <a:p>
                <a:r>
                  <a:rPr lang="en-US" altLang="zh-CN" sz="2400" b="1" dirty="0"/>
                  <a:t>Two-level system</a:t>
                </a:r>
                <a:r>
                  <a:rPr lang="en-US" altLang="zh-CN" sz="2400" dirty="0"/>
                  <a:t>: ratio of transition rates is fixed by detailed balance</a:t>
                </a:r>
              </a:p>
              <a:p>
                <a:r>
                  <a:rPr lang="en-US" altLang="zh-CN" sz="2400" b="1" dirty="0"/>
                  <a:t>Many-body systems</a:t>
                </a:r>
                <a:r>
                  <a:rPr lang="en-US" altLang="zh-CN" sz="2400" dirty="0"/>
                  <a:t>: kinetic coefficients include many free parameters</a:t>
                </a: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8526416-FB19-EBE8-3F7C-A6509097D9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448" t="-2639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H=-e^{\frac{\beta}{2}h^{\mathrm{cl}}}Le^{-\frac{\beta}{2}h^{\mathrm{cl}}}=\Gamma\left(\begin{array}{cc}&#10;e^{-\frac{\beta}{2}E_{1}} &amp; -1\\&#10;-1 &amp; e^{\frac{\beta}{2}E_{1}}&#10;\end{array}\right)&#10;\end{align*}&#10;\end{document}" title="IguanaTex Bitmap Display">
            <a:extLst>
              <a:ext uri="{FF2B5EF4-FFF2-40B4-BE49-F238E27FC236}">
                <a16:creationId xmlns:a16="http://schemas.microsoft.com/office/drawing/2014/main" id="{4F341127-A190-0143-B80B-C5758FAB10E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88335" y="2132856"/>
            <a:ext cx="582168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62922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72931-13BC-7AB1-B2D2-4C9E695F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Kinetic Ising model: Single-spin flip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9D3AA622-29C5-D4FD-406F-9FA9C299E118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Classical spin dynamics under stochastic flips</a:t>
                </a:r>
              </a:p>
              <a:p>
                <a:r>
                  <a:rPr lang="en-US" altLang="zh-CN" sz="2400" dirty="0">
                    <a:solidFill>
                      <a:srgbClr val="C00000"/>
                    </a:solidFill>
                  </a:rPr>
                  <a:t>Goal: </a:t>
                </a:r>
                <a:r>
                  <a:rPr lang="en-US" altLang="zh-CN" sz="2400" b="1" dirty="0">
                    <a:solidFill>
                      <a:srgbClr val="C00000"/>
                    </a:solidFill>
                  </a:rPr>
                  <a:t>construct </a:t>
                </a:r>
                <a:r>
                  <a:rPr lang="en-US" altLang="zh-CN" sz="2400" b="1" dirty="0" err="1">
                    <a:solidFill>
                      <a:srgbClr val="C00000"/>
                    </a:solidFill>
                  </a:rPr>
                  <a:t>Liouvillians</a:t>
                </a:r>
                <a:r>
                  <a:rPr lang="en-US" altLang="zh-CN" sz="2400" b="1" dirty="0">
                    <a:solidFill>
                      <a:srgbClr val="C00000"/>
                    </a:solidFill>
                  </a:rPr>
                  <a:t> to prepare classical thermal states</a:t>
                </a:r>
              </a:p>
              <a:p>
                <a:r>
                  <a:rPr lang="en-US" altLang="zh-CN" sz="2400" dirty="0"/>
                  <a:t>Infinite temperature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altLang="zh-CN" sz="2400" dirty="0"/>
                  <a:t> → maximally mixed state</a:t>
                </a:r>
              </a:p>
              <a:p>
                <a:r>
                  <a:rPr lang="en-US" altLang="zh-CN" sz="2400" dirty="0"/>
                  <a:t>Use local </a:t>
                </a:r>
                <a:r>
                  <a:rPr lang="en-US" altLang="zh-CN" sz="2400" b="1" dirty="0"/>
                  <a:t>single-spin flip operators</a:t>
                </a:r>
                <a:r>
                  <a:rPr lang="en-US" altLang="zh-CN" sz="2400" dirty="0"/>
                  <a:t>: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 err="1"/>
                  <a:t>Liouvillian</a:t>
                </a:r>
                <a:r>
                  <a:rPr kumimoji="1" lang="en-US" altLang="zh-CN" sz="2400" dirty="0"/>
                  <a:t> and Parent Hamiltonian are</a:t>
                </a:r>
              </a:p>
              <a:p>
                <a:endParaRPr kumimoji="1" lang="en-US" altLang="zh-CN" sz="2400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9D3AA622-29C5-D4FD-406F-9FA9C299E1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\tilde L=-\tilde H=\sum_{i=1}^N \tilde{\gamma}_i (\sigma_i^x - \mathbbm{1})&#10;\end{align*}&#10;\end{document}" title="IguanaTex Bitmap Display">
            <a:extLst>
              <a:ext uri="{FF2B5EF4-FFF2-40B4-BE49-F238E27FC236}">
                <a16:creationId xmlns:a16="http://schemas.microsoft.com/office/drawing/2014/main" id="{1E284E8E-E358-28A4-71D0-1B2A27AD2CA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07535" y="4869160"/>
            <a:ext cx="3383280" cy="88392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textcolor{red}{\tilde{F}_i}=\sigma_i^x&#10;\end{align*}&#10;\end{document}" title="IguanaTex Bitmap Display">
            <a:extLst>
              <a:ext uri="{FF2B5EF4-FFF2-40B4-BE49-F238E27FC236}">
                <a16:creationId xmlns:a16="http://schemas.microsoft.com/office/drawing/2014/main" id="{12FDE477-94B7-5A69-9B8A-409D98A710C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523111" y="3290311"/>
            <a:ext cx="1005840" cy="36576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p_{\beta=0}(\boldsymbol{\sigma})={1}/{2^{N}}&#10;\end{align*}&#10;\end{document}" title="IguanaTex Bitmap Display">
            <a:extLst>
              <a:ext uri="{FF2B5EF4-FFF2-40B4-BE49-F238E27FC236}">
                <a16:creationId xmlns:a16="http://schemas.microsoft.com/office/drawing/2014/main" id="{581D2919-0009-061A-C8A5-C8622985EDA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115399" y="2204864"/>
            <a:ext cx="18034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9815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6F532-23CC-E9C0-0D59-7BCC6F54D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Kinetic Ising model: Single-spin flip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0494DF3D-FE40-FD54-2641-FA95509ABA88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Finite-temperature thermal state</a:t>
                </a:r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Detailed balance condition: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Finite-temperature </a:t>
                </a:r>
                <a:r>
                  <a:rPr kumimoji="1" lang="en-US" altLang="zh-CN" sz="2400" dirty="0">
                    <a:solidFill>
                      <a:srgbClr val="FF0000"/>
                    </a:solidFill>
                  </a:rPr>
                  <a:t>flip operator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kumimoji="1" lang="en-US" altLang="zh-CN" sz="2400" dirty="0"/>
                  <a:t>: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This implies                                 is symmetric.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0494DF3D-FE40-FD54-2641-FA95509ABA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9"/>
                <a:stretch>
                  <a:fillRect l="-1448" t="-2639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h^\mathrm{cl}(\boldsymbol{\sigma})= \sum_{i} -J \sigma_i^z \sigma_{i+1}^z&#10;\end{align*}&#10;\end{document}" title="IguanaTex Bitmap Display">
            <a:extLst>
              <a:ext uri="{FF2B5EF4-FFF2-40B4-BE49-F238E27FC236}">
                <a16:creationId xmlns:a16="http://schemas.microsoft.com/office/drawing/2014/main" id="{AD197020-A527-D46A-F048-1D3112421C9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819255" y="1942735"/>
            <a:ext cx="2514600" cy="558800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p_{\beta}(\boldsymbol{\sigma})=\frac{e^{-\beta h^{\mathrm{cl}}(\boldsymbol{\sigma})}}{Z(\beta)},&#10;\end{align*}&#10;\end{document}" title="IguanaTex Bitmap Display">
            <a:extLst>
              <a:ext uri="{FF2B5EF4-FFF2-40B4-BE49-F238E27FC236}">
                <a16:creationId xmlns:a16="http://schemas.microsoft.com/office/drawing/2014/main" id="{93DFC21D-01D4-9A09-7708-BCEE802699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290863" y="1779227"/>
            <a:ext cx="2082800" cy="6604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frac{\textcolor{red}{L_{\boldsymbol{\sigma}^{\prime}\leftarrow\boldsymbol{\sigma}}}}{\textcolor{red}{L_{\boldsymbol{\sigma}\leftarrow\boldsymbol{\sigma}^{\prime}}}}=\exp[\beta(h^{\mathrm{cl}}(\boldsymbol{\sigma})-h^{\mathrm{cl}}(\boldsymbol{\sigma}^{\prime}))]&#10;\end{align*}&#10;\end{document}" title="IguanaTex Bitmap Display">
            <a:extLst>
              <a:ext uri="{FF2B5EF4-FFF2-40B4-BE49-F238E27FC236}">
                <a16:creationId xmlns:a16="http://schemas.microsoft.com/office/drawing/2014/main" id="{750E9B72-2F50-41C8-66CF-9B57157D917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010943" y="3149882"/>
            <a:ext cx="4511040" cy="670560"/>
          </a:xfrm>
          <a:prstGeom prst="rect">
            <a:avLst/>
          </a:prstGeom>
        </p:spPr>
      </p:pic>
      <p:pic>
        <p:nvPicPr>
          <p:cNvPr id="34" name="图片 33" descr="\documentclass{article}&#10;\usepackage{amsmath}&#10;\usepackage{xcolor}&#10;\usepackage{mathrsfs}&#10;\usepackage{physics,bm,bbm}&#10;\pagestyle{empty}&#10;\begin{document}&#10;\begin{align*}&#10;\left\langle \boldsymbol{\sigma}^{\prime}\right|\textcolor{red}{F}\left|\boldsymbol{\sigma}\right\rangle &amp;=\left\langle \boldsymbol{\sigma}\right|e^{\beta h^{\mathrm{cl}}} \textcolor{red}{F}e^{-\beta h^{\mathrm{cl}}}\left|\boldsymbol{\sigma}^{\prime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2C796EE1-8DDB-6135-D202-6B7C0FF0817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792263" y="4792563"/>
            <a:ext cx="3581400" cy="330200"/>
          </a:xfrm>
          <a:prstGeom prst="rect">
            <a:avLst/>
          </a:prstGeom>
        </p:spPr>
      </p:pic>
      <p:pic>
        <p:nvPicPr>
          <p:cNvPr id="36" name="图片 35" descr="\documentclass{article}&#10;\usepackage{amsmath}&#10;\usepackage{xcolor}&#10;\usepackage{mathrsfs}&#10;\usepackage{physics,bm,bbm}&#10;\pagestyle{empty}&#10;\begin{document}&#10;\begin{align*}&#10;   \textcolor{red}{F}^{T}=e^{\beta h^{\mathrm{cl}}}\textcolor{red}{F} e^{-\beta h^{\mathrm{cl}}}&#10;\end{align*}&#10;\end{document}" title="IguanaTex Bitmap Display">
            <a:extLst>
              <a:ext uri="{FF2B5EF4-FFF2-40B4-BE49-F238E27FC236}">
                <a16:creationId xmlns:a16="http://schemas.microsoft.com/office/drawing/2014/main" id="{E2E32419-B647-DDEC-408D-042A47EFF76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076555" y="4797152"/>
            <a:ext cx="2032000" cy="279400"/>
          </a:xfrm>
          <a:prstGeom prst="rect">
            <a:avLst/>
          </a:prstGeom>
        </p:spPr>
      </p:pic>
      <p:sp>
        <p:nvSpPr>
          <p:cNvPr id="27" name="右箭头 26">
            <a:extLst>
              <a:ext uri="{FF2B5EF4-FFF2-40B4-BE49-F238E27FC236}">
                <a16:creationId xmlns:a16="http://schemas.microsoft.com/office/drawing/2014/main" id="{7C02823F-A145-3547-CA4E-A58315849F4A}"/>
              </a:ext>
            </a:extLst>
          </p:cNvPr>
          <p:cNvSpPr/>
          <p:nvPr/>
        </p:nvSpPr>
        <p:spPr>
          <a:xfrm>
            <a:off x="6616061" y="4849785"/>
            <a:ext cx="504056" cy="303955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8" name="图片 37" descr="\documentclass{article}&#10;\usepackage{amsmath}&#10;\usepackage{xcolor}&#10;\usepackage{mathrsfs}&#10;\usepackage{physics,bm,bbm}&#10;\pagestyle{empty}&#10;\begin{document}&#10;\begin{align*}&#10;e^{\frac{\beta h^{\mathrm{cl}}}{2}}\textcolor{red}{F} e^{-\frac{\beta h^{\mathrm{cl}}}{2}}=\textcolor{red}{\tilde F}&#10;\end{align*}&#10;\end{document}" title="IguanaTex Bitmap Display">
            <a:extLst>
              <a:ext uri="{FF2B5EF4-FFF2-40B4-BE49-F238E27FC236}">
                <a16:creationId xmlns:a16="http://schemas.microsoft.com/office/drawing/2014/main" id="{768140F4-BEAB-4BCB-7830-88B920E7C27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498775" y="5515374"/>
            <a:ext cx="1955800" cy="3302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left\langle \boldsymbol{\sigma}^{\prime}\right|\textcolor{red}{F}\left|\boldsymbol{\sigma}\right\rangle = L_{\boldsymbol{\sigma}^{\prime} \leftarrow \boldsymbol{\sigma}}&#10;\end{align*}&#10;\end{document}" title="IguanaTex Bitmap Display">
            <a:extLst>
              <a:ext uri="{FF2B5EF4-FFF2-40B4-BE49-F238E27FC236}">
                <a16:creationId xmlns:a16="http://schemas.microsoft.com/office/drawing/2014/main" id="{9C9D14F5-240B-7A14-3557-48911801249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561961" y="4146584"/>
            <a:ext cx="20828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14395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646C618F-FF45-D1CD-AFE8-97E4FBF99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639038"/>
              </p:ext>
            </p:extLst>
          </p:nvPr>
        </p:nvGraphicFramePr>
        <p:xfrm>
          <a:off x="8475439" y="2442667"/>
          <a:ext cx="3384852" cy="17064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4852">
                  <a:extLst>
                    <a:ext uri="{9D8B030D-6E8A-4147-A177-3AD203B41FA5}">
                      <a16:colId xmlns:a16="http://schemas.microsoft.com/office/drawing/2014/main" val="1480229502"/>
                    </a:ext>
                  </a:extLst>
                </a:gridCol>
              </a:tblGrid>
              <a:tr h="473829">
                <a:tc>
                  <a:txBody>
                    <a:bodyPr/>
                    <a:lstStyle/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800" noProof="0" dirty="0">
                          <a:solidFill>
                            <a:schemeClr val="bg2"/>
                          </a:solidFill>
                        </a:rPr>
                        <a:t>Detailed balance condition</a:t>
                      </a:r>
                      <a:endParaRPr kumimoji="1" lang="zh-CN" altLang="en-US" sz="1800" noProof="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7277327"/>
                  </a:ext>
                </a:extLst>
              </a:tr>
              <a:tr h="1232584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838462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55A7DCAE-8676-5F48-5AD3-843F4BA5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Kinetic Ising model: Single-spin flip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15D285D-BA59-F57A-19EC-2E7B4571C9E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Single-spin flip operator: </a:t>
                </a:r>
              </a:p>
              <a:p>
                <a:r>
                  <a:rPr kumimoji="1" lang="en-US" altLang="zh-CN" sz="2400" dirty="0" err="1"/>
                  <a:t>Liouvillian</a:t>
                </a: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Parent Hamiltonian</a:t>
                </a:r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For 1D case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kumimoji="1" lang="en-US" altLang="zh-CN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kumimoji="1"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bSup>
                  </m:oMath>
                </a14:m>
                <a:r>
                  <a:rPr kumimoji="1" lang="en-US" altLang="zh-CN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kumimoji="1"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acts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on sites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kumimoji="1"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kumimoji="1"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kumimoji="1" lang="en-US" altLang="zh-CN" sz="2400" dirty="0"/>
              </a:p>
              <a:p>
                <a:r>
                  <a:rPr kumimoji="1" lang="en-US" altLang="zh-CN" sz="2400" dirty="0"/>
                  <a:t>Other choices of single-spin flip operators:</a:t>
                </a:r>
              </a:p>
              <a:p>
                <a:r>
                  <a:rPr kumimoji="1" lang="en-US" altLang="zh-CN" sz="2400" dirty="0">
                    <a:solidFill>
                      <a:srgbClr val="C00000"/>
                    </a:solidFill>
                  </a:rPr>
                  <a:t>Optimize free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kumimoji="1" lang="en-US" altLang="zh-CN" sz="2400" dirty="0">
                    <a:solidFill>
                      <a:srgbClr val="C00000"/>
                    </a:solidFill>
                  </a:rPr>
                  <a:t> for to boost thermalization</a:t>
                </a: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15D285D-BA59-F57A-19EC-2E7B4571C9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9"/>
                <a:stretch>
                  <a:fillRect l="-1448" t="-2639" b="-15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\textcolor{red}{F_{i}}=\textcolor{red}{e^{-\frac{\beta h^{\mathrm{cl}}}{2}}{\tilde F_i}e^{\frac{\beta h^{\mathrm{cl}}}{2}}}&#10;\end{align*}&#10;\end{document}" title="IguanaTex Bitmap Display">
            <a:extLst>
              <a:ext uri="{FF2B5EF4-FFF2-40B4-BE49-F238E27FC236}">
                <a16:creationId xmlns:a16="http://schemas.microsoft.com/office/drawing/2014/main" id="{C8F41387-454A-605B-666A-57B38BB08B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841420" y="1172516"/>
            <a:ext cx="2438400" cy="4572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L=\sum_{i=1}^{N}L_{i}=\sum_{i=1}^{N}\tilde{\gamma}_{i}(\textcolor{red}{e^{-\frac{\beta h^{\mathrm{cl}}}{2}}\tilde{F}_{i}e^{\frac{\beta h^{\mathrm{cl}}}{2}}}-\textcolor{blue}{\sigma_{i}^{x}e^{-\frac{\beta h^{\mathrm{cl}}}{2}}\tilde{F}_{i}e^{\frac{\beta h^{\mathrm{cl}}}{2}}})&#10;\end{align*}&#10;\end{document}" title="IguanaTex Bitmap Display">
            <a:extLst>
              <a:ext uri="{FF2B5EF4-FFF2-40B4-BE49-F238E27FC236}">
                <a16:creationId xmlns:a16="http://schemas.microsoft.com/office/drawing/2014/main" id="{6A3EEE5D-8618-A0CB-AEAD-1D8FAFBB4B3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994719" y="2201611"/>
            <a:ext cx="5867400" cy="736600"/>
          </a:xfrm>
          <a:prstGeom prst="rect">
            <a:avLst/>
          </a:prstGeom>
        </p:spPr>
      </p:pic>
      <p:pic>
        <p:nvPicPr>
          <p:cNvPr id="30" name="图片 29" descr="\documentclass{article}&#10;\usepackage{amsmath}&#10;\usepackage{xcolor}&#10;\usepackage{mathrsfs}&#10;\usepackage{physics,bm,bbm}&#10;\pagestyle{empty}&#10;\begin{document}&#10;\begin{align*}&#10;H&amp;=\sum_{i=1}^N\tilde{\gamma}_{i}(\textcolor{blue}{e^{\frac{\beta h^{\mathrm{cl}}}{2}}\sigma_{i}^{x}e^{-\frac{\beta h^{\mathrm{cl}}}{2}}\tilde{F}_{i}}-\textcolor{red}{\tilde{F}_{i}})&#10;\end{align*}&#10;\end{document}" title="IguanaTex Bitmap Display">
            <a:extLst>
              <a:ext uri="{FF2B5EF4-FFF2-40B4-BE49-F238E27FC236}">
                <a16:creationId xmlns:a16="http://schemas.microsoft.com/office/drawing/2014/main" id="{69E99435-2DB5-8C57-9287-F5556DBDA3A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88910" y="3617362"/>
            <a:ext cx="4419600" cy="88392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L_i^{T}=e^{\beta h^{\mathrm{cl}}}L_ie^{-\beta h^{\mathrm{cl}}}&#10;\end{align*}&#10;\end{document}" title="IguanaTex Bitmap Display">
            <a:extLst>
              <a:ext uri="{FF2B5EF4-FFF2-40B4-BE49-F238E27FC236}">
                <a16:creationId xmlns:a16="http://schemas.microsoft.com/office/drawing/2014/main" id="{94EDDA9E-B561-C506-33FB-7AD009C20F8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918185" y="3109425"/>
            <a:ext cx="2499360" cy="396240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AA97251E-1B96-3D6E-2C43-DA8A8954754A}"/>
              </a:ext>
            </a:extLst>
          </p:cNvPr>
          <p:cNvSpPr txBox="1"/>
          <p:nvPr/>
        </p:nvSpPr>
        <p:spPr>
          <a:xfrm>
            <a:off x="4802697" y="2877444"/>
            <a:ext cx="1872208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>
                <a:solidFill>
                  <a:srgbClr val="2900FF"/>
                </a:solidFill>
              </a:rPr>
              <a:t>Dissipation: diagonal operator</a:t>
            </a:r>
            <a:endParaRPr kumimoji="1" lang="zh-CN" altLang="en-US" sz="1600" noProof="0" dirty="0" err="1">
              <a:solidFill>
                <a:srgbClr val="2900FF"/>
              </a:solidFill>
            </a:endParaRPr>
          </a:p>
        </p:txBody>
      </p:sp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H^\dagger =H^T=H&#10;\end{align*}&#10;\end{document}" title="IguanaTex Bitmap Display">
            <a:extLst>
              <a:ext uri="{FF2B5EF4-FFF2-40B4-BE49-F238E27FC236}">
                <a16:creationId xmlns:a16="http://schemas.microsoft.com/office/drawing/2014/main" id="{F4C52B39-A9D5-56DF-51FA-B36F4B78C9B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918185" y="3642893"/>
            <a:ext cx="1950720" cy="27432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extcolor{red}{\tilde{F}_{in}=(1\pm\sigma_{i-1}^{z}\sigma_{i+1}^{z})\sigma_{i}^{x}/2}&#10;\end{align*}&#10;\end{document}" title="IguanaTex Bitmap Display">
            <a:extLst>
              <a:ext uri="{FF2B5EF4-FFF2-40B4-BE49-F238E27FC236}">
                <a16:creationId xmlns:a16="http://schemas.microsoft.com/office/drawing/2014/main" id="{377916F1-CC26-4A2D-290B-0E546A2C323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747247" y="5088272"/>
            <a:ext cx="2844800" cy="3302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\mathscr{A}=\{F_{i},\;1\leq i\leq N\},&#10;\end{align*}&#10;\end{document}" title="IguanaTex Bitmap Display">
            <a:extLst>
              <a:ext uri="{FF2B5EF4-FFF2-40B4-BE49-F238E27FC236}">
                <a16:creationId xmlns:a16="http://schemas.microsoft.com/office/drawing/2014/main" id="{23A06641-8557-7623-38F4-2455AAE8FC4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355780" y="1291136"/>
            <a:ext cx="292608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50394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7DE3295C-2465-7DEC-284E-A0AE5BB65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983169"/>
              </p:ext>
            </p:extLst>
          </p:nvPr>
        </p:nvGraphicFramePr>
        <p:xfrm>
          <a:off x="1512010" y="1294353"/>
          <a:ext cx="9761835" cy="45633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27701">
                  <a:extLst>
                    <a:ext uri="{9D8B030D-6E8A-4147-A177-3AD203B41FA5}">
                      <a16:colId xmlns:a16="http://schemas.microsoft.com/office/drawing/2014/main" val="3122315222"/>
                    </a:ext>
                  </a:extLst>
                </a:gridCol>
                <a:gridCol w="3917067">
                  <a:extLst>
                    <a:ext uri="{9D8B030D-6E8A-4147-A177-3AD203B41FA5}">
                      <a16:colId xmlns:a16="http://schemas.microsoft.com/office/drawing/2014/main" val="610310302"/>
                    </a:ext>
                  </a:extLst>
                </a:gridCol>
                <a:gridCol w="3917067">
                  <a:extLst>
                    <a:ext uri="{9D8B030D-6E8A-4147-A177-3AD203B41FA5}">
                      <a16:colId xmlns:a16="http://schemas.microsoft.com/office/drawing/2014/main" val="103253586"/>
                    </a:ext>
                  </a:extLst>
                </a:gridCol>
              </a:tblGrid>
              <a:tr h="869548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noProof="0" dirty="0" err="1">
                          <a:solidFill>
                            <a:schemeClr val="bg2"/>
                          </a:solidFill>
                        </a:rPr>
                        <a:t>Liouvillian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800" noProof="0" dirty="0">
                          <a:solidFill>
                            <a:schemeClr val="bg2"/>
                          </a:solidFill>
                        </a:rPr>
                        <a:t>Parent Hamiltonian</a:t>
                      </a:r>
                      <a:endParaRPr kumimoji="1" lang="zh-CN" altLang="en-US" sz="1800" noProof="0" dirty="0">
                        <a:solidFill>
                          <a:schemeClr val="bg2"/>
                        </a:solidFill>
                      </a:endParaRP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32583"/>
                  </a:ext>
                </a:extLst>
              </a:tr>
              <a:tr h="1954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Steady state/</a:t>
                      </a:r>
                    </a:p>
                    <a:p>
                      <a:pPr algn="ctr"/>
                      <a:r>
                        <a:rPr lang="en-US" altLang="zh-CN" dirty="0"/>
                        <a:t>ground state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62283"/>
                  </a:ext>
                </a:extLst>
              </a:tr>
              <a:tr h="8695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Detailed balance condition 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55614"/>
                  </a:ext>
                </a:extLst>
              </a:tr>
              <a:tr h="8695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Spectrum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031213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FE02C40F-59E1-CFC3-0CEC-CECCAD05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Lindbladian</a:t>
            </a:r>
            <a:r>
              <a:rPr kumimoji="1" lang="en-US" altLang="zh-CN" dirty="0"/>
              <a:t> and Parent Hamiltonian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E1322E-22FC-A890-AC9A-AC26F08F0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zh-CN" altLang="en-US" sz="2400" dirty="0"/>
          </a:p>
        </p:txBody>
      </p:sp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H\ket{\sqrt{p_\beta}}=0&#10;\end{align*}&#10;\end{document}" title="IguanaTex Bitmap Display">
            <a:extLst>
              <a:ext uri="{FF2B5EF4-FFF2-40B4-BE49-F238E27FC236}">
                <a16:creationId xmlns:a16="http://schemas.microsoft.com/office/drawing/2014/main" id="{4EA3DBA7-96AB-1BD7-292B-64CDA1850C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595047" y="3306440"/>
            <a:ext cx="1397000" cy="3302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\ket{p_{\beta}}=\frac{e^{-\beta h^{\mathrm{cl}}}}{Z(\beta)}\ket{\mathbf{1}}&#10;\end{align*}&#10;\end{document}" title="IguanaTex Bitmap Display">
            <a:extLst>
              <a:ext uri="{FF2B5EF4-FFF2-40B4-BE49-F238E27FC236}">
                <a16:creationId xmlns:a16="http://schemas.microsoft.com/office/drawing/2014/main" id="{CD643A7C-58C5-1079-1F93-40E59538C74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353719" y="2293561"/>
            <a:ext cx="1803400" cy="6604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\ket{\sqrt{p_{\beta}}}=\frac{e^{-\beta h^{\mathrm{cl}}/2}}{\sqrt{Z(\beta)}}\ket{\mathbf{1}}&#10;\end{align*}&#10;\end{document}" title="IguanaTex Bitmap Display">
            <a:extLst>
              <a:ext uri="{FF2B5EF4-FFF2-40B4-BE49-F238E27FC236}">
                <a16:creationId xmlns:a16="http://schemas.microsoft.com/office/drawing/2014/main" id="{B5AF7BBF-A640-40F4-8D17-1CC5CD3889B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163247" y="2268161"/>
            <a:ext cx="2260600" cy="7112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e^{Lt}\ket{p_{i}}&amp;=e^{\lambda_{i}t}\ket{p_{(i)}}\rightarrow\ket{p_{\beta}}&#10;\end{align*}&#10;\end{document}" title="IguanaTex Bitmap Display">
            <a:extLst>
              <a:ext uri="{FF2B5EF4-FFF2-40B4-BE49-F238E27FC236}">
                <a16:creationId xmlns:a16="http://schemas.microsoft.com/office/drawing/2014/main" id="{FCBCE21B-4E47-3FFB-7A92-0E3DC0C01C5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938935" y="5259040"/>
            <a:ext cx="2921000" cy="3302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\lambda_{i}=\bra{\Phi_{(i)}}H\ket{\Phi_{(i)}}&#10;\end{align*}&#10;\end{document}" title="IguanaTex Bitmap Display">
            <a:extLst>
              <a:ext uri="{FF2B5EF4-FFF2-40B4-BE49-F238E27FC236}">
                <a16:creationId xmlns:a16="http://schemas.microsoft.com/office/drawing/2014/main" id="{19481BDA-3B68-F07D-A70C-A2CFAF8BADC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239447" y="5259040"/>
            <a:ext cx="2108200" cy="3302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L_i^{T}=e^{\beta h^{\mathrm{cl}}}L_ie^{-\beta h^{\mathrm{cl}}}&#10;\end{align*}&#10;\end{document}" title="IguanaTex Bitmap Display">
            <a:extLst>
              <a:ext uri="{FF2B5EF4-FFF2-40B4-BE49-F238E27FC236}">
                <a16:creationId xmlns:a16="http://schemas.microsoft.com/office/drawing/2014/main" id="{3FF61806-6179-2190-2373-8B3A6414A1D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175879" y="4349775"/>
            <a:ext cx="2499360" cy="396240"/>
          </a:xfrm>
          <a:prstGeom prst="rect">
            <a:avLst/>
          </a:prstGeom>
        </p:spPr>
      </p:pic>
      <p:pic>
        <p:nvPicPr>
          <p:cNvPr id="40" name="图片 39" descr="\documentclass{article}&#10;\usepackage{amsmath}&#10;\usepackage{xcolor}&#10;\usepackage{mathrsfs}&#10;\usepackage{physics,bm,bbm}&#10;\pagestyle{empty}&#10;\begin{document}&#10;$&#10;   H=\sum_{i=1}^N H_i&#10;$&#10;\end{document}" title="IguanaTex Bitmap Display">
            <a:extLst>
              <a:ext uri="{FF2B5EF4-FFF2-40B4-BE49-F238E27FC236}">
                <a16:creationId xmlns:a16="http://schemas.microsoft.com/office/drawing/2014/main" id="{D6C62EEA-EBEE-0635-8729-B62D3E5817B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595047" y="1706849"/>
            <a:ext cx="1498600" cy="330200"/>
          </a:xfrm>
          <a:prstGeom prst="rect">
            <a:avLst/>
          </a:prstGeom>
        </p:spPr>
      </p:pic>
      <p:pic>
        <p:nvPicPr>
          <p:cNvPr id="38" name="图片 37" descr="\documentclass{article}&#10;\usepackage{amsmath}&#10;\usepackage{xcolor}&#10;\usepackage{mathrsfs}&#10;\usepackage{physics,bm,bbm}&#10;\pagestyle{empty}&#10;\begin{document}&#10;$&#10;L=\sum_{i=1}^N L_{i}&#10;$&#10;\end{document}" title="IguanaTex Bitmap Display">
            <a:extLst>
              <a:ext uri="{FF2B5EF4-FFF2-40B4-BE49-F238E27FC236}">
                <a16:creationId xmlns:a16="http://schemas.microsoft.com/office/drawing/2014/main" id="{93318487-BFED-F486-DACC-FD5C64B6A83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812098" y="1706849"/>
            <a:ext cx="1397000" cy="330200"/>
          </a:xfrm>
          <a:prstGeom prst="rect">
            <a:avLst/>
          </a:prstGeom>
        </p:spPr>
      </p:pic>
      <p:pic>
        <p:nvPicPr>
          <p:cNvPr id="30" name="图片 29" descr="\documentclass{article}&#10;\usepackage{amsmath}&#10;\usepackage{xcolor}&#10;\usepackage{mathrsfs}&#10;\usepackage{physics,bm,bbm}&#10;\pagestyle{empty}&#10;\begin{document}&#10;\begin{align*}&#10;   L\ket{p_\beta}&amp;=0\\   \bra{\mathbf{1}}L&amp;=0&#10;\end{align*}&#10;\end{document}" title="IguanaTex Bitmap Display">
            <a:extLst>
              <a:ext uri="{FF2B5EF4-FFF2-40B4-BE49-F238E27FC236}">
                <a16:creationId xmlns:a16="http://schemas.microsoft.com/office/drawing/2014/main" id="{7550AEFE-7622-08B8-E5CA-128A6D05B01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790951" y="3154040"/>
            <a:ext cx="1092200" cy="635000"/>
          </a:xfrm>
          <a:prstGeom prst="rect">
            <a:avLst/>
          </a:prstGeom>
        </p:spPr>
      </p:pic>
      <p:pic>
        <p:nvPicPr>
          <p:cNvPr id="34" name="图片 33" descr="\documentclass{article}&#10;\usepackage{amsmath}&#10;\usepackage{xcolor}&#10;\usepackage{mathrsfs}&#10;\usepackage{physics,bm,bbm}&#10;\pagestyle{empty}&#10;\begin{document}&#10;\begin{align*}&#10;   H_i^\dagger =H_i^T=H_i&#10;\end{align*}&#10;\end{document}" title="IguanaTex Bitmap Display">
            <a:extLst>
              <a:ext uri="{FF2B5EF4-FFF2-40B4-BE49-F238E27FC236}">
                <a16:creationId xmlns:a16="http://schemas.microsoft.com/office/drawing/2014/main" id="{D1EF04D6-C957-E936-D913-AE6177552FB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259415" y="4344914"/>
            <a:ext cx="2011680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34810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BD644-C8DC-7C20-B1D2-3A8145B5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Spectral gap optimization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6C832D93-FBE9-C2F3-95CA-D0F8E70312A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Goal: 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to enhance the spectral gap </a:t>
                </a:r>
                <a14:m>
                  <m:oMath xmlns:m="http://schemas.openxmlformats.org/officeDocument/2006/math">
                    <m:r>
                      <a:rPr kumimoji="1" lang="en-US" altLang="zh-CN" sz="24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With first excited state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24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kumimoji="1" lang="en-US" altLang="zh-CN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/>
                  <a:t>, gap derivatives with respect to kinetic coefficients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</m:oMath>
                </a14:m>
                <a:r>
                  <a:rPr kumimoji="1" lang="en-US" altLang="zh-CN" sz="2400" dirty="0"/>
                  <a:t> follow from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Hellmann–Feynman theorem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The gap is extensive with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</m:oMath>
                </a14:m>
                <a:r>
                  <a:rPr kumimoji="1" lang="en-US" altLang="zh-CN" sz="2400" dirty="0"/>
                  <a:t>. Define the normalized gap as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6C832D93-FBE9-C2F3-95CA-D0F8E70312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-\frac{\partial\lambda_{1}}{\partial\tilde{\gamma}_{in}}&amp;=\left\langle \Phi_{1}\right|\frac{\partial H}{\partial\tilde{\gamma}_{in}}\left|\Phi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1C0D6F6C-BC46-DDCB-E4D0-1B804D92706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29455" y="3140968"/>
            <a:ext cx="3139440" cy="70104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Delta=\frac{\lambda_{1}}{\mathrm{tr}(L)}\mathrm{dim}(L)&#10;\end{align*}&#10;\end{document}" title="IguanaTex Bitmap Display">
            <a:extLst>
              <a:ext uri="{FF2B5EF4-FFF2-40B4-BE49-F238E27FC236}">
                <a16:creationId xmlns:a16="http://schemas.microsoft.com/office/drawing/2014/main" id="{64776854-56A1-78D0-17D8-45BB254A7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40935" y="5085184"/>
            <a:ext cx="2316480" cy="70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20377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9F1AB-3BE3-A5B3-F5ED-4E0C01E0E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127212-07F2-E476-16DE-B4972F8F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Symmetry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37F474-D94D-BF6C-E3C8-6CF66F5A6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Concavity: </a:t>
            </a: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b="1" dirty="0"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Spontaneous symmetry breaking:</a:t>
            </a:r>
            <a:endParaRPr lang="en-US" altLang="zh-CN" sz="2400" dirty="0"/>
          </a:p>
          <a:p>
            <a:endParaRPr kumimoji="1" lang="zh-CN" altLang="en-US" dirty="0"/>
          </a:p>
        </p:txBody>
      </p:sp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G_H=G_\Phi&#10;\end{align*}&#10;\end{document}" title="IguanaTex Bitmap Display">
            <a:extLst>
              <a:ext uri="{FF2B5EF4-FFF2-40B4-BE49-F238E27FC236}">
                <a16:creationId xmlns:a16="http://schemas.microsoft.com/office/drawing/2014/main" id="{2CB7E609-A215-4510-E1A2-7B2029B882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21566" y="1594897"/>
            <a:ext cx="1249680" cy="2743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6A9C4D0-0D99-AAFD-F3FF-638A575D7400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0544915-3AA1-5D9B-53B2-502E5F8BC5BF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1141B0-798C-0E7C-585F-DC6932C4A972}"/>
                  </a:ext>
                </a:extLst>
              </p:cNvPr>
              <p:cNvSpPr txBox="1"/>
              <p:nvPr/>
            </p:nvSpPr>
            <p:spPr>
              <a:xfrm>
                <a:off x="7473452" y="472027"/>
                <a:ext cx="6100354" cy="73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</a:rPr>
                  <a:t>: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symmetry group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0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d>
                      <m:dPr>
                        <m:begChr m:val="⟨"/>
                        <m:endChr m:val=""/>
                        <m:ctrlPr>
                          <a:rPr lang="en-US" altLang="zh-CN" sz="2000" i="1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zh-CN" sz="20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altLang="zh-CN" sz="2000" dirty="0">
                  <a:solidFill>
                    <a:srgbClr val="051157"/>
                  </a:solidFill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: symmetry group of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𝐻</m:t>
                    </m:r>
                  </m:oMath>
                </a14:m>
                <a:r>
                  <a:rPr lang="zh-CN" alt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endParaRPr lang="zh-CN" altLang="en-US" sz="20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1141B0-798C-0E7C-585F-DC6932C4A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452" y="472027"/>
                <a:ext cx="6100354" cy="735201"/>
              </a:xfrm>
              <a:prstGeom prst="rect">
                <a:avLst/>
              </a:prstGeom>
              <a:blipFill>
                <a:blip r:embed="rId6"/>
                <a:stretch>
                  <a:fillRect t="-61667" b="-51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081BB54-4825-E215-44D8-7E7DFCD072B4}"/>
                  </a:ext>
                </a:extLst>
              </p:cNvPr>
              <p:cNvSpPr txBox="1"/>
              <p:nvPr/>
            </p:nvSpPr>
            <p:spPr>
              <a:xfrm>
                <a:off x="2397827" y="1499889"/>
                <a:ext cx="327603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Maximize the gap </a:t>
                </a:r>
                <a14:m>
                  <m:oMath xmlns:m="http://schemas.openxmlformats.org/officeDocument/2006/math">
                    <m:r>
                      <a:rPr lang="en-US" altLang="zh-CN" sz="2400" b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𝚫</m:t>
                    </m:r>
                  </m:oMath>
                </a14:m>
                <a:endParaRPr lang="zh-CN" altLang="en-US" sz="24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081BB54-4825-E215-44D8-7E7DFCD07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827" y="1499889"/>
                <a:ext cx="3276039" cy="461665"/>
              </a:xfrm>
              <a:prstGeom prst="rect">
                <a:avLst/>
              </a:prstGeom>
              <a:blipFill>
                <a:blip r:embed="rId7"/>
                <a:stretch>
                  <a:fillRect l="-2703" t="-10811" b="-29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>
            <a:extLst>
              <a:ext uri="{FF2B5EF4-FFF2-40B4-BE49-F238E27FC236}">
                <a16:creationId xmlns:a16="http://schemas.microsoft.com/office/drawing/2014/main" id="{89EF20A3-895A-E3FE-2CD2-01FCF4270BBD}"/>
              </a:ext>
            </a:extLst>
          </p:cNvPr>
          <p:cNvSpPr/>
          <p:nvPr/>
        </p:nvSpPr>
        <p:spPr>
          <a:xfrm>
            <a:off x="5963367" y="1583652"/>
            <a:ext cx="576065" cy="312229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G_H\geq G_\Phi&#10;\end{align*}&#10;\end{document}" title="IguanaTex Bitmap Display">
            <a:extLst>
              <a:ext uri="{FF2B5EF4-FFF2-40B4-BE49-F238E27FC236}">
                <a16:creationId xmlns:a16="http://schemas.microsoft.com/office/drawing/2014/main" id="{0DF804F0-AA22-9D9D-5859-9A416E341EF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40855" y="2482794"/>
            <a:ext cx="1249680" cy="274320"/>
          </a:xfrm>
          <a:prstGeom prst="rect">
            <a:avLst/>
          </a:prstGeom>
        </p:spPr>
      </p:pic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G_H\leq G_\Phi&#10;\end{align*}&#10;\end{document}" title="IguanaTex Bitmap Display">
            <a:extLst>
              <a:ext uri="{FF2B5EF4-FFF2-40B4-BE49-F238E27FC236}">
                <a16:creationId xmlns:a16="http://schemas.microsoft.com/office/drawing/2014/main" id="{7A2E7ECE-CDBC-137B-373C-1B8C15EFF43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99175" y="4293096"/>
            <a:ext cx="1249680" cy="274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CF692D1-533A-5D4A-741F-BB8A4E781758}"/>
                  </a:ext>
                </a:extLst>
              </p:cNvPr>
              <p:cNvSpPr txBox="1"/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dirty="0">
                    <a:solidFill>
                      <a:schemeClr val="bg2"/>
                    </a:solidFill>
                  </a:rPr>
                  <a:t>Otherwise,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24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sub>
                    </m:sSub>
                    <m:d>
                      <m:dPr>
                        <m:begChr m:val="|"/>
                        <m:endChr m:val=""/>
                        <m:ctrlPr>
                          <a:rPr kumimoji="1" lang="en-US" altLang="zh-CN" sz="24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4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 is another ground state.</a:t>
                </a:r>
                <a:endParaRPr kumimoji="1" lang="zh-CN" altLang="en-US" sz="24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CF692D1-533A-5D4A-741F-BB8A4E781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blipFill>
                <a:blip r:embed="rId10"/>
                <a:stretch>
                  <a:fillRect l="-1103" t="-105000" b="-18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8FBA950-96E1-3FC8-6E39-EA15E7474D91}"/>
                  </a:ext>
                </a:extLst>
              </p:cNvPr>
              <p:cNvSpPr txBox="1"/>
              <p:nvPr/>
            </p:nvSpPr>
            <p:spPr>
              <a:xfrm>
                <a:off x="1634059" y="3160667"/>
                <a:ext cx="6769372" cy="581685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dirty="0">
                    <a:solidFill>
                      <a:schemeClr val="bg2"/>
                    </a:solidFill>
                  </a:rPr>
                  <a:t>The gap increases when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 obeys the symmetry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4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4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.</a:t>
                </a:r>
                <a:endParaRPr kumimoji="1" lang="zh-CN" altLang="en-US" sz="24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8FBA950-96E1-3FC8-6E39-EA15E7474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3160667"/>
                <a:ext cx="6769372" cy="581685"/>
              </a:xfrm>
              <a:prstGeom prst="rect">
                <a:avLst/>
              </a:prstGeom>
              <a:blipFill>
                <a:blip r:embed="rId11"/>
                <a:stretch>
                  <a:fillRect l="-1124" t="-87234" r="-15543" b="-1425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 2">
            <a:extLst>
              <a:ext uri="{FF2B5EF4-FFF2-40B4-BE49-F238E27FC236}">
                <a16:creationId xmlns:a16="http://schemas.microsoft.com/office/drawing/2014/main" id="{9613AEA0-E5B7-4F9B-9983-A74BBAE0595B}"/>
              </a:ext>
            </a:extLst>
          </p:cNvPr>
          <p:cNvSpPr txBox="1"/>
          <p:nvPr/>
        </p:nvSpPr>
        <p:spPr>
          <a:xfrm>
            <a:off x="1674720" y="5664316"/>
            <a:ext cx="8848909" cy="58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Kshiti Sneh Rai, Jin-Fu Chen, Patrick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Emonts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Jordi Tura, Spectral Gap Optimization for Enhanced Adiabatic State Preparation, arXiv:2409.15433, accepted in PRL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3D886DB-1B21-1FF0-72C6-434746E50422}"/>
                  </a:ext>
                </a:extLst>
              </p:cNvPr>
              <p:cNvSpPr txBox="1"/>
              <p:nvPr/>
            </p:nvSpPr>
            <p:spPr>
              <a:xfrm>
                <a:off x="6703187" y="2020265"/>
                <a:ext cx="2936117" cy="539528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Reduce many free </a:t>
                </a:r>
              </a:p>
              <a:p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parameters</a:t>
                </a:r>
                <a:r>
                  <a:rPr kumimoji="1" lang="zh-CN" altLang="en-US" sz="2400" b="1" noProof="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noProof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b="1" i="1" noProof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r>
                  <a:rPr kumimoji="1" lang="zh-CN" altLang="en-US" sz="2400" b="1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 </a:t>
                </a:r>
                <a:endParaRPr kumimoji="1" lang="zh-CN" altLang="en-US" sz="2400" b="1" noProof="0" dirty="0" err="1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3D886DB-1B21-1FF0-72C6-434746E50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187" y="2020265"/>
                <a:ext cx="2936117" cy="539528"/>
              </a:xfrm>
              <a:prstGeom prst="rect">
                <a:avLst/>
              </a:prstGeom>
              <a:blipFill>
                <a:blip r:embed="rId12"/>
                <a:stretch>
                  <a:fillRect l="-3030" r="-9091" b="-88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343200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EBEEBFF-ED17-A82E-3F13-B611562E3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07" y="1915333"/>
            <a:ext cx="5167441" cy="357962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F913325-62E1-3C5D-97F7-D9C5BFF71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Kinetic Curie-Weiss model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230946-5602-C3F4-339E-3B95CF2B9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Classical Hamiltonian</a:t>
            </a:r>
          </a:p>
          <a:p>
            <a:endParaRPr kumimoji="1" lang="en-US" altLang="zh-CN" sz="2400" dirty="0"/>
          </a:p>
          <a:p>
            <a:pPr marL="0" indent="0">
              <a:buNone/>
            </a:pPr>
            <a:endParaRPr kumimoji="1" lang="en-US" altLang="zh-CN" sz="2400" dirty="0"/>
          </a:p>
          <a:p>
            <a:r>
              <a:rPr kumimoji="1" lang="en-US" altLang="zh-CN" sz="2400" dirty="0"/>
              <a:t>Single spin flip: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Double spin flip:</a:t>
            </a:r>
          </a:p>
          <a:p>
            <a:endParaRPr kumimoji="1" lang="zh-CN" altLang="en-US" sz="2400" dirty="0"/>
          </a:p>
        </p:txBody>
      </p:sp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\mathscr{\tilde A}_1=\{\sigma_i^x|1\leq i \leq N\}&#10;\end{align*}&#10;\end{document}" title="IguanaTex Bitmap Display">
            <a:extLst>
              <a:ext uri="{FF2B5EF4-FFF2-40B4-BE49-F238E27FC236}">
                <a16:creationId xmlns:a16="http://schemas.microsoft.com/office/drawing/2014/main" id="{66632CEE-28B0-451F-C4DD-F75314CD792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61330" y="3355331"/>
            <a:ext cx="2362200" cy="3048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\mathscr{\tilde A}_2=\{\sigma_i^x,\sigma_i^x \sigma_j^x|1\leq i&lt;j\leq N\}&#10;\end{align*}&#10;\end{document}" title="IguanaTex Bitmap Display">
            <a:extLst>
              <a:ext uri="{FF2B5EF4-FFF2-40B4-BE49-F238E27FC236}">
                <a16:creationId xmlns:a16="http://schemas.microsoft.com/office/drawing/2014/main" id="{85BF71C9-6C56-D68E-00EF-CEF30006EE7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961330" y="4958694"/>
            <a:ext cx="3479800" cy="35560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9C73204E-9D99-44DC-5BEE-506FB9578429}"/>
              </a:ext>
            </a:extLst>
          </p:cNvPr>
          <p:cNvGrpSpPr/>
          <p:nvPr/>
        </p:nvGrpSpPr>
        <p:grpSpPr>
          <a:xfrm>
            <a:off x="7467327" y="2576461"/>
            <a:ext cx="279400" cy="1194905"/>
            <a:chOff x="7755359" y="2026289"/>
            <a:chExt cx="279400" cy="1194905"/>
          </a:xfrm>
        </p:grpSpPr>
        <p:pic>
          <p:nvPicPr>
            <p:cNvPr id="11" name="图片 10" descr="\documentclass{article}&#10;\usepackage{amsmath}&#10;\usepackage{xcolor}&#10;\usepackage{mathrsfs}&#10;\usepackage{physics,bm,bbm}&#10;\pagestyle{empty}&#10;\begin{document}&#10;\begin{align*}&#10;   \mathscr{A}_1&#10;\end{align*}&#10;\end{document}" title="IguanaTex Bitmap Display">
              <a:extLst>
                <a:ext uri="{FF2B5EF4-FFF2-40B4-BE49-F238E27FC236}">
                  <a16:creationId xmlns:a16="http://schemas.microsoft.com/office/drawing/2014/main" id="{CF5A155F-4AE1-3C43-57AF-9C6B57523891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7755359" y="2992594"/>
              <a:ext cx="279400" cy="228600"/>
            </a:xfrm>
            <a:prstGeom prst="rect">
              <a:avLst/>
            </a:prstGeom>
          </p:spPr>
        </p:pic>
        <p:pic>
          <p:nvPicPr>
            <p:cNvPr id="14" name="图片 13" descr="\documentclass{article}&#10;\usepackage{amsmath}&#10;\usepackage{xcolor}&#10;\usepackage{mathrsfs}&#10;\usepackage{physics,bm,bbm}&#10;\pagestyle{empty}&#10;\begin{document}&#10;\begin{align*}&#10;   \mathscr{A}_2&#10;\end{align*}&#10;\end{document}" title="IguanaTex Bitmap Display">
              <a:extLst>
                <a:ext uri="{FF2B5EF4-FFF2-40B4-BE49-F238E27FC236}">
                  <a16:creationId xmlns:a16="http://schemas.microsoft.com/office/drawing/2014/main" id="{B3DE29F2-B0E1-65C3-4E16-471859BFBC67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7755359" y="2026289"/>
              <a:ext cx="279400" cy="228600"/>
            </a:xfrm>
            <a:prstGeom prst="rect">
              <a:avLst/>
            </a:prstGeom>
          </p:spPr>
        </p:pic>
      </p:grpSp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    h^\mathrm{cl}=-\frac{1}{N}J\sum_{i&lt;j}\sigma_i^z \sigma_j^z.&#10;\end{align*}&#10;\end{document}" title="IguanaTex Bitmap Display">
            <a:extLst>
              <a:ext uri="{FF2B5EF4-FFF2-40B4-BE49-F238E27FC236}">
                <a16:creationId xmlns:a16="http://schemas.microsoft.com/office/drawing/2014/main" id="{3E764FE5-1E47-96A1-687F-7578E6E321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61330" y="1774828"/>
            <a:ext cx="2336800" cy="6858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82BB873-B093-648F-5955-583DF7D1CDD7}"/>
              </a:ext>
            </a:extLst>
          </p:cNvPr>
          <p:cNvSpPr txBox="1"/>
          <p:nvPr/>
        </p:nvSpPr>
        <p:spPr>
          <a:xfrm>
            <a:off x="6708807" y="1086549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Permutation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1695050-7FB9-A19A-2956-A503419DF3F2}"/>
                  </a:ext>
                </a:extLst>
              </p:cNvPr>
              <p:cNvSpPr txBox="1"/>
              <p:nvPr/>
            </p:nvSpPr>
            <p:spPr>
              <a:xfrm>
                <a:off x="6686451" y="5554213"/>
                <a:ext cx="5245371" cy="75510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2-nd phase transition at 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kumimoji="1" lang="en-US" altLang="zh-CN" noProof="0" dirty="0">
                  <a:solidFill>
                    <a:schemeClr val="bg2"/>
                  </a:solidFill>
                </a:endParaRPr>
              </a:p>
              <a:p>
                <a:r>
                  <a:rPr kumimoji="1" lang="en-US" altLang="zh-CN" dirty="0">
                    <a:solidFill>
                      <a:schemeClr val="bg2"/>
                    </a:solidFill>
                  </a:rPr>
                  <a:t>Spectral gap close</a:t>
                </a:r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s for large 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 (</a:t>
                </a:r>
                <a:r>
                  <a:rPr kumimoji="1" lang="en-US" altLang="zh-CN" noProof="0" dirty="0">
                    <a:solidFill>
                      <a:srgbClr val="C00000"/>
                    </a:solidFill>
                  </a:rPr>
                  <a:t>ergodicity breaking</a:t>
                </a:r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)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1695050-7FB9-A19A-2956-A503419DF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451" y="5554213"/>
                <a:ext cx="5245371" cy="755107"/>
              </a:xfrm>
              <a:prstGeom prst="rect">
                <a:avLst/>
              </a:prstGeom>
              <a:blipFill>
                <a:blip r:embed="rId13"/>
                <a:stretch>
                  <a:fillRect l="-725" r="-4106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74719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2C3D-30C7-C7EE-9760-35C640CFF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1C3693-0C70-62A0-EE40-2DF0ED316D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34" y="1844824"/>
            <a:ext cx="4934265" cy="34181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5FA275D1-3D3C-A836-BA74-1D72F654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 Kinetic Ising model model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0EF740-5355-444D-14C0-4840066F4FD1}"/>
              </a:ext>
            </a:extLst>
          </p:cNvPr>
          <p:cNvSpPr txBox="1">
            <a:spLocks/>
          </p:cNvSpPr>
          <p:nvPr/>
        </p:nvSpPr>
        <p:spPr>
          <a:xfrm>
            <a:off x="626568" y="1285270"/>
            <a:ext cx="6984776" cy="4664011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cs typeface="Times New Roman" panose="02020603050405020304" pitchFamily="18" charset="0"/>
              </a:rPr>
              <a:t>Commuting local terms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Single spin flip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Double spin flip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a-E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62DD3-AEB9-DAF1-3BB3-5B55D5C0FC5F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h^\mathrm{cl}=-\sum_{i=1}^{N} J \sigma_i^z\sigma_{i+1}^z.&#10;\end{align*}&#10;\end{document}" title="IguanaTex Bitmap Display">
            <a:extLst>
              <a:ext uri="{FF2B5EF4-FFF2-40B4-BE49-F238E27FC236}">
                <a16:creationId xmlns:a16="http://schemas.microsoft.com/office/drawing/2014/main" id="{4F4278CE-B6B5-99B7-B7C2-802958C72E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00222" y="1699581"/>
            <a:ext cx="2260600" cy="73659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334E6D3-F5B6-7DE6-3257-7426464BDD8B}"/>
              </a:ext>
            </a:extLst>
          </p:cNvPr>
          <p:cNvSpPr txBox="1"/>
          <p:nvPr/>
        </p:nvSpPr>
        <p:spPr>
          <a:xfrm>
            <a:off x="217449" y="524106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5E091A1-1DD8-843E-4424-43D549DFA998}"/>
              </a:ext>
            </a:extLst>
          </p:cNvPr>
          <p:cNvSpPr txBox="1"/>
          <p:nvPr/>
        </p:nvSpPr>
        <p:spPr>
          <a:xfrm>
            <a:off x="6597628" y="1090008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p:pic>
        <p:nvPicPr>
          <p:cNvPr id="37" name="图片 36" descr="\documentclass{article}&#10;\usepackage{amsmath}&#10;\usepackage{xcolor}&#10;\usepackage{mathrsfs}&#10;\usepackage{physics,bm,bbm}&#10;\pagestyle{empty}&#10;\begin{document}&#10;\begin{align*}&#10;   \tilde{\mathscr{A}}_1=\{\sigma_i^x|1\leq i \leq N\}&#10;\end{align*}&#10;\end{document}" title="IguanaTex Bitmap Display">
            <a:extLst>
              <a:ext uri="{FF2B5EF4-FFF2-40B4-BE49-F238E27FC236}">
                <a16:creationId xmlns:a16="http://schemas.microsoft.com/office/drawing/2014/main" id="{59B67437-DA72-C857-0F25-B5BC62C5F3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528809" y="3284984"/>
            <a:ext cx="2362200" cy="304800"/>
          </a:xfrm>
          <a:prstGeom prst="rect">
            <a:avLst/>
          </a:prstGeom>
        </p:spPr>
      </p:pic>
      <p:pic>
        <p:nvPicPr>
          <p:cNvPr id="48" name="图片 47" descr="\documentclass{article}&#10;\usepackage{amsmath}&#10;\usepackage{xcolor}&#10;\usepackage{mathrsfs}&#10;\usepackage{physics,bm,bbm}&#10;\pagestyle{empty}&#10;\begin{document}&#10;\begin{align*}&#10;   \tilde{\mathscr{A}}_{2}=\{\tilde{A}_{i1},\tilde{A}_{i2}|1\leq i\leq N\}&#10;\end{align*}&#10;\end{document}" title="IguanaTex Bitmap Display">
            <a:extLst>
              <a:ext uri="{FF2B5EF4-FFF2-40B4-BE49-F238E27FC236}">
                <a16:creationId xmlns:a16="http://schemas.microsoft.com/office/drawing/2014/main" id="{53174A92-E422-91FD-B1F8-EB08E3DD2DE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480943" y="3933517"/>
            <a:ext cx="2946400" cy="304800"/>
          </a:xfrm>
          <a:prstGeom prst="rect">
            <a:avLst/>
          </a:prstGeom>
        </p:spPr>
      </p:pic>
      <p:pic>
        <p:nvPicPr>
          <p:cNvPr id="50" name="图片 49" descr="\documentclass{article}&#10;\usepackage{amsmath}&#10;\usepackage{xcolor}&#10;\usepackage{mathrsfs}&#10;\usepackage{physics,bm,bbm}&#10;\pagestyle{empty}&#10;\begin{document}&#10;\begin{align*}&#10;   \tilde{A}_{i12}=(1\pm \sigma_{i-1}^{z}\sigma_{i+1}^{z})\sigma_{i}^{x}/2&#10;\end{align*}&#10;\end{document}" title="IguanaTex Bitmap Display">
            <a:extLst>
              <a:ext uri="{FF2B5EF4-FFF2-40B4-BE49-F238E27FC236}">
                <a16:creationId xmlns:a16="http://schemas.microsoft.com/office/drawing/2014/main" id="{EFFEAC9D-24F9-2B93-F282-2670F1ED8C9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146690" y="4433579"/>
            <a:ext cx="2946400" cy="330200"/>
          </a:xfrm>
          <a:prstGeom prst="rect">
            <a:avLst/>
          </a:prstGeom>
        </p:spPr>
      </p:pic>
      <p:pic>
        <p:nvPicPr>
          <p:cNvPr id="52" name="图片 51" descr="\documentclass{article}&#10;\usepackage{amsmath}&#10;\usepackage{xcolor}&#10;\usepackage{mathrsfs}&#10;\usepackage{physics,bm,bbm}&#10;\pagestyle{empty}&#10;\begin{document}&#10;\begin{align*}&#10;   \tilde{\mathscr{A}_3}=\{\sigma_i^x, \sigma_i^x\sigma_{i+1}^ x |1\leq i\leq N\}&#10;\end{align*}&#10;\end{document}" title="IguanaTex Bitmap Display">
            <a:extLst>
              <a:ext uri="{FF2B5EF4-FFF2-40B4-BE49-F238E27FC236}">
                <a16:creationId xmlns:a16="http://schemas.microsoft.com/office/drawing/2014/main" id="{B7CB39D2-9EA4-CF4B-2065-8EC0149502C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566987" y="5829342"/>
            <a:ext cx="3225800" cy="330200"/>
          </a:xfrm>
          <a:prstGeom prst="rect">
            <a:avLst/>
          </a:prstGeom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BD2790DB-E139-2393-A10E-314E262AA414}"/>
              </a:ext>
            </a:extLst>
          </p:cNvPr>
          <p:cNvSpPr txBox="1"/>
          <p:nvPr/>
        </p:nvSpPr>
        <p:spPr>
          <a:xfrm>
            <a:off x="6832319" y="5179026"/>
            <a:ext cx="3456384" cy="46891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Dashed curve: Glauber dynamics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58" name="图片 57" descr="\documentclass{article}&#10;\usepackage{amsmath}&#10;\usepackage{xcolor}&#10;\usepackage{mathrsfs}&#10;\usepackage{physics,bm,bbm}&#10;\pagestyle{empty}&#10;\begin{document}&#10;\begin{align*}&#10;   N\Delta=\frac{2[1-\tanh(\beta J)]^{2}}{1+\tanh(\beta J)^{2}}&#10;\end{align*}&#10;\end{document}" title="IguanaTex Bitmap Display">
            <a:extLst>
              <a:ext uri="{FF2B5EF4-FFF2-40B4-BE49-F238E27FC236}">
                <a16:creationId xmlns:a16="http://schemas.microsoft.com/office/drawing/2014/main" id="{0442FB7D-F9C0-7F59-534B-661CF30C7CA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963271" y="5697514"/>
            <a:ext cx="2641600" cy="6604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 N=10&#10;\end{align*}&#10;\end{document}" title="IguanaTex Bitmap Display">
            <a:extLst>
              <a:ext uri="{FF2B5EF4-FFF2-40B4-BE49-F238E27FC236}">
                <a16:creationId xmlns:a16="http://schemas.microsoft.com/office/drawing/2014/main" id="{5660EA96-3A48-E8BA-C88D-CAA6BE84F0E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413297" y="2473172"/>
            <a:ext cx="812800" cy="177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E7604C1-28F1-D98C-6C48-7CC68B293517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17032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19A02-A233-150F-F82A-22836FBEF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Preparing quantum thermal states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AE7E81-1664-5018-5873-31B6EF8BE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Preparing quantum thermal states is challenging</a:t>
            </a:r>
            <a:endParaRPr lang="en-US" altLang="zh-CN" sz="2400" dirty="0"/>
          </a:p>
          <a:p>
            <a:r>
              <a:rPr lang="en-US" altLang="zh-CN" sz="2400" dirty="0"/>
              <a:t>It is </a:t>
            </a:r>
            <a:r>
              <a:rPr lang="en-US" altLang="zh-CN" sz="2400" b="1" dirty="0"/>
              <a:t>QMA-hard to prepare the ground state of a local Hamiltonian</a:t>
            </a:r>
            <a:r>
              <a:rPr lang="en-US" altLang="zh-CN" sz="2400" dirty="0"/>
              <a:t>—also for low-temperature thermal states. </a:t>
            </a:r>
          </a:p>
          <a:p>
            <a:r>
              <a:rPr lang="en-US" altLang="zh-CN" sz="2400" dirty="0">
                <a:solidFill>
                  <a:srgbClr val="C00000"/>
                </a:solidFill>
              </a:rPr>
              <a:t>To what extent can current methods </a:t>
            </a:r>
            <a:r>
              <a:rPr lang="en-US" altLang="zh-CN" sz="2400" b="1" dirty="0">
                <a:solidFill>
                  <a:srgbClr val="C00000"/>
                </a:solidFill>
              </a:rPr>
              <a:t>prepare quantum thermal states</a:t>
            </a:r>
            <a:r>
              <a:rPr lang="en-US" altLang="zh-CN" sz="2400" dirty="0">
                <a:solidFill>
                  <a:srgbClr val="C00000"/>
                </a:solidFill>
              </a:rPr>
              <a:t>?</a:t>
            </a:r>
          </a:p>
          <a:p>
            <a:r>
              <a:rPr kumimoji="1" lang="en-US" altLang="zh-CN" sz="2400" dirty="0"/>
              <a:t>Classical </a:t>
            </a:r>
            <a:r>
              <a:rPr kumimoji="1" lang="en-US" altLang="zh-CN" sz="2400" dirty="0" err="1"/>
              <a:t>Liouvillians</a:t>
            </a:r>
            <a:r>
              <a:rPr kumimoji="1" lang="en-US" altLang="zh-CN" sz="2400" dirty="0"/>
              <a:t> (diagonal)                        </a:t>
            </a:r>
            <a:r>
              <a:rPr kumimoji="1" lang="en-US" altLang="zh-CN" sz="2400" dirty="0" err="1"/>
              <a:t>Lindbladians</a:t>
            </a:r>
            <a:r>
              <a:rPr kumimoji="1" lang="en-US" altLang="zh-CN" sz="2400" dirty="0"/>
              <a:t> (density matrix)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Lindblad operator set:</a:t>
            </a: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4C039297-D007-6313-EA93-B3F77A6815FF}"/>
              </a:ext>
            </a:extLst>
          </p:cNvPr>
          <p:cNvSpPr/>
          <p:nvPr/>
        </p:nvSpPr>
        <p:spPr>
          <a:xfrm>
            <a:off x="5451103" y="3040479"/>
            <a:ext cx="648072" cy="2880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\mathcal{L}[\bullet]=\textcolor{magenta}{-i[K,\bullet]}+\sum_{n}\gamma_{n}(\textcolor{red}{A_{n}\bullet A_{n}^{\dagger}}-\textcolor{blue}{\frac{1}{2}\{A_{n}^{\dagger}A_{n},\bullet\}})&#10;\end{align*}&#10;\end{document}" title="IguanaTex Bitmap Display">
            <a:extLst>
              <a:ext uri="{FF2B5EF4-FFF2-40B4-BE49-F238E27FC236}">
                <a16:creationId xmlns:a16="http://schemas.microsoft.com/office/drawing/2014/main" id="{7F6209BB-A030-A84C-6E14-0868CE6E940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83535" y="3717032"/>
            <a:ext cx="6431280" cy="762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03B1663-EBC5-6213-2B22-3F3AD7A2A6C2}"/>
              </a:ext>
            </a:extLst>
          </p:cNvPr>
          <p:cNvSpPr txBox="1"/>
          <p:nvPr/>
        </p:nvSpPr>
        <p:spPr>
          <a:xfrm>
            <a:off x="4026347" y="4512570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D9107E"/>
                </a:solidFill>
              </a:rPr>
              <a:t>unitary</a:t>
            </a:r>
            <a:endParaRPr kumimoji="1" lang="zh-CN" altLang="en-US" noProof="0" dirty="0" err="1">
              <a:solidFill>
                <a:srgbClr val="D9107E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02E5DD-E124-D30A-1967-6AA8332EC8AD}"/>
              </a:ext>
            </a:extLst>
          </p:cNvPr>
          <p:cNvSpPr txBox="1"/>
          <p:nvPr/>
        </p:nvSpPr>
        <p:spPr>
          <a:xfrm>
            <a:off x="6099175" y="4512570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jump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94D4B7-69C6-95FE-5658-1E4F8B00E1F3}"/>
              </a:ext>
            </a:extLst>
          </p:cNvPr>
          <p:cNvSpPr txBox="1"/>
          <p:nvPr/>
        </p:nvSpPr>
        <p:spPr>
          <a:xfrm>
            <a:off x="7410723" y="4509120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dissipation</a:t>
            </a:r>
            <a:endParaRPr kumimoji="1" lang="zh-CN" altLang="en-US" noProof="0" dirty="0" err="1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\textcolor{red}{\mathscr{A}}=\{\textcolor{red}{A_n}\}&#10;\end{align*}&#10;\end{document}" title="IguanaTex Bitmap Display">
            <a:extLst>
              <a:ext uri="{FF2B5EF4-FFF2-40B4-BE49-F238E27FC236}">
                <a16:creationId xmlns:a16="http://schemas.microsoft.com/office/drawing/2014/main" id="{DCF64C6D-D6EA-15FB-0010-932A11C6840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829363" y="5452763"/>
            <a:ext cx="140208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7718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D03D6-1A2A-241F-20D9-95D9E8DF4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208602D-5D58-B928-4713-304A11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+mn-lt"/>
                <a:cs typeface="Times New Roman" panose="02020603050405020304" pitchFamily="18" charset="0"/>
              </a:rPr>
              <a:t>Lindbladian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64C6ED-C135-8F4E-5072-921F9B043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The adjoint Lindblad equation</a:t>
            </a:r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Quantum detailed balance condition: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Decompose it into</a:t>
            </a:r>
          </a:p>
          <a:p>
            <a:endParaRPr lang="zh-CN" altLang="en-US" sz="2400" dirty="0"/>
          </a:p>
        </p:txBody>
      </p:sp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    \mathcal{L}^{\sharp}[\bullet]=\textcolor{magenta}{i[K,\bullet]}+\sum_{n}\gamma_{n}(\textcolor{red}{A_{n}^{\dagger}\bullet A_{n}}-\textcolor{blue}{\frac{1}{2}\{A_{n}^{\dagger}A_{n},\bullet\}})&#10;\end{align*}&#10;\end{document}" title="IguanaTex Bitmap Display">
            <a:extLst>
              <a:ext uri="{FF2B5EF4-FFF2-40B4-BE49-F238E27FC236}">
                <a16:creationId xmlns:a16="http://schemas.microsoft.com/office/drawing/2014/main" id="{B6F2DBFD-78FC-5160-E998-0A1D833AE4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944494" y="1750668"/>
            <a:ext cx="6309360" cy="76200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xcolor}&#10;\usepackage{mathrsfs}&#10;\usepackage{physics,bm,bbm}&#10;\pagestyle{empty}&#10;\begin{document}&#10;\begin{align*}&#10;       \mathcal{L}^{\sharp}[\bullet]-\rho_{\beta}^{-1/2}\mathcal{L}[\rho_{\beta}^{1/2}\bullet\rho_{\beta}^{1/2}]\rho_{\beta}^{-1/2}=2i[N,\bullet]&#10;\end{align*}&#10;\end{document}" title="IguanaTex Bitmap Display">
            <a:extLst>
              <a:ext uri="{FF2B5EF4-FFF2-40B4-BE49-F238E27FC236}">
                <a16:creationId xmlns:a16="http://schemas.microsoft.com/office/drawing/2014/main" id="{8B272F27-D198-14D0-1C04-247F296D93E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136716" y="3775723"/>
            <a:ext cx="4622800" cy="3810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[N,\rho_\beta]=0,&#10;\end{align*}&#10;\end{document}" title="IguanaTex Bitmap Display">
            <a:extLst>
              <a:ext uri="{FF2B5EF4-FFF2-40B4-BE49-F238E27FC236}">
                <a16:creationId xmlns:a16="http://schemas.microsoft.com/office/drawing/2014/main" id="{629CAB45-14E5-7F7D-9434-E45D0DD2B3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136716" y="4364785"/>
            <a:ext cx="1219200" cy="2794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988CDB3-487B-8861-DF5D-396F18B6647A}"/>
              </a:ext>
            </a:extLst>
          </p:cNvPr>
          <p:cNvSpPr txBox="1"/>
          <p:nvPr/>
        </p:nvSpPr>
        <p:spPr>
          <a:xfrm>
            <a:off x="3152177" y="6114910"/>
            <a:ext cx="5893994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Fagnola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V.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Umanità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599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Commun. Math. Phys.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599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298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523–547 (2010). 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 descr="\documentclass{article}&#10;\usepackage{amsmath}&#10;\usepackage{xcolor}&#10;\usepackage{mathrsfs}&#10;\usepackage{physics,bm,bbm}&#10;\pagestyle{empty}&#10;\begin{document}&#10;\begin{align*}&#10;   \rho_\beta=e^{-\beta h}/Z(\beta)&#10;\end{align*}&#10;\end{document}" title="IguanaTex Bitmap Display">
            <a:extLst>
              <a:ext uri="{FF2B5EF4-FFF2-40B4-BE49-F238E27FC236}">
                <a16:creationId xmlns:a16="http://schemas.microsoft.com/office/drawing/2014/main" id="{C800E229-5785-9DF2-F04D-B3F87B1E339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021396" y="4299350"/>
            <a:ext cx="1778000" cy="3048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pagestyle{empty}&#10;\begin{document}&#10;\begin{align*}&#10;   \exists\;\mathrm{Hermitian}\; N,\;\mathrm{such\; that}&#10;\end{align*}&#10;\end{document}" title="IguanaTex Bitmap Display">
            <a:extLst>
              <a:ext uri="{FF2B5EF4-FFF2-40B4-BE49-F238E27FC236}">
                <a16:creationId xmlns:a16="http://schemas.microsoft.com/office/drawing/2014/main" id="{6F8A1098-DFC1-E8D6-4DE4-22AAF99B6B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136716" y="3314700"/>
            <a:ext cx="2794000" cy="2286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mathcal{L}[\bullet]=\mathcal{N}[\bullet]+\mathcal{D}[\bullet]&#10;\end{align*}&#10;\end{document}" title="IguanaTex Bitmap Display">
            <a:extLst>
              <a:ext uri="{FF2B5EF4-FFF2-40B4-BE49-F238E27FC236}">
                <a16:creationId xmlns:a16="http://schemas.microsoft.com/office/drawing/2014/main" id="{B11F70F4-7BA1-B441-50E7-E8B9CEB4BC1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523671" y="5093465"/>
            <a:ext cx="2438400" cy="33528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\mathcal{N}[\bullet]=-i[N,\bullet]=-\mathcal{N}^{\sharp}[\bullet],&#10;\end{align*}&#10;\end{document}" title="IguanaTex Bitmap Display">
            <a:extLst>
              <a:ext uri="{FF2B5EF4-FFF2-40B4-BE49-F238E27FC236}">
                <a16:creationId xmlns:a16="http://schemas.microsoft.com/office/drawing/2014/main" id="{E7CAB720-FC29-EE40-AB62-8C90673E9B5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799396" y="4990057"/>
            <a:ext cx="2946400" cy="30480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E39D7C20-CECE-3D01-B58E-F6E44D703B1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799396" y="5521346"/>
            <a:ext cx="3581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600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3D48-FD9F-04F5-94CF-2E65D069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527C2-E206-3ED4-43C8-341909D7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Quantum detailed balance condition</a:t>
            </a:r>
            <a:endParaRPr kumimoji="1" lang="zh-CN" altLang="en-US" dirty="0"/>
          </a:p>
        </p:txBody>
      </p:sp>
      <p:sp>
        <p:nvSpPr>
          <p:cNvPr id="5" name="内容占位符 2 1">
            <a:extLst>
              <a:ext uri="{FF2B5EF4-FFF2-40B4-BE49-F238E27FC236}">
                <a16:creationId xmlns:a16="http://schemas.microsoft.com/office/drawing/2014/main" id="{BDC69CFE-5AC9-305C-E451-17A23632E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Infinite-temperature </a:t>
            </a:r>
            <a:r>
              <a:rPr lang="en-US" altLang="zh-CN" sz="2400" dirty="0" err="1"/>
              <a:t>Lindbladian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kumimoji="1" lang="en-US" altLang="zh-CN" sz="2400" dirty="0"/>
              <a:t>Detailed balance condition </a:t>
            </a:r>
          </a:p>
          <a:p>
            <a:endParaRPr lang="en-US" altLang="zh-CN" sz="2400" dirty="0"/>
          </a:p>
          <a:p>
            <a:endParaRPr lang="en-US" altLang="zh-CN" sz="24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949B048-FDA4-B708-D994-EE1B89D1E256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\tilde{\mathcal{D}}[\bullet]=\sum_{n}\tilde{\gamma}_{n}(\textcolor{red}{\tilde{A}_{n}\bullet\tilde{A}_{n}^{\dagger}}-\textcolor{blue}{\frac{1}{2}\{\tilde{A}_{n}^{\dagger}\tilde{A}_{n},\bullet\}})&#10;\end{align*}&#10;\end{document}" title="IguanaTex Bitmap Display">
            <a:extLst>
              <a:ext uri="{FF2B5EF4-FFF2-40B4-BE49-F238E27FC236}">
                <a16:creationId xmlns:a16="http://schemas.microsoft.com/office/drawing/2014/main" id="{56D6F4E5-FCD6-A7CD-A251-0D9406836E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28858" y="1788996"/>
            <a:ext cx="5029200" cy="7620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\tilde{\mathcal{D}}^{\sharp}[\bullet]=\tilde{\mathcal{D}}[\bullet]&#10;\end{align*}&#10;\end{document}" title="IguanaTex Bitmap Display">
            <a:extLst>
              <a:ext uri="{FF2B5EF4-FFF2-40B4-BE49-F238E27FC236}">
                <a16:creationId xmlns:a16="http://schemas.microsoft.com/office/drawing/2014/main" id="{5A36DE87-E015-9EBF-75ED-74816FBA199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228858" y="3379469"/>
            <a:ext cx="1615440" cy="36576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\sum_{n}\tilde{\gamma}_{n}\tilde{A}_{n}\bullet\tilde{A}_{n}^{\dagger}=\sum_{n}\tilde{\gamma}_{n}\tilde{A}_{n}^{\dagger}\bullet\tilde{A}_{n}&#10;\end{align*}&#10;\end{document}" title="IguanaTex Bitmap Display">
            <a:extLst>
              <a:ext uri="{FF2B5EF4-FFF2-40B4-BE49-F238E27FC236}">
                <a16:creationId xmlns:a16="http://schemas.microsoft.com/office/drawing/2014/main" id="{123B3370-616A-3109-0BD9-409F3D229A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523111" y="3330715"/>
            <a:ext cx="4145280" cy="64008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tilde{A}_{n^\prime}=\tilde{A}_n^\dagger\in\tilde{\mathscr{A}}&#10;\end{align*}&#10;\end{document}" title="IguanaTex Bitmap Display">
            <a:extLst>
              <a:ext uri="{FF2B5EF4-FFF2-40B4-BE49-F238E27FC236}">
                <a16:creationId xmlns:a16="http://schemas.microsoft.com/office/drawing/2014/main" id="{039E1C4D-6706-E623-5F77-FC8171085DF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989462" y="4798992"/>
            <a:ext cx="1981200" cy="36576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ilde{\gamma}_{n^\prime}=\tilde{\gamma}_n&#10;\end{align*}&#10;\end{document}" title="IguanaTex Bitmap Display">
            <a:extLst>
              <a:ext uri="{FF2B5EF4-FFF2-40B4-BE49-F238E27FC236}">
                <a16:creationId xmlns:a16="http://schemas.microsoft.com/office/drawing/2014/main" id="{D739A4C2-2D57-9239-D558-CCC58A965D0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998405" y="5427224"/>
            <a:ext cx="1097280" cy="274320"/>
          </a:xfrm>
          <a:prstGeom prst="rect">
            <a:avLst/>
          </a:prstGeom>
        </p:spPr>
      </p:pic>
      <p:sp>
        <p:nvSpPr>
          <p:cNvPr id="3" name="右箭头 2">
            <a:extLst>
              <a:ext uri="{FF2B5EF4-FFF2-40B4-BE49-F238E27FC236}">
                <a16:creationId xmlns:a16="http://schemas.microsoft.com/office/drawing/2014/main" id="{A369C9BE-806D-7B7B-E5B6-9EE3AB353A62}"/>
              </a:ext>
            </a:extLst>
          </p:cNvPr>
          <p:cNvSpPr/>
          <p:nvPr/>
        </p:nvSpPr>
        <p:spPr>
          <a:xfrm>
            <a:off x="4262595" y="3458877"/>
            <a:ext cx="648072" cy="25883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下箭头 9">
            <a:extLst>
              <a:ext uri="{FF2B5EF4-FFF2-40B4-BE49-F238E27FC236}">
                <a16:creationId xmlns:a16="http://schemas.microsoft.com/office/drawing/2014/main" id="{36F7CC43-5FC5-BDE0-7754-DD07A8C62515}"/>
              </a:ext>
            </a:extLst>
          </p:cNvPr>
          <p:cNvSpPr/>
          <p:nvPr/>
        </p:nvSpPr>
        <p:spPr>
          <a:xfrm>
            <a:off x="6747247" y="4104472"/>
            <a:ext cx="348438" cy="432048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2D3BC0D-8210-1327-7C57-DFE6FF65865F}"/>
              </a:ext>
            </a:extLst>
          </p:cNvPr>
          <p:cNvSpPr txBox="1"/>
          <p:nvPr/>
        </p:nvSpPr>
        <p:spPr>
          <a:xfrm>
            <a:off x="2794075" y="4798992"/>
            <a:ext cx="3024336" cy="59900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Pairs of Lindblad </a:t>
            </a:r>
          </a:p>
          <a:p>
            <a:r>
              <a:rPr kumimoji="1" lang="en-US" altLang="zh-CN" sz="2400" noProof="0" dirty="0">
                <a:solidFill>
                  <a:schemeClr val="bg2"/>
                </a:solidFill>
              </a:rPr>
              <a:t>operators: </a:t>
            </a:r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48490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654A-B528-D898-D2BC-8058FFC2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5C9D09-8165-8989-D4F8-5F2CB8BE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Finite-temperature </a:t>
            </a:r>
            <a:r>
              <a:rPr kumimoji="1" lang="en-US" altLang="zh-CN" dirty="0" err="1"/>
              <a:t>Lindbladian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To prepare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n-US" altLang="zh-CN" sz="2400" dirty="0"/>
                  <a:t>, finite-temperature </a:t>
                </a:r>
                <a:r>
                  <a:rPr lang="en-US" altLang="zh-CN" sz="2400" dirty="0" err="1"/>
                  <a:t>Lindbladian</a:t>
                </a:r>
                <a:r>
                  <a:rPr lang="en-US" altLang="zh-CN" sz="2400" dirty="0"/>
                  <a:t>: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zh-CN" sz="2400" dirty="0"/>
                  <a:t> are solved from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1448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ADD6728-335A-943D-9911-32EC15F64D93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\mathcal{D}[\bullet]&amp;=\textcolor{magenta}{-i[K,\bullet]}+\sum_{n}\tilde{\gamma}_{n}(\textcolor{red}{A_{n}\bullet A_{n}^{\dagger}}-\textcolor{blue}{\frac{1}{2}\{A_{n}^{\dagger}A_{n},\bullet\}}).&#10;\end{align*}&#10;\end{document}" title="IguanaTex Bitmap Display">
            <a:extLst>
              <a:ext uri="{FF2B5EF4-FFF2-40B4-BE49-F238E27FC236}">
                <a16:creationId xmlns:a16="http://schemas.microsoft.com/office/drawing/2014/main" id="{82113E89-D3DD-2144-95DB-EAC9A28F186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822575" y="1944053"/>
            <a:ext cx="6553200" cy="762000"/>
          </a:xfrm>
          <a:prstGeom prst="rect">
            <a:avLst/>
          </a:prstGeom>
        </p:spPr>
      </p:pic>
      <p:pic>
        <p:nvPicPr>
          <p:cNvPr id="45" name="图片 44" descr="\documentclass{article}&#10;\usepackage{amsmath}&#10;\usepackage{xcolor}&#10;\usepackage{mathrsfs}&#10;\usepackage{physics,bm,bbm}&#10;\pagestyle{empty}&#10;\begin{document}&#10;\begin{align*}&#10;   A_n=\rho_\beta^{1/4}\tilde{A}_{n}\rho_\beta^{-1/4}&#10;\end{align*}&#10;\end{document}" title="IguanaTex Bitmap Display">
            <a:extLst>
              <a:ext uri="{FF2B5EF4-FFF2-40B4-BE49-F238E27FC236}">
                <a16:creationId xmlns:a16="http://schemas.microsoft.com/office/drawing/2014/main" id="{02FBCBC4-1C17-FBE8-CC4B-C7841DB1A6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70783" y="4006460"/>
            <a:ext cx="2438400" cy="457200"/>
          </a:xfrm>
          <a:prstGeom prst="rect">
            <a:avLst/>
          </a:prstGeom>
        </p:spPr>
      </p:pic>
      <p:pic>
        <p:nvPicPr>
          <p:cNvPr id="47" name="图片 46" descr="\documentclass{article}&#10;\usepackage{amsmath}&#10;\usepackage{xcolor}&#10;\usepackage{mathrsfs}&#10;\usepackage{physics,bm,bbm}&#10;\pagestyle{empty}&#10;\begin{document}&#10;\begin{align*}&#10;\rho_{\beta}^{-\frac{1}{4}}K\rho_{\beta}^{\frac{1}{4}}+\rho_{\beta}^{\frac{1}{4}}K\rho_{\beta}^{-\frac{1}{4}}&amp;=\frac{i}{2}[\rho_{\beta}^{-\frac{1}{2}},\sum_{n}\tilde{\gamma}_{n}\tilde{A}_{n}^{\dagger}\rho_{\beta}^{\frac{1}{2}}\tilde{A}_{n}].&#10;\end{align*}&#10;\end{document}" title="IguanaTex Bitmap Display">
            <a:extLst>
              <a:ext uri="{FF2B5EF4-FFF2-40B4-BE49-F238E27FC236}">
                <a16:creationId xmlns:a16="http://schemas.microsoft.com/office/drawing/2014/main" id="{B41B5DA3-3F95-5DE8-D674-A612479449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41735" y="4714416"/>
            <a:ext cx="6187440" cy="762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20E8DC9-E7B6-1D20-34FF-BB1B107189A6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24B52A-7090-54D5-868B-DB7E095BD37C}"/>
              </a:ext>
            </a:extLst>
          </p:cNvPr>
          <p:cNvSpPr txBox="1"/>
          <p:nvPr/>
        </p:nvSpPr>
        <p:spPr>
          <a:xfrm>
            <a:off x="4026347" y="2703239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D9107E"/>
                </a:solidFill>
              </a:rPr>
              <a:t>unitary</a:t>
            </a:r>
            <a:endParaRPr kumimoji="1" lang="zh-CN" altLang="en-US" noProof="0" dirty="0" err="1">
              <a:solidFill>
                <a:srgbClr val="D9107E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5045F6A-3088-91A9-6BAC-70656669D9D8}"/>
              </a:ext>
            </a:extLst>
          </p:cNvPr>
          <p:cNvSpPr txBox="1"/>
          <p:nvPr/>
        </p:nvSpPr>
        <p:spPr>
          <a:xfrm>
            <a:off x="6099175" y="2703239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jump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CAFC56-8BD9-46B2-148B-8045D027DF33}"/>
              </a:ext>
            </a:extLst>
          </p:cNvPr>
          <p:cNvSpPr txBox="1"/>
          <p:nvPr/>
        </p:nvSpPr>
        <p:spPr>
          <a:xfrm>
            <a:off x="7539335" y="2699789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dissipation</a:t>
            </a:r>
            <a:endParaRPr kumimoji="1" lang="zh-CN" altLang="en-US" noProof="0" dirty="0" err="1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33728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C860-9911-5F0B-3E5B-E8C5B24F0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733DC03-2C94-90D6-5623-C9673430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内容占位符 14">
            <a:extLst>
              <a:ext uri="{FF2B5EF4-FFF2-40B4-BE49-F238E27FC236}">
                <a16:creationId xmlns:a16="http://schemas.microsoft.com/office/drawing/2014/main" id="{A981210C-1EC7-D67E-52A9-74081C8132CB}"/>
              </a:ext>
            </a:extLst>
          </p:cNvPr>
          <p:cNvSpPr txBox="1">
            <a:spLocks/>
          </p:cNvSpPr>
          <p:nvPr/>
        </p:nvSpPr>
        <p:spPr>
          <a:xfrm>
            <a:off x="404664" y="1252836"/>
            <a:ext cx="11389023" cy="52005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Parent Hamiltonian in thermofield double space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It can be constructed as 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endParaRPr lang="en-US" altLang="zh-CN" sz="2400" dirty="0"/>
          </a:p>
          <a:p>
            <a:endParaRPr lang="zh-CN" altLang="en-US" dirty="0"/>
          </a:p>
        </p:txBody>
      </p:sp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    \mathcal{H}[\cdot]&amp;\equiv-\rho_{\beta}^{-1/4}\mathcal{D}[\rho_{\beta}^{1/4}\cdot\rho_{\beta}^{1/4}]\rho_{\beta}^{-1/4}. &#10;\end{align*}&#10;\end{document}" title="IguanaTex Bitmap Display">
            <a:extLst>
              <a:ext uri="{FF2B5EF4-FFF2-40B4-BE49-F238E27FC236}">
                <a16:creationId xmlns:a16="http://schemas.microsoft.com/office/drawing/2014/main" id="{2F6868DC-EAD1-600A-7D82-395E7B42B2B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19855" y="1931900"/>
            <a:ext cx="4389120" cy="4572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\mathcal{H}[\bullet]=\frac{1}{2}\left\{ O,\bullet\right\} -\sum_{n}\tilde{\gamma}_{n}\tilde{A}_{n}\bullet\tilde{A}_{n}^{\dagger},&#10;\end{align*}&#10;\end{document}" title="IguanaTex Bitmap Display">
            <a:extLst>
              <a:ext uri="{FF2B5EF4-FFF2-40B4-BE49-F238E27FC236}">
                <a16:creationId xmlns:a16="http://schemas.microsoft.com/office/drawing/2014/main" id="{E88040B1-20E5-B5A7-5732-CC3D387CC75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653825" y="4953627"/>
            <a:ext cx="4419600" cy="762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DAEC746-2A75-CFB3-0FAF-E37F39FF5A69}"/>
              </a:ext>
            </a:extLst>
          </p:cNvPr>
          <p:cNvSpPr txBox="1"/>
          <p:nvPr/>
        </p:nvSpPr>
        <p:spPr>
          <a:xfrm>
            <a:off x="7908646" y="4441866"/>
            <a:ext cx="3885040" cy="68932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dirty="0">
                <a:solidFill>
                  <a:schemeClr val="bg2"/>
                </a:solidFill>
              </a:rPr>
              <a:t>Symmetric logarithmic derivative</a:t>
            </a:r>
            <a:endParaRPr kumimoji="1" lang="zh-CN" altLang="en-US" sz="1600" dirty="0" err="1">
              <a:solidFill>
                <a:schemeClr val="bg2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7C750C8-3CE4-EA52-A124-09674B00B49A}"/>
              </a:ext>
            </a:extLst>
          </p:cNvPr>
          <p:cNvSpPr txBox="1"/>
          <p:nvPr/>
        </p:nvSpPr>
        <p:spPr>
          <a:xfrm>
            <a:off x="-857250" y="582930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mathcal{D}^{\sharp}[\cdot]=\rho_{\beta}^{-1/2}\mathcal{D}[\rho_{\beta}^{1/2}\cdot\rho_{\beta}^{1/2}]\rho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83A316BA-9317-BE09-6FEB-ACC40BC4FA6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863625" y="2656851"/>
            <a:ext cx="3454400" cy="38100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\mathcal{H}[\bullet]=\mathcal{H}^\sharp[\bullet]&#10;\end{align*}&#10;\end{document}" title="IguanaTex Bitmap Display">
            <a:extLst>
              <a:ext uri="{FF2B5EF4-FFF2-40B4-BE49-F238E27FC236}">
                <a16:creationId xmlns:a16="http://schemas.microsoft.com/office/drawing/2014/main" id="{B1FEDD1C-AA86-BE2E-839A-CE38C35B8B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66927" y="3305603"/>
            <a:ext cx="1645920" cy="36576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frac{1}{2}\{O,\rho_{\beta}^{1/2}\}=\sum_{n}\tilde{\gamma}_{n}\tilde{A}_{n}^{\dagger}\rho_{\beta}^{1/2}\tilde{A}_{n}.&#10;\end{align*}&#10;\end{document}" title="IguanaTex Bitmap Display">
            <a:extLst>
              <a:ext uri="{FF2B5EF4-FFF2-40B4-BE49-F238E27FC236}">
                <a16:creationId xmlns:a16="http://schemas.microsoft.com/office/drawing/2014/main" id="{D4A3F21F-DDAD-85CB-B91A-ED44482830C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031773" y="5053591"/>
            <a:ext cx="3352800" cy="6350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E00C03B-D980-DEBE-9662-F0512643B23C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下箭头 16">
            <a:extLst>
              <a:ext uri="{FF2B5EF4-FFF2-40B4-BE49-F238E27FC236}">
                <a16:creationId xmlns:a16="http://schemas.microsoft.com/office/drawing/2014/main" id="{F27592D6-DC1A-972B-B866-30E982228A6C}"/>
              </a:ext>
            </a:extLst>
          </p:cNvPr>
          <p:cNvSpPr/>
          <p:nvPr/>
        </p:nvSpPr>
        <p:spPr>
          <a:xfrm>
            <a:off x="4474022" y="2602033"/>
            <a:ext cx="288032" cy="575268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6479728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0F87-2D7D-C5B9-2D0E-3CA529CE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7AA51-E5B9-5EE3-C31D-128B47D8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Quantum vs. Classical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36464A-14BC-C29C-2A94-DBB425AB72BC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09E082E-DADF-5FA1-0F02-FD47FC13ED7A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D64672CB-4E4C-7BB8-9B38-3BF73A7A0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9AA8434-6705-1382-B3D3-DADAB809393A}"/>
              </a:ext>
            </a:extLst>
          </p:cNvPr>
          <p:cNvSpPr txBox="1"/>
          <p:nvPr/>
        </p:nvSpPr>
        <p:spPr>
          <a:xfrm>
            <a:off x="6819256" y="1599841"/>
            <a:ext cx="4176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051157"/>
                </a:solidFill>
              </a:rPr>
              <a:t>Classical </a:t>
            </a:r>
            <a:r>
              <a:rPr kumimoji="1" lang="en-US" altLang="zh-CN" sz="2400" dirty="0" err="1">
                <a:solidFill>
                  <a:srgbClr val="051157"/>
                </a:solidFill>
              </a:rPr>
              <a:t>Liouvillian</a:t>
            </a:r>
            <a:r>
              <a:rPr kumimoji="1" lang="en-US" altLang="zh-CN" sz="2400" dirty="0">
                <a:solidFill>
                  <a:srgbClr val="051157"/>
                </a:solidFill>
              </a:rPr>
              <a:t> under detailed balanced condition </a:t>
            </a:r>
            <a:endParaRPr kumimoji="1" lang="zh-CN" altLang="en-US" sz="2400" dirty="0">
              <a:solidFill>
                <a:srgbClr val="051157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EB36802-9BFF-313F-D921-02030C61F7AB}"/>
              </a:ext>
            </a:extLst>
          </p:cNvPr>
          <p:cNvSpPr txBox="1"/>
          <p:nvPr/>
        </p:nvSpPr>
        <p:spPr>
          <a:xfrm>
            <a:off x="6819255" y="3362022"/>
            <a:ext cx="2898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Parent Hamiltonian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7E5E83-21B6-928B-D663-E7A0A3279E6F}"/>
              </a:ext>
            </a:extLst>
          </p:cNvPr>
          <p:cNvSpPr txBox="1"/>
          <p:nvPr/>
        </p:nvSpPr>
        <p:spPr>
          <a:xfrm>
            <a:off x="6819256" y="5301208"/>
            <a:ext cx="3028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051157"/>
                </a:solidFill>
              </a:rPr>
              <a:t>e.g., Kinetic </a:t>
            </a:r>
            <a:r>
              <a:rPr kumimoji="1" lang="en-US" altLang="zh-CN" sz="2000" dirty="0" err="1">
                <a:solidFill>
                  <a:srgbClr val="051157"/>
                </a:solidFill>
              </a:rPr>
              <a:t>Ising</a:t>
            </a:r>
            <a:r>
              <a:rPr kumimoji="1" lang="en-US" altLang="zh-CN" sz="2000" dirty="0">
                <a:solidFill>
                  <a:srgbClr val="051157"/>
                </a:solidFill>
              </a:rPr>
              <a:t> models</a:t>
            </a:r>
            <a:endParaRPr kumimoji="1" lang="zh-CN" altLang="en-US" sz="2000" dirty="0">
              <a:solidFill>
                <a:srgbClr val="051157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545962-E52B-7C8A-8249-0027C0616F45}"/>
              </a:ext>
            </a:extLst>
          </p:cNvPr>
          <p:cNvSpPr txBox="1"/>
          <p:nvPr/>
        </p:nvSpPr>
        <p:spPr>
          <a:xfrm>
            <a:off x="698575" y="1598748"/>
            <a:ext cx="5056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051157"/>
                </a:solidFill>
              </a:rPr>
              <a:t>Quantum </a:t>
            </a:r>
            <a:r>
              <a:rPr kumimoji="1" lang="en-US" altLang="zh-CN" sz="2400" dirty="0" err="1">
                <a:solidFill>
                  <a:srgbClr val="051157"/>
                </a:solidFill>
              </a:rPr>
              <a:t>Lindbladian</a:t>
            </a:r>
            <a:r>
              <a:rPr kumimoji="1" lang="en-US" altLang="zh-CN" sz="2400" dirty="0">
                <a:solidFill>
                  <a:srgbClr val="051157"/>
                </a:solidFill>
              </a:rPr>
              <a:t> under quantum detailed balance condition</a:t>
            </a:r>
            <a:endParaRPr kumimoji="1" lang="zh-CN" altLang="en-US" sz="2400" dirty="0">
              <a:solidFill>
                <a:srgbClr val="051157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/>
              <p:nvPr/>
            </p:nvSpPr>
            <p:spPr>
              <a:xfrm>
                <a:off x="698576" y="3175957"/>
                <a:ext cx="44644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51157"/>
                    </a:solidFill>
                  </a:rPr>
                  <a:t>Parent Hamiltonian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2400" dirty="0">
                    <a:solidFill>
                      <a:srgbClr val="051157"/>
                    </a:solidFill>
                  </a:rPr>
                  <a:t>in extended Hilbert space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76" y="3175957"/>
                <a:ext cx="4464495" cy="830997"/>
              </a:xfrm>
              <a:prstGeom prst="rect">
                <a:avLst/>
              </a:prstGeom>
              <a:blipFill>
                <a:blip r:embed="rId6"/>
                <a:stretch>
                  <a:fillRect l="-2273" t="-6061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2C804AC6-61E5-1BFD-FC12-B8B0D9371536}"/>
              </a:ext>
            </a:extLst>
          </p:cNvPr>
          <p:cNvSpPr txBox="1"/>
          <p:nvPr/>
        </p:nvSpPr>
        <p:spPr>
          <a:xfrm>
            <a:off x="698576" y="5333146"/>
            <a:ext cx="4025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051157"/>
                </a:solidFill>
              </a:rPr>
              <a:t>e.g., Lipkin-</a:t>
            </a:r>
            <a:r>
              <a:rPr kumimoji="1" lang="en-US" altLang="zh-CN" sz="2000" dirty="0" err="1">
                <a:solidFill>
                  <a:srgbClr val="051157"/>
                </a:solidFill>
              </a:rPr>
              <a:t>Meshkov</a:t>
            </a:r>
            <a:r>
              <a:rPr kumimoji="1" lang="en-US" altLang="zh-CN" sz="2000" dirty="0">
                <a:solidFill>
                  <a:srgbClr val="051157"/>
                </a:solidFill>
              </a:rPr>
              <a:t>-Glick model</a:t>
            </a:r>
          </a:p>
        </p:txBody>
      </p:sp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L^{T}=e^{\beta h^{\mathrm{cl}}}Le^{-\beta h^{\mathrm{cl}}}&#10;\end{align*}&#10;\end{document}" title="IguanaTex Bitmap Display">
            <a:extLst>
              <a:ext uri="{FF2B5EF4-FFF2-40B4-BE49-F238E27FC236}">
                <a16:creationId xmlns:a16="http://schemas.microsoft.com/office/drawing/2014/main" id="{D635B448-98D0-7E9F-19A6-B9CD055D948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878378" y="2569220"/>
            <a:ext cx="2377440" cy="33528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H=-\rho_\beta^{-1/2}L \rho_\beta^{1/2}&#10;\end{align*}&#10;\end{document}" title="IguanaTex Bitmap Display">
            <a:extLst>
              <a:ext uri="{FF2B5EF4-FFF2-40B4-BE49-F238E27FC236}">
                <a16:creationId xmlns:a16="http://schemas.microsoft.com/office/drawing/2014/main" id="{58BE6663-6C68-6CB4-FAA5-1E9A2768184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08858" y="4333847"/>
            <a:ext cx="2346960" cy="457200"/>
          </a:xfrm>
          <a:prstGeom prst="rect">
            <a:avLst/>
          </a:prstGeom>
        </p:spPr>
      </p:pic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    \mathcal{H}[\cdot]&amp;\equiv-\rho_{\beta}^{-1/4}\mathcal{D}[\rho_{\beta}^{1/4}\cdot\rho_{\beta}^{1/4}]\rho_{\beta}^{-1/4}&#10;\end{align*}&#10;\end{document}" title="IguanaTex Bitmap Display">
            <a:extLst>
              <a:ext uri="{FF2B5EF4-FFF2-40B4-BE49-F238E27FC236}">
                <a16:creationId xmlns:a16="http://schemas.microsoft.com/office/drawing/2014/main" id="{B9444029-2537-6032-A3AE-DF895A49B24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92589" y="4363656"/>
            <a:ext cx="4297680" cy="457200"/>
          </a:xfrm>
          <a:prstGeom prst="rect">
            <a:avLst/>
          </a:prstGeom>
        </p:spPr>
      </p:pic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350D73D1-7935-9A2C-416A-758F9C8626F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92589" y="2547056"/>
            <a:ext cx="429768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80461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F21C-C4B9-C274-D4AF-CDDABA54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B375AB03-E865-CFB5-05E3-8EDF82EB80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24" y="1059920"/>
            <a:ext cx="4025603" cy="5219864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F51744F2-0E19-4DE7-8E8C-C16C38BC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4000" dirty="0"/>
              <a:t>Lipkin-Meshkov-Glick model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6663" y="1409280"/>
                <a:ext cx="7102671" cy="446799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LMG Hamiltonian</a:t>
                </a:r>
              </a:p>
              <a:p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symmetric subspace, </a:t>
                </a:r>
              </a:p>
              <a:p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400" dirty="0"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cs typeface="Times New Roman" panose="02020603050405020304" pitchFamily="18" charset="0"/>
                  </a:rPr>
                  <a:t>Construct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ℒ</m:t>
                    </m:r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1/4</m:t>
                        </m:r>
                      </m:sup>
                    </m:sSubSup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−1/4</m:t>
                        </m:r>
                      </m:sup>
                    </m:sSubSup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endParaRPr lang="en-US" sz="2400" dirty="0"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cs typeface="Times New Roman" panose="02020603050405020304" pitchFamily="18" charset="0"/>
                  </a:rPr>
                  <a:t>We 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to maximize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endParaRPr lang="aa-ET" sz="2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3" y="1409280"/>
                <a:ext cx="7102671" cy="4467992"/>
              </a:xfrm>
              <a:prstGeom prst="rect">
                <a:avLst/>
              </a:prstGeom>
              <a:blipFill>
                <a:blip r:embed="rId10"/>
                <a:stretch>
                  <a:fillRect l="-2500" t="-2833" b="-8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7DD4368-71E3-ECB4-5659-6B99C8984222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 h&amp;=-J(\frac{1}{N}2S_{z}^{2}+r\frac{1}{N}2S_{y}^{2}+2gS_{x}-\frac{1+r}{2})&#10;\end{align*}&#10;\end{document}" title="IguanaTex Bitmap Display">
            <a:extLst>
              <a:ext uri="{FF2B5EF4-FFF2-40B4-BE49-F238E27FC236}">
                <a16:creationId xmlns:a16="http://schemas.microsoft.com/office/drawing/2014/main" id="{A0AE3940-B997-346E-CC16-9AED970078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418655" y="3403152"/>
            <a:ext cx="4622800" cy="533400"/>
          </a:xfrm>
          <a:prstGeom prst="rect">
            <a:avLst/>
          </a:prstGeom>
        </p:spPr>
      </p:pic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h=-J(\frac{1}{N}\sum_{i&lt;j}\sigma_{i}^{z}\sigma_{j}^{z}+r\frac{1}{N}\sum_{i&lt;j}\sigma_{i}^{y}\sigma_{j}^{y}+g\sum_{i}\sigma_{i}^{x})&#10;\end{align*}&#10;\end{document}" title="IguanaTex Bitmap Display">
            <a:extLst>
              <a:ext uri="{FF2B5EF4-FFF2-40B4-BE49-F238E27FC236}">
                <a16:creationId xmlns:a16="http://schemas.microsoft.com/office/drawing/2014/main" id="{54430693-F9B0-78CD-FC74-FDC2890D5B7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418655" y="1904838"/>
            <a:ext cx="5181600" cy="685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49FA50D-2FB4-720E-E865-7519A541B4C9}"/>
              </a:ext>
            </a:extLst>
          </p:cNvPr>
          <p:cNvSpPr txBox="1"/>
          <p:nvPr/>
        </p:nvSpPr>
        <p:spPr>
          <a:xfrm>
            <a:off x="4965405" y="-212651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tilde{\beta} J = N \beta J=5&#10;\end{align*}&#10;\end{document}" title="IguanaTex Bitmap Display">
            <a:extLst>
              <a:ext uri="{FF2B5EF4-FFF2-40B4-BE49-F238E27FC236}">
                <a16:creationId xmlns:a16="http://schemas.microsoft.com/office/drawing/2014/main" id="{33D1C1D7-FB32-3390-C49F-83FE954EC44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123511" y="285882"/>
            <a:ext cx="1651000" cy="30480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tilde{\Delta}=\Delta N(N+2)/4&#10;\end{align*}&#10;\end{document}" title="IguanaTex Bitmap Display">
            <a:extLst>
              <a:ext uri="{FF2B5EF4-FFF2-40B4-BE49-F238E27FC236}">
                <a16:creationId xmlns:a16="http://schemas.microsoft.com/office/drawing/2014/main" id="{D00885C2-68AC-BAED-58E1-89B1B8A8389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131216" y="745780"/>
            <a:ext cx="2082800" cy="30480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E9980AC-B6F5-8273-2CDB-9410C229DFBF}"/>
              </a:ext>
            </a:extLst>
          </p:cNvPr>
          <p:cNvSpPr txBox="1"/>
          <p:nvPr/>
        </p:nvSpPr>
        <p:spPr>
          <a:xfrm>
            <a:off x="925689" y="1275644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24" name="图片 23" descr="\documentclass{article}&#10;\usepackage{amsmath}&#10;\usepackage{xcolor}&#10;\usepackage{mathrsfs}&#10;\usepackage{physics,bm,bbm}&#10;\pagestyle{empty}&#10;\begin{document}&#10;$S_{k}=\sum_{i=1}^{N}\sigma_{i}^{k}/2$&#10;\end{document}" title="IguanaTex Bitmap Display">
            <a:extLst>
              <a:ext uri="{FF2B5EF4-FFF2-40B4-BE49-F238E27FC236}">
                <a16:creationId xmlns:a16="http://schemas.microsoft.com/office/drawing/2014/main" id="{09248A0A-725A-2CBE-1029-22531E644FC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18655" y="4178920"/>
            <a:ext cx="1778000" cy="33020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9C09B48-A6EB-6E74-BD29-763778F4EFB0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g=1&#10;\end{align*}&#10;\end{document}" title="IguanaTex Bitmap Display">
            <a:extLst>
              <a:ext uri="{FF2B5EF4-FFF2-40B4-BE49-F238E27FC236}">
                <a16:creationId xmlns:a16="http://schemas.microsoft.com/office/drawing/2014/main" id="{56F02CCF-ADB4-EE38-7B99-C144FB0B81D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115678" y="2590638"/>
            <a:ext cx="5842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86531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B8937-2CB5-996D-DCB1-A5F4F1DE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E2A9AA9-ABEF-35DB-E56A-E6ED92F4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1D</a:t>
            </a:r>
            <a:r>
              <a:rPr kumimoji="1" lang="zh-CN" altLang="en-US" dirty="0"/>
              <a:t> </a:t>
            </a:r>
            <a:r>
              <a:rPr lang="en-US" altLang="zh-CN" dirty="0">
                <a:cs typeface="Times New Roman" panose="02020603050405020304" pitchFamily="18" charset="0"/>
              </a:rPr>
              <a:t>Transverse Ising model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68E090E-D9A7-5848-42E9-283814333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Ising Hamiltonian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Infinite-temperature Lindblad operators</a:t>
            </a:r>
          </a:p>
          <a:p>
            <a:pPr marL="0" indent="0">
              <a:buNone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/>
              <a:t>MPS</a:t>
            </a:r>
            <a:r>
              <a:rPr lang="zh-CN" altLang="en-US" sz="2400" dirty="0"/>
              <a:t> </a:t>
            </a:r>
            <a:r>
              <a:rPr lang="en-US" altLang="zh-CN" sz="2400" dirty="0"/>
              <a:t>representation</a:t>
            </a:r>
            <a:r>
              <a:rPr lang="zh-CN" altLang="en-US" sz="2400" dirty="0"/>
              <a:t>：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CB679D-7B89-2F71-95C0-09233FB3F752}"/>
              </a:ext>
            </a:extLst>
          </p:cNvPr>
          <p:cNvSpPr txBox="1">
            <a:spLocks/>
          </p:cNvSpPr>
          <p:nvPr/>
        </p:nvSpPr>
        <p:spPr>
          <a:xfrm>
            <a:off x="436664" y="1409280"/>
            <a:ext cx="6715024" cy="43966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57F8B7-AE56-685D-5C11-EB1DC98BB0B0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h=-J\sum_{i=1}^{N}\left(\sigma_{i}^{z}\sigma_{i+1}^{z}+g\sigma_{i}^{x}\right)&#10;\end{align*}&#10;\end{document}" title="IguanaTex Bitmap Display">
            <a:extLst>
              <a:ext uri="{FF2B5EF4-FFF2-40B4-BE49-F238E27FC236}">
                <a16:creationId xmlns:a16="http://schemas.microsoft.com/office/drawing/2014/main" id="{107520E0-7885-C3E3-67BA-D54DC5D50D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88341" y="1768831"/>
            <a:ext cx="2946400" cy="736600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tilde{\mathscr{A}}=\{\sigma_{i}^{x},\sigma_{i}^{y},\sigma_{i}^{z}\}&#10;\end{align*}&#10;\end{document}" title="IguanaTex Bitmap Display">
            <a:extLst>
              <a:ext uri="{FF2B5EF4-FFF2-40B4-BE49-F238E27FC236}">
                <a16:creationId xmlns:a16="http://schemas.microsoft.com/office/drawing/2014/main" id="{D11D6F06-65E9-BD39-8460-78E50940FBE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34679" y="3210770"/>
            <a:ext cx="1879600" cy="3302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34D69908-7996-D97E-39D3-301FF0035588}"/>
              </a:ext>
            </a:extLst>
          </p:cNvPr>
          <p:cNvSpPr txBox="1"/>
          <p:nvPr/>
        </p:nvSpPr>
        <p:spPr>
          <a:xfrm>
            <a:off x="6597628" y="1090008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FFD088-8AE3-F36A-B546-FC60C3F7F9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977" y="1918340"/>
            <a:ext cx="5918200" cy="40386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 N=5&#10;\end{align*}&#10;\end{document}" title="IguanaTex Bitmap Display">
            <a:extLst>
              <a:ext uri="{FF2B5EF4-FFF2-40B4-BE49-F238E27FC236}">
                <a16:creationId xmlns:a16="http://schemas.microsoft.com/office/drawing/2014/main" id="{83AEB688-F6B3-459E-6386-7464AF6755A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413297" y="2473172"/>
            <a:ext cx="685800" cy="1778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D58D581-C282-F4F0-8B6A-1B2176CFAB89}"/>
              </a:ext>
            </a:extLst>
          </p:cNvPr>
          <p:cNvSpPr txBox="1"/>
          <p:nvPr/>
        </p:nvSpPr>
        <p:spPr>
          <a:xfrm>
            <a:off x="7296348" y="5737671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Filled: optimal kinetic coefficients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Empty</a:t>
            </a:r>
            <a:r>
              <a:rPr kumimoji="1" lang="en-US" altLang="zh-CN" dirty="0">
                <a:solidFill>
                  <a:schemeClr val="bg2"/>
                </a:solidFill>
              </a:rPr>
              <a:t>: canonical kinetic coefficients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12D70B6-E72E-0335-C9E2-A3E51D06B4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188" y="4077333"/>
            <a:ext cx="4339103" cy="237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81892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CD30D48-31F3-C58C-F78C-2D67CA42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810" y="1200568"/>
            <a:ext cx="3180110" cy="432048"/>
          </a:xfrm>
        </p:spPr>
        <p:txBody>
          <a:bodyPr/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Thermodynamics</a:t>
            </a:r>
            <a:endParaRPr lang="zh-CN" altLang="en-US" sz="2800" dirty="0"/>
          </a:p>
        </p:txBody>
      </p:sp>
      <p:sp>
        <p:nvSpPr>
          <p:cNvPr id="6" name="竖排文字占位符 5">
            <a:extLst>
              <a:ext uri="{FF2B5EF4-FFF2-40B4-BE49-F238E27FC236}">
                <a16:creationId xmlns:a16="http://schemas.microsoft.com/office/drawing/2014/main" id="{6B47BE5C-C50F-7495-6DB0-38C953B25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10544" y="4581129"/>
            <a:ext cx="11389023" cy="1467543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solidFill>
                  <a:srgbClr val="051157"/>
                </a:solidFill>
              </a:rPr>
              <a:t>Study stochastic thermodynamics for these </a:t>
            </a:r>
            <a:r>
              <a:rPr lang="en-US" altLang="zh-CN" sz="2000" dirty="0" err="1">
                <a:solidFill>
                  <a:srgbClr val="051157"/>
                </a:solidFill>
              </a:rPr>
              <a:t>Lindbladians</a:t>
            </a:r>
            <a:r>
              <a:rPr lang="en-US" altLang="zh-CN" sz="2000" dirty="0">
                <a:solidFill>
                  <a:srgbClr val="051157"/>
                </a:solidFill>
              </a:rPr>
              <a:t>. </a:t>
            </a:r>
          </a:p>
          <a:p>
            <a:r>
              <a:rPr lang="en-US" altLang="zh-CN" sz="2000" dirty="0">
                <a:solidFill>
                  <a:srgbClr val="051157"/>
                </a:solidFill>
              </a:rPr>
              <a:t>Optimizing control of open quantum many-body systems.</a:t>
            </a:r>
          </a:p>
          <a:p>
            <a:r>
              <a:rPr lang="en-US" altLang="zh-CN" sz="2000" dirty="0">
                <a:solidFill>
                  <a:srgbClr val="051157"/>
                </a:solidFill>
              </a:rPr>
              <a:t>MPS Variational and SDP bounds for larger systems.</a:t>
            </a:r>
            <a:endParaRPr lang="en-US" altLang="zh-CN" sz="2000" dirty="0">
              <a:solidFill>
                <a:srgbClr val="051157"/>
              </a:solidFill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6BFDC6-6A44-D2DF-E313-7C2D4A72DF05}"/>
              </a:ext>
            </a:extLst>
          </p:cNvPr>
          <p:cNvSpPr txBox="1">
            <a:spLocks/>
          </p:cNvSpPr>
          <p:nvPr/>
        </p:nvSpPr>
        <p:spPr>
          <a:xfrm>
            <a:off x="836735" y="333690"/>
            <a:ext cx="4903517" cy="5398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a-ET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31EB54-3F9F-E3BA-C57D-2511B98BF636}"/>
              </a:ext>
            </a:extLst>
          </p:cNvPr>
          <p:cNvSpPr txBox="1">
            <a:spLocks/>
          </p:cNvSpPr>
          <p:nvPr/>
        </p:nvSpPr>
        <p:spPr>
          <a:xfrm>
            <a:off x="442277" y="1818736"/>
            <a:ext cx="5478491" cy="18262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051157"/>
                </a:solidFill>
              </a:rPr>
              <a:t>A family of </a:t>
            </a:r>
            <a:r>
              <a:rPr lang="en-US" altLang="zh-CN" sz="2000" dirty="0" err="1">
                <a:solidFill>
                  <a:srgbClr val="051157"/>
                </a:solidFill>
              </a:rPr>
              <a:t>Lindbladians</a:t>
            </a:r>
            <a:r>
              <a:rPr lang="en-US" altLang="zh-CN" sz="2000" dirty="0">
                <a:solidFill>
                  <a:srgbClr val="051157"/>
                </a:solidFill>
              </a:rPr>
              <a:t> under quantum detailed balance.</a:t>
            </a:r>
            <a:endParaRPr lang="en-US" sz="2000" dirty="0">
              <a:solidFill>
                <a:srgbClr val="051157"/>
              </a:solidFill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51157"/>
                </a:solidFill>
                <a:cs typeface="Times New Roman" panose="02020603050405020304" pitchFamily="18" charset="0"/>
              </a:rPr>
              <a:t>Relevant to quantum thermodynamics, simulation, and algorithms.</a:t>
            </a:r>
          </a:p>
          <a:p>
            <a:endParaRPr lang="en-US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en-US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aa-ET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6B13CC-6C93-5C60-66E1-2691A105CCD8}"/>
              </a:ext>
            </a:extLst>
          </p:cNvPr>
          <p:cNvSpPr txBox="1">
            <a:spLocks/>
          </p:cNvSpPr>
          <p:nvPr/>
        </p:nvSpPr>
        <p:spPr>
          <a:xfrm>
            <a:off x="6603231" y="1142676"/>
            <a:ext cx="2808312" cy="63014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optimization</a:t>
            </a:r>
            <a:endParaRPr lang="aa-E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23698" y="1818736"/>
                <a:ext cx="5478491" cy="168227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Engineering transient dynamics for fast thermalization.</a:t>
                </a:r>
              </a:p>
              <a:p>
                <a:r>
                  <a:rPr 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Symmetry reduces free parameters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</m:acc>
                  </m:oMath>
                </a14:m>
                <a:endParaRPr lang="en-US" sz="2000" dirty="0">
                  <a:solidFill>
                    <a:srgbClr val="051157"/>
                  </a:solidFill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Maximizing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aa-E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3698" y="1818736"/>
                <a:ext cx="5478491" cy="1682272"/>
              </a:xfrm>
              <a:prstGeom prst="rect">
                <a:avLst/>
              </a:prstGeom>
              <a:blipFill>
                <a:blip r:embed="rId2"/>
                <a:stretch>
                  <a:fillRect l="-2540" t="-6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E8A622D5-A857-33A4-77E1-597004B3E0B8}"/>
              </a:ext>
            </a:extLst>
          </p:cNvPr>
          <p:cNvSpPr txBox="1">
            <a:spLocks/>
          </p:cNvSpPr>
          <p:nvPr/>
        </p:nvSpPr>
        <p:spPr>
          <a:xfrm>
            <a:off x="614810" y="3831144"/>
            <a:ext cx="2244006" cy="5040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  <a:endParaRPr lang="aa-E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el 5">
            <a:extLst>
              <a:ext uri="{FF2B5EF4-FFF2-40B4-BE49-F238E27FC236}">
                <a16:creationId xmlns:a16="http://schemas.microsoft.com/office/drawing/2014/main" id="{D059BD31-14A2-201B-F3A5-08B19F6527B9}"/>
              </a:ext>
            </a:extLst>
          </p:cNvPr>
          <p:cNvSpPr txBox="1">
            <a:spLocks/>
          </p:cNvSpPr>
          <p:nvPr/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9" rtl="0" eaLnBrk="1" latinLnBrk="0" hangingPunct="1">
              <a:spcBef>
                <a:spcPct val="0"/>
              </a:spcBef>
              <a:buNone/>
              <a:defRPr sz="3999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Times New Roman" panose="02020603050405020304" pitchFamily="18" charset="0"/>
              </a:rPr>
              <a:t>Summary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466938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F16AB298-42BD-77A0-8BC3-59C0BC1D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0698" y="-349173"/>
            <a:ext cx="12198350" cy="2014406"/>
          </a:xfrm>
          <a:prstGeom prst="rect">
            <a:avLst/>
          </a:prstGeom>
        </p:spPr>
      </p:pic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1ED0036-8AFF-9CA5-0BFA-BC66265DE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3CB843B8-2CE6-D701-9377-FE66C50B1E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338" y="1844824"/>
            <a:ext cx="4653871" cy="454367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4E82D4B5-B1EC-D621-5EFE-C164C9D9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1405CE-9CD2-BCC7-5358-DBD45751D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Ising Hamiltonian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Infinite-temperature Lindblad operators</a:t>
            </a:r>
            <a:endParaRPr lang="zh-CN" altLang="en-US" sz="24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2F53A87-8C2A-3123-BAD3-7E933177C5E8}"/>
              </a:ext>
            </a:extLst>
          </p:cNvPr>
          <p:cNvSpPr txBox="1">
            <a:spLocks/>
          </p:cNvSpPr>
          <p:nvPr/>
        </p:nvSpPr>
        <p:spPr>
          <a:xfrm>
            <a:off x="436664" y="1409280"/>
            <a:ext cx="6715024" cy="43966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DBA5E0-7A00-E1F1-A2C1-1199775E6DA8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h=-J\sum_{i=1}^{N}\left(\sigma_{i}^{z}\sigma_{i+1}^{z}+g\sigma_{i}^{x}\right)&#10;\end{align*}&#10;\end{document}" title="IguanaTex Bitmap Display">
            <a:extLst>
              <a:ext uri="{FF2B5EF4-FFF2-40B4-BE49-F238E27FC236}">
                <a16:creationId xmlns:a16="http://schemas.microsoft.com/office/drawing/2014/main" id="{6FE0AF01-D1C0-A13A-FF99-8743FEFC5A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706687" y="1680253"/>
            <a:ext cx="2946400" cy="7366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49862A5-06AD-395D-AA35-8A144C05BF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33" y="3503069"/>
            <a:ext cx="5756175" cy="2886577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   \tilde{\mathscr{A}}=\{\sigma_{i}^{x},\sigma_{i}^{y},\sigma_{i}^{z}\}&#10;\end{align*}&#10;\end{document}" title="IguanaTex Bitmap Display">
            <a:extLst>
              <a:ext uri="{FF2B5EF4-FFF2-40B4-BE49-F238E27FC236}">
                <a16:creationId xmlns:a16="http://schemas.microsoft.com/office/drawing/2014/main" id="{0FD9E624-F841-11CB-1AA7-D62CE29BE4A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630721" y="3098800"/>
            <a:ext cx="1879600" cy="3302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4BB4BB7-6F1F-4966-238A-58FD6B3BD7A8}"/>
              </a:ext>
            </a:extLst>
          </p:cNvPr>
          <p:cNvSpPr txBox="1"/>
          <p:nvPr/>
        </p:nvSpPr>
        <p:spPr>
          <a:xfrm>
            <a:off x="6597628" y="1090008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\beta J=0.1&#10;\end{align*}&#10;\end{document}" title="IguanaTex Bitmap Display">
            <a:extLst>
              <a:ext uri="{FF2B5EF4-FFF2-40B4-BE49-F238E27FC236}">
                <a16:creationId xmlns:a16="http://schemas.microsoft.com/office/drawing/2014/main" id="{F73D5680-0C8A-97F8-6FA3-5D0C5F1398B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793365" y="836503"/>
            <a:ext cx="965200" cy="228600"/>
          </a:xfrm>
          <a:prstGeom prst="rect">
            <a:avLst/>
          </a:prstGeom>
        </p:spPr>
      </p:pic>
      <p:pic>
        <p:nvPicPr>
          <p:cNvPr id="30" name="图片 29" descr="\documentclass{article}&#10;\usepackage{amsmath}&#10;\usepackage{xcolor}&#10;\usepackage{mathrsfs}&#10;\usepackage{physics,bm,bbm}&#10;\pagestyle{empty}&#10;\begin{document}&#10;\begin{align*}&#10;   g=0.5&#10;\end{align*}&#10;\end{document}" title="IguanaTex Bitmap Display">
            <a:extLst>
              <a:ext uri="{FF2B5EF4-FFF2-40B4-BE49-F238E27FC236}">
                <a16:creationId xmlns:a16="http://schemas.microsoft.com/office/drawing/2014/main" id="{81251300-DC07-BAF9-0D31-BC3FEFD44B2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93365" y="1202591"/>
            <a:ext cx="787400" cy="228600"/>
          </a:xfrm>
          <a:prstGeom prst="rect">
            <a:avLst/>
          </a:prstGeom>
        </p:spPr>
      </p:pic>
      <p:pic>
        <p:nvPicPr>
          <p:cNvPr id="32" name="图片 31" descr="\documentclass{article}&#10;\usepackage{amsmath}&#10;\usepackage{xcolor}&#10;\usepackage{mathrsfs}&#10;\usepackage{physics,bm,bbm}&#10;\pagestyle{empty}&#10;\begin{document}&#10;\begin{align*}&#10;   N=10&#10;\end{align*}&#10;\end{document}" title="IguanaTex Bitmap Display">
            <a:extLst>
              <a:ext uri="{FF2B5EF4-FFF2-40B4-BE49-F238E27FC236}">
                <a16:creationId xmlns:a16="http://schemas.microsoft.com/office/drawing/2014/main" id="{1AFD010A-D83E-6412-5A3F-30FCD5BF4BE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791794" y="1637671"/>
            <a:ext cx="812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21570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7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_\beta= e^{-\beta h}/Z(\beta)&#10;\end{align*}&#10;\end{document}"/>
  <p:tag name="IGUANATEXSIZE" val="20"/>
  <p:tag name="IGUANATEXCURSOR" val="20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p}=Lp&#10;\end{align*}&#10;\end{document}"/>
  <p:tag name="IGUANATEXSIZE" val="24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cal{L}[\rho]&#10;\end{align*}&#10;\end{document}"/>
  <p:tag name="IGUANATEXSIZE" val="24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cal{L}[\rho]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4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(t)=\rho_\beta+ \rho_1 e^{\lambda_1 t}+ \rho_2 e^{\lambda_2 t} + \cdots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=-\mathrm{Re}(\lambda_{1})\leq-\mathrm{Re}(\lambda_{2})\leq\cdots&#10;\end{align*}&#10;\end{document}"/>
  <p:tag name="IGUANATEXSIZE" val="20"/>
  <p:tag name="IGUANATEXCURSOR" val="2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=0&#10;\end{align*}&#10;\end{document}"/>
  <p:tag name="IGUANATEXSIZE" val="16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\rightarrow \infty&#10;\end{align*}&#10;\end{document}"/>
  <p:tag name="IGUANATEXSIZE" val="16"/>
  <p:tag name="IGUANATEXCURSOR" val="18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2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_0=0&#10;\end{align*}&#10;\end{document}"/>
  <p:tag name="IGUANATEXSIZE" val="20"/>
  <p:tag name="IGUANATEXCURSOR" val="1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7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^{\mathrm{cl}}=\left(\begin{array}{cc}&#10;0\\&#10; &amp; E_{1}&#10;\end{array}\right)&#10;\end{align*}&#10;\end{document}"/>
  <p:tag name="IGUANATEXSIZE" val="20"/>
  <p:tag name="IGUANATEXCURSOR" val="2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42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L=\left(\begin{array}{cc}&#10;\textcolor{blue}{-\Gamma e^{-\beta E_{1}/2}} &amp; \textcolor{red}{\Gamma e^{\beta E_{1}/2}}\\&#10;\textcolor{red}{\Gamma e^{-\beta E_{1}/2}} &amp; \textcolor{blue}{-\Gamma e^{\beta E_{1}/2}}&#10;\end{array}\right)&#10;\end{equation*}&#10;\end{document}"/>
  <p:tag name="IGUANATEXSIZE" val="20"/>
  <p:tag name="IGUANATEXCURSOR" val="34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48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frac{\textcolor{red}{L_{01}}}{\textcolor{red}{L_{10}}}=e^{\beta E_{1}}&#10;\end{equation*}&#10;\end{document}"/>
  <p:tag name="IGUANATEXSIZE" val="24"/>
  <p:tag name="IGUANATEXCURSOR" val="19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p_{1}^{\mathrm{eq}}=\frac{e^{-\beta E_{1}}}{1+e^{-\beta E_{1}}}&#10;\end{align*}&#10;\end{document}"/>
  <p:tag name="IGUANATEXSIZE" val="20"/>
  <p:tag name="IGUANATEXCURSOR" val="1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p_0^\mathrm{eq}=\frac{1}{1+e^{-\beta E_1}}&#10;\end{align*}&#10;\end{document}"/>
  <p:tag name="IGUANATEXSIZE" val="20"/>
  <p:tag name="IGUANATEXCURSOR" val="2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"/>
  <p:tag name="ORIGINALWIDTH" val="19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H=-e^{\frac{\beta}{2}h^{\mathrm{cl}}}Le^{-\frac{\beta}{2}h^{\mathrm{cl}}}=\Gamma\left(\begin{array}{cc}&#10;e^{-\frac{\beta}{2}E_{1}} &amp; -1\\&#10;-1 &amp; e^{\frac{\beta}{2}E_{1}}&#10;\end{array}\right)&#10;\end{align*}&#10;\end{document}"/>
  <p:tag name="IGUANATEXSIZE" val="24"/>
  <p:tag name="IGUANATEXCURSOR" val="35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 L=-\tilde H=\sum_{i=1}^N \tilde{\gamma}_i (\sigma_i^x - \mathbbm{1})&#10;\end{align*}&#10;\end{document}"/>
  <p:tag name="IGUANATEXSIZE" val="24"/>
  <p:tag name="IGUANATEXCURSOR" val="1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3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red}{\tilde{F}_i}=\sigma_i^x&#10;\end{align*}&#10;\end{document}"/>
  <p:tag name="IGUANATEXSIZE" val="24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p_{\beta=0}(\boldsymbol{\sigma})={1}/{2^{N}}&#10;\end{align*}&#10;\end{document}"/>
  <p:tag name="IGUANATEXSIZE" val="20"/>
  <p:tag name="IGUANATEXCURSOR" val="23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9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^\mathrm{cl}(\boldsymbol{\sigma})= \sum_{i} -J \sigma_i^z \sigma_{i+1}^z&#10;\end{align*}&#10;\end{document}"/>
  <p:tag name="IGUANATEXSIZE" val="20"/>
  <p:tag name="IGUANATEXCURSOR" val="2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p_{\beta}(\boldsymbol{\sigma})=\frac{e^{-\beta h^{\mathrm{cl}}(\boldsymbol{\sigma})}}{Z(\beta)},&#10;\end{align*}&#10;\end{document}"/>
  <p:tag name="IGUANATEXSIZE" val="20"/>
  <p:tag name="IGUANATEXCURSOR" val="26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14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\textcolor{red}{L_{\boldsymbol{\sigma}^{\prime}\leftarrow\boldsymbol{\sigma}}}}{\textcolor{red}{L_{\boldsymbol{\sigma}\leftarrow\boldsymbol{\sigma}^{\prime}}}}=\exp[\beta(h^{\mathrm{cl}}(\boldsymbol{\sigma})-h^{\mathrm{cl}}(\boldsymbol{\sigma}^{\prime}))]&#10;\end{align*}&#10;\end{document}"/>
  <p:tag name="IGUANATEXSIZE" val="24"/>
  <p:tag name="IGUANATEXCURSOR" val="33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left\langle \boldsymbol{\sigma}^{\prime}\right|\textcolor{red}{F}\left|\boldsymbol{\sigma}\right\rangle &amp;=\left\langle \boldsymbol{\sigma}\right|e^{\beta h^{\mathrm{cl}}} \textcolor{red}{F}e^{-\beta h^{\mathrm{cl}}}\left|\boldsymbol{\sigma}^{\prime}\right\rangle &#10;\end{align*}&#10;\end{document}"/>
  <p:tag name="IGUANATEXSIZE" val="20"/>
  <p:tag name="IGUANATEXCURSOR" val="4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red}{F}^{T}=e^{\beta h^{\mathrm{cl}}}\textcolor{red}{F} e^{-\beta h^{\mathrm{cl}}}&#10;\end{align*}&#10;\end{document}"/>
  <p:tag name="IGUANATEXSIZE" val="20"/>
  <p:tag name="IGUANATEXCURSOR" val="23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e^{\frac{\beta h^{\mathrm{cl}}}{2}}\textcolor{red}{F} e^{-\frac{\beta h^{\mathrm{cl}}}{2}}=\textcolor{red}{\tilde F}&#10;\end{align*}&#10;\end{document}"/>
  <p:tag name="IGUANATEXSIZE" val="20"/>
  <p:tag name="IGUANATEXCURSOR" val="2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eft\langle \boldsymbol{\sigma}^{\prime}\right|\textcolor{red}{F}\left|\boldsymbol{\sigma}\right\rangle = L_{\boldsymbol{\sigma}^{\prime} \leftarrow \boldsymbol{\sigma}}&#10;\end{align*}&#10;\end{document}"/>
  <p:tag name="IGUANATEXSIZE" val="20"/>
  <p:tag name="IGUANATEXCURSOR" val="27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extcolor{red}{F_{i}}=\textcolor{red}{e^{-\frac{\beta h^{\mathrm{cl}}}{2}}{\tilde F_i}e^{\frac{\beta h^{\mathrm{cl}}}{2}}}&#10;\end{align*}&#10;\end{document}"/>
  <p:tag name="IGUANATEXSIZE" val="24"/>
  <p:tag name="IGUANATEXCURSOR" val="3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2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L=\sum_{i=1}^{N}L_{i}=\sum_{i=1}^{N}\tilde{\gamma}_{i}(\textcolor{red}{e^{-\frac{\beta h^{\mathrm{cl}}}{2}}\tilde{F}_{i}e^{\frac{\beta h^{\mathrm{cl}}}{2}}}-\textcolor{blue}{\sigma_{i}^{x}e^{-\frac{\beta h^{\mathrm{cl}}}{2}}\tilde{F}_{i}e^{\frac{\beta h^{\mathrm{cl}}}{2}}})&#10;\end{align*}&#10;\end{document}"/>
  <p:tag name="IGUANATEXSIZE" val="20"/>
  <p:tag name="IGUANATEXCURSOR" val="4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4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H&amp;=\sum_{i=1}^N\tilde{\gamma}_{i}(\textcolor{blue}{e^{\frac{\beta h^{\mathrm{cl}}}{2}}\sigma_{i}^{x}e^{-\frac{\beta h^{\mathrm{cl}}}{2}}\tilde{F}_{i}}-\textcolor{red}{\tilde{F}_{i}})&#10;\end{align*}&#10;\end{document}"/>
  <p:tag name="IGUANATEXSIZE" val="24"/>
  <p:tag name="IGUANATEXCURSOR" val="1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i^{T}=e^{\beta h^{\mathrm{cl}}}L_ie^{-\beta h^{\mathrm{cl}}}&#10;\end{align*}&#10;\end{document}"/>
  <p:tag name="IGUANATEXSIZE" val="24"/>
  <p:tag name="IGUANATEXCURSOR" val="2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^\dagger =H^T=H&#10;\end{align*}&#10;\end{document}"/>
  <p:tag name="IGUANATEXSIZE" val="24"/>
  <p:tag name="IGUANATEXCURSOR" val="1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1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red}{\tilde{F}_{in}=(1\pm\sigma_{i-1}^{z}\sigma_{i+1}^{z})\sigma_{i}^{x}/2}&#10;\end{align*}&#10;\end{document}"/>
  <p:tag name="IGUANATEXSIZE" val="20"/>
  <p:tag name="IGUANATEXCURSOR" val="25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A}=\{F_{i},\;1\leq i\leq N\},&#10;\end{align*}&#10;\end{document}"/>
  <p:tag name="IGUANATEXSIZE" val="24"/>
  <p:tag name="IGUANATEXCURSOR" val="20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\ket{\sqrt{p_\beta}}=0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ket{p_{\beta}}=\frac{e^{-\beta h^{\mathrm{cl}}}}{Z(\beta)}\ket{\mathbf{1}}&#10;\end{align*}&#10;\end{document}"/>
  <p:tag name="IGUANATEXSIZE" val="20"/>
  <p:tag name="IGUANATEXCURSOR" val="24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ket{\sqrt{p_{\beta}}}=\frac{e^{-\beta h^{\mathrm{cl}}/2}}{\sqrt{Z(\beta)}}\ket{\mathbf{1}}&#10;\end{align*}&#10;\end{document}"/>
  <p:tag name="IGUANATEXSIZE" val="20"/>
  <p:tag name="IGUANATEXCURSOR" val="25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1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e^{Lt}\ket{p_{i}}&amp;=e^{\lambda_{i}t}\ket{p_{(i)}}\rightarrow\ket{p_{\beta}}&#10;\end{align*}&#10;\end{document}"/>
  <p:tag name="IGUANATEXSIZE" val="20"/>
  <p:tag name="IGUANATEXCURSOR" val="24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_{i}=\bra{\Phi_{(i)}}H\ket{\Phi_{(i)}}&#10;\end{align*}&#10;\end{document}"/>
  <p:tag name="IGUANATEXSIZE" val="20"/>
  <p:tag name="IGUANATEXCURSOR" val="2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i^{T}=e^{\beta h^{\mathrm{cl}}}L_ie^{-\beta h^{\mathrm{cl}}}&#10;\end{align*}&#10;\end{document}"/>
  <p:tag name="IGUANATEXSIZE" val="24"/>
  <p:tag name="IGUANATEXCURSOR" val="2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&#10;   H=\sum_{i=1}^N H_i&#10;$&#10;\end{document}"/>
  <p:tag name="IGUANATEXSIZE" val="20"/>
  <p:tag name="IGUANATEXCURSOR" val="1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&#10;L=\sum_{i=1}^N L_{i}&#10;$&#10;\end{document}"/>
  <p:tag name="IGUANATEXSIZE" val="20"/>
  <p:tag name="IGUANATEXCURSOR" val="16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\ket{p_\beta}&amp;=0\\   \bra{\mathbf{1}}L&amp;=0&#10;\end{align*}&#10;\end{document}"/>
  <p:tag name="IGUANATEXSIZE" val="20"/>
  <p:tag name="IGUANATEXCURSOR" val="18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6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_i^\dagger =H_i^T=H_i&#10;\end{align*}&#10;\end{document}"/>
  <p:tag name="IGUANATEXSIZE" val="24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0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-\frac{\partial\lambda_{1}}{\partial\tilde{\gamma}_{in}}&amp;=\left\langle \Phi_{1}\right|\frac{\partial H}{\partial\tilde{\gamma}_{in}}\left|\Phi_{1}\right\rangle &#10;\end{align*}&#10;\end{document}"/>
  <p:tag name="IGUANATEXSIZE" val="24"/>
  <p:tag name="IGUANATEXCURSOR" val="3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7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=\frac{\lambda_{1}}{\mathrm{tr}(L)}\mathrm{dim}(L)&#10;\end{align*}&#10;\end{document}"/>
  <p:tag name="IGUANATEXSIZE" val="24"/>
  <p:tag name="IGUANATEXCURSOR" val="22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=G_\Phi&#10;\end{align*}&#10;\end{document}"/>
  <p:tag name="IGUANATEXSIZE" val="24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\geq G_\Phi&#10;\end{align*}&#10;\end{document}"/>
  <p:tag name="IGUANATEXSIZE" val="24"/>
  <p:tag name="IGUANATEXCURSOR" val="2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\leq G_\Phi&#10;\end{align*}&#10;\end{document}"/>
  <p:tag name="IGUANATEXSIZE" val="24"/>
  <p:tag name="IGUANATEXCURSOR" val="18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9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\tilde A}_1=\{\sigma_i^x|1\leq i \leq N\}&#10;\end{align*}&#10;\end{document}"/>
  <p:tag name="IGUANATEXSIZE" val="20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3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\tilde A}_2=\{\sigma_i^x,\sigma_i^x \sigma_j^x|1\leq i&lt;j\leq N\}&#10;\end{align*}&#10;\end{document}"/>
  <p:tag name="IGUANATEXSIZE" val="20"/>
  <p:tag name="IGUANATEXCURSOR" val="24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9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h^\mathrm{cl}=-\frac{1}{N}J\sum_{i&lt;j}\sigma_i^z \sigma_j^z.&#10;\end{align*}&#10;\end{document}"/>
  <p:tag name="IGUANATEXSIZE" val="20"/>
  <p:tag name="IGUANATEXCURSOR" val="23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A}_1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A}_2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h^\mathrm{cl}=-\sum_{i=1}^{N} J \sigma_i^z\sigma_{i+1}^z.&#10;\end{align*}&#10;\end{document}"/>
  <p:tag name="IGUANATEXSIZE" val="20"/>
  <p:tag name="IGUANATEXCURSOR" val="16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9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_1=\{\sigma_i^x|1\leq i \leq N\}&#10;\end{align*}&#10;\end{document}"/>
  <p:tag name="IGUANATEXSIZE" val="20"/>
  <p:tag name="IGUANATEXCURSOR" val="21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_{2}=\{\tilde{A}_{i1},\tilde{A}_{i2}|1\leq i\leq N\}&#10;\end{align*}&#10;\end{document}"/>
  <p:tag name="IGUANATEXSIZE" val="20"/>
  <p:tag name="IGUANATEXCURSOR" val="2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A}_{i12}=(1\pm \sigma_{i-1}^{z}\sigma_{i+1}^{z})\sigma_{i}^{x}/2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2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_3}=\{\sigma_i^x, \sigma_i^x\sigma_{i+1}^ x |1\leq i\leq N\}&#10;\end{align*}&#10;\end{document}"/>
  <p:tag name="IGUANATEXSIZE" val="20"/>
  <p:tag name="IGUANATEXCURSOR" val="24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0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N\Delta=\frac{2[1-\tanh(\beta J)]^{2}}{1+\tanh(\beta J)^{2}}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N=10&#10;\end{align*}&#10;\end{document}"/>
  <p:tag name="IGUANATEXSIZE" val="20"/>
  <p:tag name="IGUANATEXCURSOR" val="1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[\bullet]=\textcolor{magenta}{-i[K,\bullet]}+\sum_{n}\gamma_{n}(\textcolor{red}{A_{n}\bullet A_{n}^{\dagger}}-\textcolor{blue}{\frac{1}{2}\{A_{n}^{\dagger}A_{n},\bullet\}})&#10;\end{align*}&#10;\end{document}"/>
  <p:tag name="IGUANATEXSIZE" val="24"/>
  <p:tag name="IGUANATEXCURSOR" val="20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red}{\mathscr{A}}=\{\textcolor{red}{A_n}\}&#10;\end{align*}&#10;\end{document}"/>
  <p:tag name="IGUANATEXSIZE" val="24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0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L}^{\sharp}[\bullet]=\textcolor{magenta}{i[K,\bullet]}+\sum_{n}\gamma_{n}(\textcolor{red}{A_{n}^{\dagger}\bullet A_{n}}-\textcolor{blue}{\frac{1}{2}\{A_{n}^{\dagger}A_{n},\bullet\}})&#10;\end{align*}&#10;\end{document}"/>
  <p:tag name="IGUANATEXSIZE" val="24"/>
  <p:tag name="IGUANATEXCURSOR" val="36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L}^{\sharp}[\bullet]-\rho_{\beta}^{-1/2}\mathcal{L}[\rho_{\beta}^{1/2}\bullet\rho_{\beta}^{1/2}]\rho_{\beta}^{-1/2}=2i[N,\bullet]&#10;\end{align*}&#10;\end{document}"/>
  <p:tag name="IGUANATEXSIZE" val="20"/>
  <p:tag name="IGUANATEXCURSOR" val="3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4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[N,\rho_\beta]=0,&#10;\end{align*}&#10;\end{document}"/>
  <p:tag name="IGUANATEXSIZE" val="20"/>
  <p:tag name="IGUANATEXCURSOR" val="18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7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_\beta=e^{-\beta h}/Z(\beta)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exists\;\mathrm{Hermitian}\; N,\;\mathrm{such\; that}&#10;\end{align*}&#10;\end{document}"/>
  <p:tag name="IGUANATEXSIZE" val="20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[\bullet]=\mathcal{N}[\bullet]+\mathcal{D}[\bullet]&#10;\end{align*}&#10;\end{document}"/>
  <p:tag name="IGUANATEXSIZE" val="24"/>
  <p:tag name="IGUANATEXCURSOR" val="23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N}[\bullet]=-i[N,\bullet]=-\mathcal{N}^{\sharp}[\bullet],&#10;\end{align*}&#10;\end{document}"/>
  <p:tag name="IGUANATEXSIZE" val="20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/>
  <p:tag name="IGUANATEXSIZE" val="20"/>
  <p:tag name="IGUANATEXCURSOR" val="2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6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ilde{\mathcal{D}}[\bullet]=\sum_{n}\tilde{\gamma}_{n}(\textcolor{red}{\tilde{A}_{n}\bullet\tilde{A}_{n}^{\dagger}}-\textcolor{blue}{\frac{1}{2}\{\tilde{A}_{n}^{\dagger}\tilde{A}_{n},\bullet\}})&#10;\end{align*}&#10;\end{document}"/>
  <p:tag name="IGUANATEXSIZE" val="24"/>
  <p:tag name="IGUANATEXCURSOR" val="36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cal{D}}^{\sharp}[\bullet]=\tilde{\mathcal{D}}[\bullet]&#10;\end{align*}&#10;\end{document}"/>
  <p:tag name="IGUANATEXSIZE" val="24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3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sum_{n}\tilde{\gamma}_{n}\tilde{A}_{n}\bullet\tilde{A}_{n}^{\dagger}=\sum_{n}\tilde{\gamma}_{n}\tilde{A}_{n}^{\dagger}\bullet\tilde{A}_{n}&#10;\end{align*}&#10;\end{document}"/>
  <p:tag name="IGUANATEXSIZE" val="24"/>
  <p:tag name="IGUANATEXCURSOR" val="30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6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A}_{n^\prime}=\tilde{A}_n^\dagger\in\tilde{\mathscr{A}}&#10;\end{align*}&#10;\end{document}"/>
  <p:tag name="IGUANATEXSIZE" val="24"/>
  <p:tag name="IGUANATEXCURSOR" val="23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gamma}_{n^\prime}=\tilde{\gamma}_n&#10;\end{align*}&#10;\end{document}"/>
  <p:tag name="IGUANATEXSIZE" val="24"/>
  <p:tag name="IGUANATEXCURSOR" val="19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1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D}[\bullet]&amp;=\textcolor{magenta}{-i[K,\bullet]}+\sum_{n}\tilde{\gamma}_{n}(\textcolor{red}{A_{n}\bullet A_{n}^{\dagger}}-\textcolor{blue}{\frac{1}{2}\{A_{n}^{\dagger}A_{n},\bullet\}}).&#10;\end{align*}&#10;\end{document}"/>
  <p:tag name="IGUANATEXSIZE" val="24"/>
  <p:tag name="IGUANATEXCURSOR" val="22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n=\rho_\beta^{1/4}\tilde{A}_{n}\rho_\beta^{-1/4}&#10;\end{align*}&#10;\end{document}"/>
  <p:tag name="IGUANATEXSIZE" val="24"/>
  <p:tag name="IGUANATEXCURSOR" val="20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0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rho_{\beta}^{-\frac{1}{4}}K\rho_{\beta}^{\frac{1}{4}}+\rho_{\beta}^{\frac{1}{4}}K\rho_{\beta}^{-\frac{1}{4}}&amp;=\frac{i}{2}[\rho_{\beta}^{-\frac{1}{2}},\sum_{n}\tilde{\gamma}_{n}\tilde{A}_{n}^{\dagger}\rho_{\beta}^{\frac{1}{2}}\tilde{A}_{n}].&#10;\end{align*}&#10;\end{document}"/>
  <p:tag name="IGUANATEXSIZE" val="24"/>
  <p:tag name="IGUANATEXCURSOR" val="40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H}[\cdot]&amp;\equiv-\rho_{\beta}^{-1/4}\mathcal{D}[\rho_{\beta}^{1/4}\cdot\rho_{\beta}^{1/4}]\rho_{\beta}^{-1/4}. &#10;\end{align*}&#10;\end{document}"/>
  <p:tag name="IGUANATEXSIZE" val="24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4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H}[\bullet]=\frac{1}{2}\left\{ O,\bullet\right\} -\sum_{n}\tilde{\gamma}_{n}\tilde{A}_{n}\bullet\tilde{A}_{n}^{\dagger},&#10;\end{align*}&#10;\end{document}"/>
  <p:tag name="IGUANATEXSIZE" val="24"/>
  <p:tag name="IGUANATEXCURSOR" val="20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3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D}^{\sharp}[\cdot]=\rho_{\beta}^{-1/2}\mathcal{D}[\rho_{\beta}^{1/2}\cdot\rho_{\beta}^{1/2}]\rho_{\beta}^{-1/2}&#10;\end{align*}&#10;\end{document}"/>
  <p:tag name="IGUANATEXSIZE" val="20"/>
  <p:tag name="IGUANATEXCURSOR" val="2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H}[\bullet]=\mathcal{H}^\sharp[\bullet]&#10;\end{align*}&#10;\end{document}"/>
  <p:tag name="IGUANATEXSIZE" val="24"/>
  <p:tag name="IGUANATEXCURSOR" val="21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frac{1}{2}\{O,\rho_{\beta}^{1/2}\}=\sum_{n}\tilde{\gamma}_{n}\tilde{A}_{n}^{\dagger}\rho_{\beta}^{1/2}\tilde{A}_{n}.&#10;\end{align*}&#10;\end{document}"/>
  <p:tag name="IGUANATEXSIZE" val="20"/>
  <p:tag name="IGUANATEXCURSOR" val="18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7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L^{T}=e^{\beta h^{\mathrm{cl}}}Le^{-\beta h^{\mathrm{cl}}}&#10;\end{align*}&#10;\end{document}"/>
  <p:tag name="IGUANATEXSIZE" val="24"/>
  <p:tag name="IGUANATEXCURSOR" val="22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\rho_\beta^{-1/2}L \rho_\beta^{1/2}&#10;\end{align*}&#10;\end{document}"/>
  <p:tag name="IGUANATEXSIZE" val="24"/>
  <p:tag name="IGUANATEXCURSOR" val="20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H}[\cdot]&amp;\equiv-\rho_{\beta}^{-1/4}\mathcal{D}[\rho_{\beta}^{1/4}\cdot\rho_{\beta}^{1/4}]\rho_{\beta}^{-1/4}&#10;\end{align*}&#10;\end{document}"/>
  <p:tag name="IGUANATEXSIZE" val="24"/>
  <p:tag name="IGUANATEXCURSOR" val="2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/>
  <p:tag name="IGUANATEXSIZE" val="24"/>
  <p:tag name="IGUANATEXCURSOR" val="2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h&amp;=-J(\frac{1}{N}2S_{z}^{2}+r\frac{1}{N}2S_{y}^{2}+2gS_{x}-\frac{1+r}{2})&#10;\end{align*}&#10;\end{document}"/>
  <p:tag name="IGUANATEXSIZE" val="20"/>
  <p:tag name="IGUANATEXCURSOR" val="24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20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J(\frac{1}{N}\sum_{i&lt;j}\sigma_{i}^{z}\sigma_{j}^{z}+r\frac{1}{N}\sum_{i&lt;j}\sigma_{i}^{y}\sigma_{j}^{y}+g\sum_{i}\sigma_{i}^{x})&#10;\end{align*}&#10;\end{document}"/>
  <p:tag name="IGUANATEXSIZE" val="20"/>
  <p:tag name="IGUANATEXCURSOR" val="2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6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beta} J = N \beta J=5&#10;\end{align*}&#10;\end{document}"/>
  <p:tag name="IGUANATEXSIZE" val="20"/>
  <p:tag name="IGUANATEXCURSOR" val="1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8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Delta}=\Delta N(N+2)/4&#10;\end{align*}&#10;\end{document}"/>
  <p:tag name="IGUANATEXSIZE" val="20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S_{k}=\sum_{i=1}^{N}\sigma_{i}^{k}/2$&#10;\end{document}"/>
  <p:tag name="IGUANATEXSIZE" val="20"/>
  <p:tag name="IGUANATEXCURSOR" val="1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2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=1&#10;\end{align*}&#10;\end{document}"/>
  <p:tag name="IGUANATEXSIZE" val="20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J\sum_{i=1}^{N}\left(\sigma_{i}^{z}\sigma_{i+1}^{z}+g\sigma_{i}^{x}\right)&#10;\end{align*}&#10;\end{document}"/>
  <p:tag name="IGUANATEXSIZE" val="20"/>
  <p:tag name="IGUANATEXCURSOR" val="24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=\{\sigma_{i}^{x},\sigma_{i}^{y},\sigma_{i}^{z}\}&#10;\end{align*}&#10;\end{document}"/>
  <p:tag name="IGUANATEXSIZE" val="20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N=5&#10;\end{align*}&#10;\end{document}"/>
  <p:tag name="IGUANATEXSIZE" val="20"/>
  <p:tag name="IGUANATEXCURSOR" val="17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J\sum_{i=1}^{N}\left(\sigma_{i}^{z}\sigma_{i+1}^{z}+g\sigma_{i}^{x}\right)&#10;\end{align*}&#10;\end{document}"/>
  <p:tag name="IGUANATEXSIZE" val="20"/>
  <p:tag name="IGUANATEXCURSOR" val="24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=\{\sigma_{i}^{x},\sigma_{i}^{y},\sigma_{i}^{z}\}&#10;\end{align*}&#10;\end{document}"/>
  <p:tag name="IGUANATEXSIZE" val="20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eta J=0.1&#10;\end{align*}&#10;\end{document}"/>
  <p:tag name="IGUANATEXSIZE" val="20"/>
  <p:tag name="IGUANATEXCURSOR" val="1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=0.5&#10;\end{align*}&#10;\end{document}"/>
  <p:tag name="IGUANATEXSIZE" val="20"/>
  <p:tag name="IGUANATEXCURSOR" val="1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N=10&#10;\end{align*}&#10;\end{document}"/>
  <p:tag name="IGUANATEXSIZE" val="20"/>
  <p:tag name="IGUANATEXCURSOR" val="17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39813</TotalTime>
  <Words>1032</Words>
  <Application>Microsoft Macintosh PowerPoint</Application>
  <PresentationFormat>自定义</PresentationFormat>
  <Paragraphs>296</Paragraphs>
  <Slides>25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</vt:lpstr>
      <vt:lpstr>Times New Roman</vt:lpstr>
      <vt:lpstr>Minion</vt:lpstr>
      <vt:lpstr>Georgia</vt:lpstr>
      <vt:lpstr>Cambria Math</vt:lpstr>
      <vt:lpstr>Calibri</vt:lpstr>
      <vt:lpstr>Corporate template-set Universiteit Leiden</vt:lpstr>
      <vt:lpstr>Boosting thermalization of classical and quantum many-body systems</vt:lpstr>
      <vt:lpstr>Motivation: thermal state preparation</vt:lpstr>
      <vt:lpstr>Motivation: boosting thermalization</vt:lpstr>
      <vt:lpstr>Content</vt:lpstr>
      <vt:lpstr>Preparing classical thermal states</vt:lpstr>
      <vt:lpstr>Parent Hamiltonian </vt:lpstr>
      <vt:lpstr>Kinetic Ising model: Single-spin flip</vt:lpstr>
      <vt:lpstr>Kinetic Ising model: Single-spin flip</vt:lpstr>
      <vt:lpstr>Kinetic Ising model: Single-spin flip</vt:lpstr>
      <vt:lpstr>Lindbladian and Parent Hamiltonian</vt:lpstr>
      <vt:lpstr>Spectral gap optimization</vt:lpstr>
      <vt:lpstr>Symmetry</vt:lpstr>
      <vt:lpstr>Application: Kinetic Curie-Weiss model</vt:lpstr>
      <vt:lpstr>Application: 1D Kinetic Ising model model</vt:lpstr>
      <vt:lpstr>Preparing quantum thermal states</vt:lpstr>
      <vt:lpstr>Lindbladian</vt:lpstr>
      <vt:lpstr>Quantum detailed balance condition</vt:lpstr>
      <vt:lpstr>Finite-temperature Lindbladian</vt:lpstr>
      <vt:lpstr>Parent Hamiltonian</vt:lpstr>
      <vt:lpstr>Quantum vs. Classical</vt:lpstr>
      <vt:lpstr>Lipkin-Meshkov-Glick model</vt:lpstr>
      <vt:lpstr>Application: 1D Transverse Ising model</vt:lpstr>
      <vt:lpstr>Thermodynamics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113</cp:revision>
  <dcterms:created xsi:type="dcterms:W3CDTF">2023-11-03T18:31:51Z</dcterms:created>
  <dcterms:modified xsi:type="dcterms:W3CDTF">2025-07-22T21:45:45Z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