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>
  <p:sldMasterIdLst>
    <p:sldMasterId id="2147483648" r:id="rId4"/>
  </p:sldMasterIdLst>
  <p:handoutMasterIdLst>
    <p:handoutMasterId r:id="rId39"/>
  </p:handoutMasterIdLst>
  <p:sldIdLst>
    <p:sldId id="2386" r:id="rId5"/>
    <p:sldId id="377" r:id="rId6"/>
    <p:sldId id="1975" r:id="rId7"/>
    <p:sldId id="2389" r:id="rId8"/>
    <p:sldId id="2407" r:id="rId9"/>
    <p:sldId id="2408" r:id="rId10"/>
    <p:sldId id="2388" r:id="rId11"/>
    <p:sldId id="2391" r:id="rId12"/>
    <p:sldId id="2411" r:id="rId13"/>
    <p:sldId id="2410" r:id="rId14"/>
    <p:sldId id="2395" r:id="rId15"/>
    <p:sldId id="2400" r:id="rId16"/>
    <p:sldId id="2396" r:id="rId17"/>
    <p:sldId id="2404" r:id="rId18"/>
    <p:sldId id="443" r:id="rId19"/>
    <p:sldId id="2418" r:id="rId20"/>
    <p:sldId id="2417" r:id="rId21"/>
    <p:sldId id="2399" r:id="rId22"/>
    <p:sldId id="2384" r:id="rId23"/>
    <p:sldId id="1974" r:id="rId24"/>
    <p:sldId id="439" r:id="rId25"/>
    <p:sldId id="1972" r:id="rId26"/>
    <p:sldId id="2412" r:id="rId27"/>
    <p:sldId id="2414" r:id="rId28"/>
    <p:sldId id="2402" r:id="rId29"/>
    <p:sldId id="1973" r:id="rId30"/>
    <p:sldId id="442" r:id="rId31"/>
    <p:sldId id="2415" r:id="rId32"/>
    <p:sldId id="2405" r:id="rId33"/>
    <p:sldId id="2419" r:id="rId34"/>
    <p:sldId id="1971" r:id="rId35"/>
    <p:sldId id="1895" r:id="rId36"/>
    <p:sldId id="2416" r:id="rId37"/>
  </p:sldIdLst>
  <p:sldSz cx="12198350" cy="6858000"/>
  <p:notesSz cx="6858000" cy="9144000"/>
  <p:embeddedFontLst>
    <p:embeddedFont>
      <p:font typeface="Cambria Math" panose="02040503050406030204" pitchFamily="18" charset="0"/>
      <p:regular r:id="rId40"/>
    </p:embeddedFont>
    <p:embeddedFont>
      <p:font typeface="Georgia" panose="02040502050405020303" pitchFamily="18" charset="0"/>
      <p:regular r:id="rId41"/>
      <p:bold r:id="rId42"/>
      <p:italic r:id="rId43"/>
      <p:boldItalic r:id="rId44"/>
    </p:embeddedFont>
    <p:embeddedFont>
      <p:font typeface="Minion" panose="02000503070000020003" pitchFamily="2" charset="0"/>
      <p:regular r:id="rId45"/>
      <p:bold r:id="rId46"/>
      <p:italic r:id="rId47"/>
      <p:boldItalic r:id="rId48"/>
    </p:embeddedFont>
  </p:embeddedFontLst>
  <p:custDataLst>
    <p:tags r:id="rId49"/>
  </p:custDataLst>
  <p:defaultTextStyle>
    <a:defPPr>
      <a:defRPr lang="nl-NL"/>
    </a:defPPr>
    <a:lvl1pPr marL="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286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29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571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14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857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00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143" algn="l" defTabSz="914286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A6CB"/>
    <a:srgbClr val="9BAEE1"/>
    <a:srgbClr val="C0C9E1"/>
    <a:srgbClr val="9FAFE1"/>
    <a:srgbClr val="8592BC"/>
    <a:srgbClr val="EAF3FC"/>
    <a:srgbClr val="051157"/>
    <a:srgbClr val="2900FF"/>
    <a:srgbClr val="D910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837" autoAdjust="0"/>
    <p:restoredTop sz="95818"/>
  </p:normalViewPr>
  <p:slideViewPr>
    <p:cSldViewPr>
      <p:cViewPr varScale="1">
        <p:scale>
          <a:sx n="136" d="100"/>
          <a:sy n="136" d="100"/>
        </p:scale>
        <p:origin x="1880" y="200"/>
      </p:cViewPr>
      <p:guideLst>
        <p:guide orient="horz" pos="2160"/>
        <p:guide pos="384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4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46" Type="http://schemas.openxmlformats.org/officeDocument/2006/relationships/font" Target="fonts/font7.fntdata"/><Relationship Id="rId20" Type="http://schemas.openxmlformats.org/officeDocument/2006/relationships/slide" Target="slides/slide16.xml"/><Relationship Id="rId41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gs" Target="tags/tag1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68446-54CF-4267-A5BD-FA01909E96A2}" type="datetimeFigureOut">
              <a:rPr lang="nl-NL" smtClean="0"/>
              <a:t>06-10-2025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345F5-224F-42F7-8104-3FF77BEE4CD0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108302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94814EB-0BB0-4457-6297-388F8BFA73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  <p:sp>
        <p:nvSpPr>
          <p:cNvPr id="7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2" y="0"/>
            <a:ext cx="12198349" cy="4521941"/>
          </a:xfrm>
          <a:solidFill>
            <a:srgbClr val="8592BC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2"/>
            <a:ext cx="12198350" cy="3719335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presentation</a:t>
            </a:r>
          </a:p>
        </p:txBody>
      </p:sp>
      <p:sp>
        <p:nvSpPr>
          <p:cNvPr id="20" name="Tijdelijke aanduiding voor tekst 19"/>
          <p:cNvSpPr>
            <a:spLocks noGrp="1"/>
          </p:cNvSpPr>
          <p:nvPr>
            <p:ph type="body" sz="quarter" idx="14" hasCustomPrompt="1"/>
          </p:nvPr>
        </p:nvSpPr>
        <p:spPr>
          <a:xfrm>
            <a:off x="1490664" y="3934611"/>
            <a:ext cx="6918325" cy="393700"/>
          </a:xfrm>
        </p:spPr>
        <p:txBody>
          <a:bodyPr anchor="ctr"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Subtitle presentation</a:t>
            </a:r>
          </a:p>
        </p:txBody>
      </p:sp>
      <p:sp>
        <p:nvSpPr>
          <p:cNvPr id="8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7467327" y="3934686"/>
            <a:ext cx="4326359" cy="39412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>
                <a:solidFill>
                  <a:schemeClr val="bg1"/>
                </a:solidFill>
              </a:defRPr>
            </a:lvl1pPr>
          </a:lstStyle>
          <a:p>
            <a:endParaRPr lang="en-GB" noProof="0" dirty="0"/>
          </a:p>
        </p:txBody>
      </p: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8" name="Rechthoek 19"/>
          <p:cNvSpPr/>
          <p:nvPr userDrawn="1"/>
        </p:nvSpPr>
        <p:spPr bwMode="auto">
          <a:xfrm>
            <a:off x="6099175" y="6453336"/>
            <a:ext cx="6099175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37975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2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6846640" cy="4795836"/>
          </a:xfrm>
          <a:noFill/>
        </p:spPr>
        <p:txBody>
          <a:bodyPr vert="horz" wrap="none" lIns="0" tIns="0" rIns="0" bIns="0"/>
          <a:lstStyle>
            <a:lvl1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defRPr sz="2400">
                <a:solidFill>
                  <a:schemeClr val="bg2"/>
                </a:solidFill>
              </a:defRPr>
            </a:lvl1pPr>
            <a:lvl2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  <a:lvl6pPr marL="361938" indent="-361938">
              <a:spcBef>
                <a:spcPts val="800"/>
              </a:spcBef>
              <a:spcAft>
                <a:spcPts val="800"/>
              </a:spcAft>
              <a:buClr>
                <a:schemeClr val="bg2"/>
              </a:buClr>
              <a:buFont typeface="+mj-lt"/>
              <a:buAutoNum type="arabicPeriod"/>
              <a:tabLst/>
              <a:defRPr sz="2400">
                <a:solidFill>
                  <a:schemeClr val="bg2"/>
                </a:solidFill>
              </a:defRPr>
            </a:lvl6pPr>
            <a:lvl7pPr marL="542907" indent="-180969">
              <a:buClr>
                <a:schemeClr val="bg2"/>
              </a:buClr>
              <a:buFont typeface="Arial" panose="020B0604020202020204" pitchFamily="34" charset="0"/>
              <a:buChar char="•"/>
              <a:defRPr>
                <a:solidFill>
                  <a:schemeClr val="bg2"/>
                </a:solidFill>
              </a:defRPr>
            </a:lvl7pPr>
            <a:lvl8pPr>
              <a:defRPr>
                <a:solidFill>
                  <a:schemeClr val="bg2"/>
                </a:solidFill>
              </a:defRPr>
            </a:lvl8pPr>
            <a:lvl9pPr>
              <a:defRPr>
                <a:solidFill>
                  <a:schemeClr val="bg2"/>
                </a:solidFill>
              </a:defRPr>
            </a:lvl9pPr>
          </a:lstStyle>
          <a:p>
            <a:pPr lvl="0"/>
            <a:r>
              <a:rPr lang="en-GB" noProof="0" dirty="0"/>
              <a:t>Numbering</a:t>
            </a:r>
          </a:p>
          <a:p>
            <a:pPr lvl="1"/>
            <a:r>
              <a:rPr lang="en-GB" noProof="0" dirty="0"/>
              <a:t>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yellow</a:t>
            </a:r>
          </a:p>
          <a:p>
            <a:pPr lvl="5"/>
            <a:r>
              <a:rPr lang="en-GB" noProof="0" dirty="0"/>
              <a:t>Numbering</a:t>
            </a:r>
          </a:p>
          <a:p>
            <a:pPr lvl="6"/>
            <a:r>
              <a:rPr lang="en-GB" noProof="0" dirty="0"/>
              <a:t>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7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7453635" y="1252539"/>
            <a:ext cx="4339905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grpSp>
        <p:nvGrpSpPr>
          <p:cNvPr id="8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9" name="Rechthoek 8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392346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48AA54E3-5C38-BAD4-56D6-BD3D444543C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426134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7FC66E6B-25E0-9743-97F0-679A7B2E1DB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2596851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75%/2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7926761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0" y="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5003585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8533756" y="1252539"/>
            <a:ext cx="3259784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C9657B7B-C75E-0D0F-3C55-9DD8B3316871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0302820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50%/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7" y="1252539"/>
            <a:ext cx="5592763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15245125-DC90-A3A2-A142-74EE8DC68677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2767422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5%/75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3534273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611099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141268" y="1252539"/>
            <a:ext cx="7652271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DB595852-F807-88F7-B5C4-0CBC57D0ABB4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32317621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404663" y="1252539"/>
            <a:ext cx="11388877" cy="4795837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164B9715-A358-1885-A904-E8CD38378446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9258224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4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218777" cy="6858004"/>
            <a:chOff x="-2" y="-1"/>
            <a:chExt cx="12218777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 rot="10800000">
              <a:off x="5360772" y="3549589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776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614" y="1252540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8" name="Tijdelijke aanduiding voor afbeelding 13"/>
          <p:cNvSpPr>
            <a:spLocks noGrp="1"/>
          </p:cNvSpPr>
          <p:nvPr>
            <p:ph type="pic" sz="quarter" idx="15" hasCustomPrompt="1"/>
          </p:nvPr>
        </p:nvSpPr>
        <p:spPr>
          <a:xfrm>
            <a:off x="6200776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9" name="Tijdelijke aanduiding voor afbeelding 13"/>
          <p:cNvSpPr>
            <a:spLocks noGrp="1"/>
          </p:cNvSpPr>
          <p:nvPr>
            <p:ph type="pic" sz="quarter" idx="16" hasCustomPrompt="1"/>
          </p:nvPr>
        </p:nvSpPr>
        <p:spPr>
          <a:xfrm>
            <a:off x="9098614" y="3751625"/>
            <a:ext cx="2695072" cy="2297049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E4049DE-982F-F2BD-4BD9-B36C2F1F85E5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3173449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Image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 hasCustomPrompt="1"/>
          </p:nvPr>
        </p:nvSpPr>
        <p:spPr>
          <a:xfrm>
            <a:off x="404663" y="1252837"/>
            <a:ext cx="5593346" cy="4795836"/>
          </a:xfrm>
        </p:spPr>
        <p:txBody>
          <a:bodyPr vert="horz"/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-1"/>
            <a:ext cx="12198353" cy="6858004"/>
            <a:chOff x="-2" y="-1"/>
            <a:chExt cx="12198353" cy="6858004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2670173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 rot="5400000">
              <a:off x="5568012" y="3327836"/>
              <a:ext cx="6858003" cy="202331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4" name="Tijdelijke aanduiding voor afbeelding 13"/>
          <p:cNvSpPr>
            <a:spLocks noGrp="1"/>
          </p:cNvSpPr>
          <p:nvPr>
            <p:ph type="pic" sz="quarter" idx="13" hasCustomPrompt="1"/>
          </p:nvPr>
        </p:nvSpPr>
        <p:spPr>
          <a:xfrm>
            <a:off x="6200341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17" name="Tijdelijke aanduiding voor afbeelding 13"/>
          <p:cNvSpPr>
            <a:spLocks noGrp="1"/>
          </p:cNvSpPr>
          <p:nvPr>
            <p:ph type="pic" sz="quarter" idx="14" hasCustomPrompt="1"/>
          </p:nvPr>
        </p:nvSpPr>
        <p:spPr>
          <a:xfrm>
            <a:off x="9098179" y="1252538"/>
            <a:ext cx="2695072" cy="4796135"/>
          </a:xfrm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an image</a:t>
            </a:r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B7B784E5-274F-F9E7-24A7-D0847D68B37A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4698225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4" name="Tijdelijke aanduiding voor grafiek 3"/>
          <p:cNvSpPr>
            <a:spLocks noGrp="1"/>
          </p:cNvSpPr>
          <p:nvPr>
            <p:ph type="chart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graph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6BFB0092-9E7D-02EC-FA05-325E31D6435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02950967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Title</a:t>
            </a:r>
          </a:p>
        </p:txBody>
      </p:sp>
      <p:grpSp>
        <p:nvGrpSpPr>
          <p:cNvPr id="7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8" name="Rechthoek 7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0" name="Rechthoek 9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1" name="Rechthoek 10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3" name="Tijdelijke aanduiding voor media 12"/>
          <p:cNvSpPr>
            <a:spLocks noGrp="1"/>
          </p:cNvSpPr>
          <p:nvPr>
            <p:ph type="media" sz="quarter" idx="13" hasCustomPrompt="1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 bIns="180000" anchor="ctr">
            <a:normAutofit/>
          </a:bodyPr>
          <a:lstStyle>
            <a:lvl1pPr marL="0" indent="0" algn="ctr">
              <a:lnSpc>
                <a:spcPct val="250000"/>
              </a:lnSpc>
              <a:buNone/>
              <a:defRPr sz="1399" baseline="0"/>
            </a:lvl1pPr>
          </a:lstStyle>
          <a:p>
            <a:r>
              <a:rPr lang="en-GB" noProof="0" dirty="0"/>
              <a:t>Click here to insert</a:t>
            </a:r>
            <a:br>
              <a:rPr lang="en-GB" noProof="0" dirty="0"/>
            </a:br>
            <a:r>
              <a:rPr lang="en-GB" noProof="0" dirty="0"/>
              <a:t>a video</a:t>
            </a:r>
          </a:p>
        </p:txBody>
      </p:sp>
      <p:sp>
        <p:nvSpPr>
          <p:cNvPr id="3" name="灯片编号占位符 5">
            <a:extLst>
              <a:ext uri="{FF2B5EF4-FFF2-40B4-BE49-F238E27FC236}">
                <a16:creationId xmlns:a16="http://schemas.microsoft.com/office/drawing/2014/main" id="{C65650D4-9092-B810-712A-54708B77D5CE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3170741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1"/>
            <a:ext cx="12198350" cy="4521939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133">
                <a:solidFill>
                  <a:schemeClr val="bg2"/>
                </a:solidFill>
              </a:defRPr>
            </a:lvl1pPr>
          </a:lstStyle>
          <a:p>
            <a:pPr lvl="0"/>
            <a:r>
              <a:rPr lang="en-GB" noProof="0" dirty="0"/>
              <a:t>..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90663" y="1052736"/>
            <a:ext cx="10225136" cy="1656184"/>
          </a:xfrm>
        </p:spPr>
        <p:txBody>
          <a:bodyPr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Title closure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-1"/>
            <a:ext cx="12198354" cy="6858004"/>
            <a:chOff x="-3" y="-1"/>
            <a:chExt cx="12198354" cy="6858004"/>
          </a:xfrm>
        </p:grpSpPr>
        <p:sp>
          <p:nvSpPr>
            <p:cNvPr id="12" name="Rechthoek 11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 rot="5400000">
              <a:off x="-3205847" y="3205844"/>
              <a:ext cx="6858003" cy="446316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5" name="Rechthoek 14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6" name="Rechthoek 15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19" name="Rechthoek 18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DCC092-E9CD-3E17-A907-B36DE97D9A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42" y="4594422"/>
            <a:ext cx="3182840" cy="1768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0113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C9572E-42C6-F84E-8E1E-87D051E8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44F361-78E6-CD19-6BF9-002FF1498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40726A-CD62-620B-B02A-B7658EC7C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3EA4F1-4EC9-A042-B32F-6479402F361F}" type="slidenum">
              <a:rPr lang="en-CN" smtClean="0"/>
              <a:t>‹#›</a:t>
            </a:fld>
            <a:endParaRPr lang="en-CN"/>
          </a:p>
        </p:txBody>
      </p:sp>
      <p:sp>
        <p:nvSpPr>
          <p:cNvPr id="5" name="灯片编号占位符 5">
            <a:extLst>
              <a:ext uri="{FF2B5EF4-FFF2-40B4-BE49-F238E27FC236}">
                <a16:creationId xmlns:a16="http://schemas.microsoft.com/office/drawing/2014/main" id="{7BC715E0-A0D9-BADB-0AF1-5B2D572A4CF3}"/>
              </a:ext>
            </a:extLst>
          </p:cNvPr>
          <p:cNvSpPr txBox="1">
            <a:spLocks/>
          </p:cNvSpPr>
          <p:nvPr userDrawn="1"/>
        </p:nvSpPr>
        <p:spPr>
          <a:xfrm>
            <a:off x="9055051" y="6453336"/>
            <a:ext cx="2744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/>
            </a:defPPr>
            <a:lvl1pPr marL="0" algn="r" defTabSz="914286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86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29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71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14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57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143" algn="l" defTabSz="914286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A40464-4BD3-8940-A22F-C9F1330186A6}" type="slidenum">
              <a:rPr kumimoji="1" lang="zh-CN" altLang="en-US" smtClean="0"/>
              <a:pPr/>
              <a:t>‹#›</a:t>
            </a:fld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848452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GB" noProof="0" dirty="0"/>
              <a:t>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04664" y="1252837"/>
            <a:ext cx="11389023" cy="479583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Bullet</a:t>
            </a:r>
          </a:p>
          <a:p>
            <a:pPr lvl="1"/>
            <a:r>
              <a:rPr lang="en-GB" noProof="0" dirty="0"/>
              <a:t>Sub-bullet</a:t>
            </a:r>
          </a:p>
          <a:p>
            <a:pPr lvl="2"/>
            <a:r>
              <a:rPr lang="en-GB" noProof="0" dirty="0"/>
              <a:t>Plain text</a:t>
            </a:r>
          </a:p>
          <a:p>
            <a:pPr lvl="3"/>
            <a:r>
              <a:rPr lang="en-GB" noProof="0" dirty="0"/>
              <a:t>Header dark blue</a:t>
            </a:r>
          </a:p>
          <a:p>
            <a:pPr lvl="4"/>
            <a:r>
              <a:rPr lang="en-GB" noProof="0" dirty="0"/>
              <a:t>Header light blue</a:t>
            </a:r>
          </a:p>
          <a:p>
            <a:pPr lvl="5"/>
            <a:r>
              <a:rPr lang="en-GB" noProof="0" dirty="0"/>
              <a:t>Bullet</a:t>
            </a:r>
          </a:p>
          <a:p>
            <a:pPr lvl="6"/>
            <a:r>
              <a:rPr lang="en-GB" noProof="0" dirty="0"/>
              <a:t>Sub-bullet</a:t>
            </a:r>
          </a:p>
          <a:p>
            <a:pPr lvl="7"/>
            <a:r>
              <a:rPr lang="en-GB" sz="1800" noProof="0" dirty="0"/>
              <a:t>Plain text</a:t>
            </a:r>
          </a:p>
          <a:p>
            <a:pPr lvl="8"/>
            <a:r>
              <a:rPr lang="en-GB" noProof="0" dirty="0"/>
              <a:t>Header dark blue</a:t>
            </a:r>
          </a:p>
        </p:txBody>
      </p:sp>
      <p:grpSp>
        <p:nvGrpSpPr>
          <p:cNvPr id="11" name="Grid" hidden="1"/>
          <p:cNvGrpSpPr/>
          <p:nvPr userDrawn="1"/>
        </p:nvGrpSpPr>
        <p:grpSpPr>
          <a:xfrm>
            <a:off x="-2" y="0"/>
            <a:ext cx="12198353" cy="6858003"/>
            <a:chOff x="-2" y="-1"/>
            <a:chExt cx="12198353" cy="6858003"/>
          </a:xfrm>
        </p:grpSpPr>
        <p:sp>
          <p:nvSpPr>
            <p:cNvPr id="7" name="Rechthoek 6"/>
            <p:cNvSpPr/>
            <p:nvPr userDrawn="1"/>
          </p:nvSpPr>
          <p:spPr bwMode="auto">
            <a:xfrm>
              <a:off x="0" y="0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8" name="Rechthoek 7"/>
            <p:cNvSpPr/>
            <p:nvPr userDrawn="1"/>
          </p:nvSpPr>
          <p:spPr bwMode="auto">
            <a:xfrm rot="5400000">
              <a:off x="-3226672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9" name="Rechthoek 8"/>
            <p:cNvSpPr/>
            <p:nvPr userDrawn="1"/>
          </p:nvSpPr>
          <p:spPr bwMode="auto">
            <a:xfrm rot="5400000">
              <a:off x="8567017" y="3226669"/>
              <a:ext cx="6858003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2" name="Rechthoek 11"/>
            <p:cNvSpPr/>
            <p:nvPr userDrawn="1"/>
          </p:nvSpPr>
          <p:spPr bwMode="auto">
            <a:xfrm>
              <a:off x="0" y="8481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  <p:sp>
          <p:nvSpPr>
            <p:cNvPr id="13" name="Rechthoek 12"/>
            <p:cNvSpPr/>
            <p:nvPr userDrawn="1"/>
          </p:nvSpPr>
          <p:spPr bwMode="auto">
            <a:xfrm>
              <a:off x="0" y="6048672"/>
              <a:ext cx="12198350" cy="404664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369" rtl="0" eaLnBrk="1" fontAlgn="base" latinLnBrk="0" hangingPunct="1">
                <a:lnSpc>
                  <a:spcPct val="95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charset="0"/>
                <a:buNone/>
                <a:tabLst/>
              </a:pPr>
              <a:endParaRPr kumimoji="0" lang="nl-NL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Minion" pitchFamily="2" charset="0"/>
              </a:endParaRPr>
            </a:p>
          </p:txBody>
        </p:sp>
      </p:grpSp>
      <p:sp>
        <p:nvSpPr>
          <p:cNvPr id="20" name="Rechthoek 19"/>
          <p:cNvSpPr/>
          <p:nvPr userDrawn="1"/>
        </p:nvSpPr>
        <p:spPr bwMode="auto">
          <a:xfrm>
            <a:off x="0" y="6453336"/>
            <a:ext cx="12198350" cy="40466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369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bg1"/>
              </a:solidFill>
              <a:effectLst/>
              <a:latin typeface="Minio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80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8" r:id="rId3"/>
    <p:sldLayoutId id="2147483665" r:id="rId4"/>
    <p:sldLayoutId id="2147483661" r:id="rId5"/>
    <p:sldLayoutId id="2147483664" r:id="rId6"/>
    <p:sldLayoutId id="2147483666" r:id="rId7"/>
    <p:sldLayoutId id="2147483662" r:id="rId8"/>
    <p:sldLayoutId id="2147483663" r:id="rId9"/>
    <p:sldLayoutId id="2147483667" r:id="rId10"/>
    <p:sldLayoutId id="2147483668" r:id="rId11"/>
    <p:sldLayoutId id="2147483670" r:id="rId12"/>
    <p:sldLayoutId id="2147483671" r:id="rId13"/>
  </p:sldLayoutIdLst>
  <p:hf hdr="0" ftr="0" dt="0"/>
  <p:txStyles>
    <p:titleStyle>
      <a:lvl1pPr algn="l" defTabSz="914369" rtl="0" eaLnBrk="1" latinLnBrk="0" hangingPunct="1">
        <a:spcBef>
          <a:spcPct val="0"/>
        </a:spcBef>
        <a:buNone/>
        <a:defRPr sz="3999" b="1" i="0" kern="120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2pPr>
      <a:lvl3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bg2"/>
          </a:solidFill>
          <a:latin typeface="+mn-lt"/>
          <a:ea typeface="+mn-ea"/>
          <a:cs typeface="+mn-cs"/>
        </a:defRPr>
      </a:lvl4pPr>
      <a:lvl5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80969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361938" indent="-180969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-"/>
        <a:defRPr sz="1599" kern="1200">
          <a:solidFill>
            <a:schemeClr val="bg2"/>
          </a:solidFill>
          <a:latin typeface="+mn-lt"/>
          <a:ea typeface="+mn-ea"/>
          <a:cs typeface="+mn-cs"/>
        </a:defRPr>
      </a:lvl7pPr>
      <a:lvl8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599" kern="1200">
          <a:solidFill>
            <a:schemeClr val="bg2"/>
          </a:solidFill>
          <a:latin typeface="+mn-lt"/>
          <a:ea typeface="+mn-ea"/>
          <a:cs typeface="+mn-cs"/>
        </a:defRPr>
      </a:lvl8pPr>
      <a:lvl9pPr marL="0" indent="0" algn="l" defTabSz="914369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9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5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3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24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08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93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77" algn="l" defTabSz="91436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5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4.emf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8.emf"/><Relationship Id="rId18" Type="http://schemas.openxmlformats.org/officeDocument/2006/relationships/image" Target="../media/image13.emf"/><Relationship Id="rId3" Type="http://schemas.openxmlformats.org/officeDocument/2006/relationships/tags" Target="../tags/tag6.xml"/><Relationship Id="rId7" Type="http://schemas.openxmlformats.org/officeDocument/2006/relationships/tags" Target="../tags/tag10.xml"/><Relationship Id="rId12" Type="http://schemas.openxmlformats.org/officeDocument/2006/relationships/image" Target="../media/image7.emf"/><Relationship Id="rId17" Type="http://schemas.openxmlformats.org/officeDocument/2006/relationships/image" Target="../media/image12.emf"/><Relationship Id="rId2" Type="http://schemas.openxmlformats.org/officeDocument/2006/relationships/tags" Target="../tags/tag5.xml"/><Relationship Id="rId16" Type="http://schemas.openxmlformats.org/officeDocument/2006/relationships/image" Target="../media/image11.emf"/><Relationship Id="rId1" Type="http://schemas.openxmlformats.org/officeDocument/2006/relationships/tags" Target="../tags/tag4.xml"/><Relationship Id="rId6" Type="http://schemas.openxmlformats.org/officeDocument/2006/relationships/tags" Target="../tags/tag9.xml"/><Relationship Id="rId11" Type="http://schemas.openxmlformats.org/officeDocument/2006/relationships/image" Target="../media/image6.emf"/><Relationship Id="rId5" Type="http://schemas.openxmlformats.org/officeDocument/2006/relationships/tags" Target="../tags/tag8.xml"/><Relationship Id="rId15" Type="http://schemas.openxmlformats.org/officeDocument/2006/relationships/image" Target="../media/image10.emf"/><Relationship Id="rId10" Type="http://schemas.openxmlformats.org/officeDocument/2006/relationships/image" Target="../media/image40.png"/><Relationship Id="rId4" Type="http://schemas.openxmlformats.org/officeDocument/2006/relationships/tags" Target="../tags/tag7.xml"/><Relationship Id="rId1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emf"/><Relationship Id="rId3" Type="http://schemas.openxmlformats.org/officeDocument/2006/relationships/tags" Target="../tags/tag13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7.emf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image" Target="../media/image16.emf"/><Relationship Id="rId5" Type="http://schemas.openxmlformats.org/officeDocument/2006/relationships/tags" Target="../tags/tag15.xml"/><Relationship Id="rId15" Type="http://schemas.openxmlformats.org/officeDocument/2006/relationships/image" Target="../media/image20.emf"/><Relationship Id="rId10" Type="http://schemas.openxmlformats.org/officeDocument/2006/relationships/image" Target="../media/image15.emf"/><Relationship Id="rId4" Type="http://schemas.openxmlformats.org/officeDocument/2006/relationships/tags" Target="../tags/tag14.xml"/><Relationship Id="rId9" Type="http://schemas.openxmlformats.org/officeDocument/2006/relationships/image" Target="../media/image14.emf"/><Relationship Id="rId14" Type="http://schemas.openxmlformats.org/officeDocument/2006/relationships/image" Target="../media/image1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25.emf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image" Target="../media/image24.emf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23.emf"/><Relationship Id="rId5" Type="http://schemas.openxmlformats.org/officeDocument/2006/relationships/tags" Target="../tags/tag21.xml"/><Relationship Id="rId15" Type="http://schemas.openxmlformats.org/officeDocument/2006/relationships/image" Target="../media/image27.emf"/><Relationship Id="rId10" Type="http://schemas.openxmlformats.org/officeDocument/2006/relationships/image" Target="../media/image22.emf"/><Relationship Id="rId4" Type="http://schemas.openxmlformats.org/officeDocument/2006/relationships/tags" Target="../tags/tag20.xml"/><Relationship Id="rId9" Type="http://schemas.openxmlformats.org/officeDocument/2006/relationships/image" Target="../media/image21.emf"/><Relationship Id="rId14" Type="http://schemas.openxmlformats.org/officeDocument/2006/relationships/image" Target="../media/image26.emf"/></Relationships>
</file>

<file path=ppt/slides/_rels/slide9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32.emf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image" Target="../media/image31.emf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image" Target="../media/image30.emf"/><Relationship Id="rId5" Type="http://schemas.openxmlformats.org/officeDocument/2006/relationships/tags" Target="../tags/tag28.xml"/><Relationship Id="rId15" Type="http://schemas.openxmlformats.org/officeDocument/2006/relationships/image" Target="../media/image34.emf"/><Relationship Id="rId10" Type="http://schemas.openxmlformats.org/officeDocument/2006/relationships/image" Target="../media/image29.emf"/><Relationship Id="rId4" Type="http://schemas.openxmlformats.org/officeDocument/2006/relationships/tags" Target="../tags/tag27.xml"/><Relationship Id="rId9" Type="http://schemas.openxmlformats.org/officeDocument/2006/relationships/image" Target="../media/image28.emf"/><Relationship Id="rId14" Type="http://schemas.openxmlformats.org/officeDocument/2006/relationships/image" Target="../media/image33.emf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image" Target="../media/image35.emf"/><Relationship Id="rId13" Type="http://schemas.openxmlformats.org/officeDocument/2006/relationships/image" Target="../media/image40.emf"/><Relationship Id="rId3" Type="http://schemas.openxmlformats.org/officeDocument/2006/relationships/tags" Target="../tags/tag33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39.emf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38.emf"/><Relationship Id="rId5" Type="http://schemas.openxmlformats.org/officeDocument/2006/relationships/tags" Target="../tags/tag35.xml"/><Relationship Id="rId10" Type="http://schemas.openxmlformats.org/officeDocument/2006/relationships/image" Target="../media/image37.emf"/><Relationship Id="rId4" Type="http://schemas.openxmlformats.org/officeDocument/2006/relationships/tags" Target="../tags/tag34.xml"/><Relationship Id="rId9" Type="http://schemas.openxmlformats.org/officeDocument/2006/relationships/image" Target="../media/image36.emf"/></Relationships>
</file>

<file path=ppt/slides/_rels/slide11.xml.rels><?xml version='1.0' encoding='UTF-8' standalone='yes'?>
<Relationships xmlns="http://schemas.openxmlformats.org/package/2006/relationships"><Relationship Id="rId8" Type="http://schemas.openxmlformats.org/officeDocument/2006/relationships/tags" Target="../tags/tag44.xml"/><Relationship Id="rId13" Type="http://schemas.openxmlformats.org/officeDocument/2006/relationships/image" Target="../media/image41.emf"/><Relationship Id="rId18" Type="http://schemas.openxmlformats.org/officeDocument/2006/relationships/image" Target="../media/image46.emf"/><Relationship Id="rId3" Type="http://schemas.openxmlformats.org/officeDocument/2006/relationships/tags" Target="../tags/tag39.xml"/><Relationship Id="rId21" Type="http://schemas.openxmlformats.org/officeDocument/2006/relationships/image" Target="../media/image49.emf"/><Relationship Id="rId7" Type="http://schemas.openxmlformats.org/officeDocument/2006/relationships/tags" Target="../tags/tag43.xml"/><Relationship Id="rId12" Type="http://schemas.openxmlformats.org/officeDocument/2006/relationships/slideLayout" Target="../slideLayouts/slideLayout3.xml"/><Relationship Id="rId17" Type="http://schemas.openxmlformats.org/officeDocument/2006/relationships/image" Target="../media/image45.emf"/><Relationship Id="rId2" Type="http://schemas.openxmlformats.org/officeDocument/2006/relationships/tags" Target="../tags/tag38.xml"/><Relationship Id="rId16" Type="http://schemas.openxmlformats.org/officeDocument/2006/relationships/image" Target="../media/image44.emf"/><Relationship Id="rId20" Type="http://schemas.openxmlformats.org/officeDocument/2006/relationships/image" Target="../media/image48.emf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tags" Target="../tags/tag47.xml"/><Relationship Id="rId5" Type="http://schemas.openxmlformats.org/officeDocument/2006/relationships/tags" Target="../tags/tag41.xml"/><Relationship Id="rId15" Type="http://schemas.openxmlformats.org/officeDocument/2006/relationships/image" Target="../media/image43.emf"/><Relationship Id="rId23" Type="http://schemas.openxmlformats.org/officeDocument/2006/relationships/image" Target="../media/image51.emf"/><Relationship Id="rId10" Type="http://schemas.openxmlformats.org/officeDocument/2006/relationships/tags" Target="../tags/tag46.xml"/><Relationship Id="rId19" Type="http://schemas.openxmlformats.org/officeDocument/2006/relationships/image" Target="../media/image47.emf"/><Relationship Id="rId4" Type="http://schemas.openxmlformats.org/officeDocument/2006/relationships/tags" Target="../tags/tag40.xml"/><Relationship Id="rId9" Type="http://schemas.openxmlformats.org/officeDocument/2006/relationships/tags" Target="../tags/tag45.xml"/><Relationship Id="rId14" Type="http://schemas.openxmlformats.org/officeDocument/2006/relationships/image" Target="../media/image42.emf"/><Relationship Id="rId22" Type="http://schemas.openxmlformats.org/officeDocument/2006/relationships/image" Target="../media/image50.emf"/></Relationships>
</file>

<file path=ppt/slides/_rels/slide12.xml.rels><?xml version='1.0' encoding='UTF-8' standalone='yes'?>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53.emf"/><Relationship Id="rId5" Type="http://schemas.openxmlformats.org/officeDocument/2006/relationships/image" Target="../media/image52.emf"/><Relationship Id="rId4" Type="http://schemas.openxmlformats.org/officeDocument/2006/relationships/image" Target="../media/image53.png"/></Relationships>
</file>

<file path=ppt/slides/_rels/slide13.xml.rels><?xml version='1.0' encoding='UTF-8' standalone='yes'?>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tags" Target="../tags/tag52.xml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image" Target="../media/image56.png"/><Relationship Id="rId11" Type="http://schemas.openxmlformats.org/officeDocument/2006/relationships/image" Target="../media/image55.png"/><Relationship Id="rId5" Type="http://schemas.openxmlformats.org/officeDocument/2006/relationships/image" Target="../media/image54.emf"/><Relationship Id="rId10" Type="http://schemas.openxmlformats.org/officeDocument/2006/relationships/image" Target="../media/image54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56.emf"/></Relationships>
</file>

<file path=ppt/slides/_rels/slide14.xml.rels><?xml version='1.0' encoding='UTF-8' standalone='yes'?>
<Relationships xmlns="http://schemas.openxmlformats.org/package/2006/relationships"><Relationship Id="rId8" Type="http://schemas.openxmlformats.org/officeDocument/2006/relationships/image" Target="../media/image58.emf"/><Relationship Id="rId13" Type="http://schemas.openxmlformats.org/officeDocument/2006/relationships/image" Target="../media/image620.png"/><Relationship Id="rId3" Type="http://schemas.openxmlformats.org/officeDocument/2006/relationships/tags" Target="../tags/tag55.xml"/><Relationship Id="rId7" Type="http://schemas.openxmlformats.org/officeDocument/2006/relationships/image" Target="../media/image57.png"/><Relationship Id="rId12" Type="http://schemas.openxmlformats.org/officeDocument/2006/relationships/image" Target="../media/image62.emf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61.emf"/><Relationship Id="rId5" Type="http://schemas.openxmlformats.org/officeDocument/2006/relationships/tags" Target="../tags/tag57.xml"/><Relationship Id="rId10" Type="http://schemas.openxmlformats.org/officeDocument/2006/relationships/image" Target="../media/image60.emf"/><Relationship Id="rId4" Type="http://schemas.openxmlformats.org/officeDocument/2006/relationships/tags" Target="../tags/tag56.xml"/><Relationship Id="rId9" Type="http://schemas.openxmlformats.org/officeDocument/2006/relationships/image" Target="../media/image59.emf"/></Relationships>
</file>

<file path=ppt/slides/_rels/slide15.xml.rels><?xml version='1.0' encoding='UTF-8' standalone='yes'?>
<Relationships xmlns="http://schemas.openxmlformats.org/package/2006/relationships"><Relationship Id="rId13" Type="http://schemas.openxmlformats.org/officeDocument/2006/relationships/image" Target="../media/image67.emf"/><Relationship Id="rId3" Type="http://schemas.openxmlformats.org/officeDocument/2006/relationships/tags" Target="../tags/tag60.xml"/><Relationship Id="rId7" Type="http://schemas.openxmlformats.org/officeDocument/2006/relationships/slideLayout" Target="../slideLayouts/slideLayout4.xml"/><Relationship Id="rId12" Type="http://schemas.openxmlformats.org/officeDocument/2006/relationships/image" Target="../media/image66.emf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image" Target="../media/image65.emf"/><Relationship Id="rId5" Type="http://schemas.openxmlformats.org/officeDocument/2006/relationships/tags" Target="../tags/tag62.xml"/><Relationship Id="rId15" Type="http://schemas.openxmlformats.org/officeDocument/2006/relationships/image" Target="../media/image69.png"/><Relationship Id="rId10" Type="http://schemas.openxmlformats.org/officeDocument/2006/relationships/image" Target="../media/image64.emf"/><Relationship Id="rId4" Type="http://schemas.openxmlformats.org/officeDocument/2006/relationships/tags" Target="../tags/tag61.xml"/><Relationship Id="rId9" Type="http://schemas.openxmlformats.org/officeDocument/2006/relationships/image" Target="../media/image63.emf"/><Relationship Id="rId14" Type="http://schemas.openxmlformats.org/officeDocument/2006/relationships/image" Target="../media/image68.emf"/></Relationships>
</file>

<file path=ppt/slides/_rels/slide16.xml.rels><?xml version='1.0' encoding='UTF-8' standalone='yes'?>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73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emf"/><Relationship Id="rId4" Type="http://schemas.openxmlformats.org/officeDocument/2006/relationships/image" Target="../media/image70.png"/><Relationship Id="rId9" Type="http://schemas.openxmlformats.org/officeDocument/2006/relationships/image" Target="../media/image75.emf"/></Relationships>
</file>

<file path=ppt/slides/_rels/slide17.xml.rels><?xml version='1.0' encoding='UTF-8' standalone='yes'?>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6.xml"/><Relationship Id="rId5" Type="http://schemas.openxmlformats.org/officeDocument/2006/relationships/image" Target="../media/image79.emf"/><Relationship Id="rId4" Type="http://schemas.openxmlformats.org/officeDocument/2006/relationships/image" Target="../media/image78.png"/></Relationships>
</file>

<file path=ppt/slides/_rels/slide18.xml.rels><?xml version='1.0' encoding='UTF-8' standalone='yes'?>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tags" Target="../tags/tag69.xml"/><Relationship Id="rId7" Type="http://schemas.openxmlformats.org/officeDocument/2006/relationships/image" Target="../media/image81.emf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image" Target="../media/image80.emf"/><Relationship Id="rId4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3" Type="http://schemas.openxmlformats.org/officeDocument/2006/relationships/image" Target="../media/image86.emf"/><Relationship Id="rId3" Type="http://schemas.openxmlformats.org/officeDocument/2006/relationships/tags" Target="../tags/tag72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85.emf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11" Type="http://schemas.openxmlformats.org/officeDocument/2006/relationships/image" Target="../media/image84.emf"/><Relationship Id="rId5" Type="http://schemas.openxmlformats.org/officeDocument/2006/relationships/tags" Target="../tags/tag74.xml"/><Relationship Id="rId15" Type="http://schemas.openxmlformats.org/officeDocument/2006/relationships/image" Target="../media/image88.emf"/><Relationship Id="rId10" Type="http://schemas.openxmlformats.org/officeDocument/2006/relationships/image" Target="../media/image83.emf"/><Relationship Id="rId4" Type="http://schemas.openxmlformats.org/officeDocument/2006/relationships/tags" Target="../tags/tag73.xml"/><Relationship Id="rId9" Type="http://schemas.openxmlformats.org/officeDocument/2006/relationships/image" Target="../media/image780.png"/><Relationship Id="rId14" Type="http://schemas.openxmlformats.org/officeDocument/2006/relationships/image" Target="../media/image87.emf"/></Relationships>
</file>

<file path=ppt/slides/_rels/slide20.xml.rels><?xml version='1.0' encoding='UTF-8' standalone='yes'?>
<Relationships xmlns="http://schemas.openxmlformats.org/package/2006/relationships"><Relationship Id="rId8" Type="http://schemas.openxmlformats.org/officeDocument/2006/relationships/image" Target="../media/image89.emf"/><Relationship Id="rId3" Type="http://schemas.openxmlformats.org/officeDocument/2006/relationships/tags" Target="../tags/tag78.xml"/><Relationship Id="rId12" Type="http://schemas.openxmlformats.org/officeDocument/2006/relationships/image" Target="../media/image93.emf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92.emf"/><Relationship Id="rId5" Type="http://schemas.openxmlformats.org/officeDocument/2006/relationships/tags" Target="../tags/tag80.xml"/><Relationship Id="rId10" Type="http://schemas.openxmlformats.org/officeDocument/2006/relationships/image" Target="../media/image91.emf"/><Relationship Id="rId4" Type="http://schemas.openxmlformats.org/officeDocument/2006/relationships/tags" Target="../tags/tag79.xml"/><Relationship Id="rId9" Type="http://schemas.openxmlformats.org/officeDocument/2006/relationships/image" Target="../media/image90.emf"/></Relationships>
</file>

<file path=ppt/slides/_rels/slide21.xml.rels><?xml version='1.0' encoding='UTF-8' standalone='yes'?>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1.emf"/><Relationship Id="rId3" Type="http://schemas.openxmlformats.org/officeDocument/2006/relationships/tags" Target="../tags/tag83.xml"/><Relationship Id="rId12" Type="http://schemas.openxmlformats.org/officeDocument/2006/relationships/image" Target="../media/image97.emf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slideLayout" Target="../slideLayouts/slideLayout3.xml"/><Relationship Id="rId11" Type="http://schemas.openxmlformats.org/officeDocument/2006/relationships/image" Target="../media/image96.emf"/><Relationship Id="rId5" Type="http://schemas.openxmlformats.org/officeDocument/2006/relationships/tags" Target="../tags/tag85.xml"/><Relationship Id="rId10" Type="http://schemas.openxmlformats.org/officeDocument/2006/relationships/image" Target="../media/image95.emf"/><Relationship Id="rId4" Type="http://schemas.openxmlformats.org/officeDocument/2006/relationships/tags" Target="../tags/tag84.xml"/><Relationship Id="rId9" Type="http://schemas.openxmlformats.org/officeDocument/2006/relationships/image" Target="../media/image94.emf"/></Relationships>
</file>

<file path=ppt/slides/_rels/slide22.xml.rels><?xml version='1.0' encoding='UTF-8' standalone='yes'?>
<Relationships xmlns="http://schemas.openxmlformats.org/package/2006/relationships"><Relationship Id="rId8" Type="http://schemas.openxmlformats.org/officeDocument/2006/relationships/image" Target="../media/image98.emf"/><Relationship Id="rId3" Type="http://schemas.openxmlformats.org/officeDocument/2006/relationships/tags" Target="../tags/tag88.xml"/><Relationship Id="rId12" Type="http://schemas.openxmlformats.org/officeDocument/2006/relationships/image" Target="../media/image102.emf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01.emf"/><Relationship Id="rId5" Type="http://schemas.openxmlformats.org/officeDocument/2006/relationships/tags" Target="../tags/tag90.xml"/><Relationship Id="rId10" Type="http://schemas.openxmlformats.org/officeDocument/2006/relationships/image" Target="../media/image100.emf"/><Relationship Id="rId4" Type="http://schemas.openxmlformats.org/officeDocument/2006/relationships/tags" Target="../tags/tag89.xml"/><Relationship Id="rId9" Type="http://schemas.openxmlformats.org/officeDocument/2006/relationships/image" Target="../media/image99.emf"/></Relationships>
</file>

<file path=ppt/slides/_rels/slide23.xml.rels><?xml version='1.0' encoding='UTF-8' standalone='yes'?>
<Relationships xmlns="http://schemas.openxmlformats.org/package/2006/relationships"><Relationship Id="rId8" Type="http://schemas.openxmlformats.org/officeDocument/2006/relationships/image" Target="../media/image103.emf"/><Relationship Id="rId13" Type="http://schemas.openxmlformats.org/officeDocument/2006/relationships/image" Target="../media/image108.emf"/><Relationship Id="rId3" Type="http://schemas.openxmlformats.org/officeDocument/2006/relationships/tags" Target="../tags/tag93.xml"/><Relationship Id="rId7" Type="http://schemas.openxmlformats.org/officeDocument/2006/relationships/slideLayout" Target="../slideLayouts/slideLayout3.xml"/><Relationship Id="rId12" Type="http://schemas.openxmlformats.org/officeDocument/2006/relationships/image" Target="../media/image107.emf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image" Target="../media/image106.emf"/><Relationship Id="rId5" Type="http://schemas.openxmlformats.org/officeDocument/2006/relationships/tags" Target="../tags/tag95.xml"/><Relationship Id="rId10" Type="http://schemas.openxmlformats.org/officeDocument/2006/relationships/image" Target="../media/image105.emf"/><Relationship Id="rId4" Type="http://schemas.openxmlformats.org/officeDocument/2006/relationships/tags" Target="../tags/tag94.xml"/><Relationship Id="rId9" Type="http://schemas.openxmlformats.org/officeDocument/2006/relationships/image" Target="../media/image104.emf"/></Relationships>
</file>

<file path=ppt/slides/_rels/slide24.xml.rels><?xml version='1.0' encoding='UTF-8' standalone='yes'?>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image" Target="../media/image111.emf"/><Relationship Id="rId18" Type="http://schemas.openxmlformats.org/officeDocument/2006/relationships/image" Target="../media/image116.emf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image" Target="../media/image110.emf"/><Relationship Id="rId17" Type="http://schemas.openxmlformats.org/officeDocument/2006/relationships/image" Target="../media/image115.emf"/><Relationship Id="rId2" Type="http://schemas.openxmlformats.org/officeDocument/2006/relationships/tags" Target="../tags/tag98.xml"/><Relationship Id="rId16" Type="http://schemas.openxmlformats.org/officeDocument/2006/relationships/image" Target="../media/image114.emf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image" Target="../media/image109.emf"/><Relationship Id="rId5" Type="http://schemas.openxmlformats.org/officeDocument/2006/relationships/tags" Target="../tags/tag101.xml"/><Relationship Id="rId15" Type="http://schemas.openxmlformats.org/officeDocument/2006/relationships/image" Target="../media/image113.emf"/><Relationship Id="rId10" Type="http://schemas.openxmlformats.org/officeDocument/2006/relationships/slideLayout" Target="../slideLayouts/slideLayout3.xml"/><Relationship Id="rId19" Type="http://schemas.openxmlformats.org/officeDocument/2006/relationships/image" Target="../media/image107.emf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image" Target="../media/image112.emf"/></Relationships>
</file>

<file path=ppt/slides/_rels/slide25.xml.rels><?xml version='1.0' encoding='UTF-8' standalone='yes'?>
<Relationships xmlns="http://schemas.openxmlformats.org/package/2006/relationships"><Relationship Id="rId8" Type="http://schemas.openxmlformats.org/officeDocument/2006/relationships/image" Target="../media/image118.emf"/><Relationship Id="rId3" Type="http://schemas.openxmlformats.org/officeDocument/2006/relationships/tags" Target="../tags/tag108.xml"/><Relationship Id="rId7" Type="http://schemas.openxmlformats.org/officeDocument/2006/relationships/image" Target="../media/image117.emf"/><Relationship Id="rId2" Type="http://schemas.openxmlformats.org/officeDocument/2006/relationships/tags" Target="../tags/tag107.xml"/><Relationship Id="rId1" Type="http://schemas.openxmlformats.org/officeDocument/2006/relationships/tags" Target="../tags/tag106.xml"/><Relationship Id="rId6" Type="http://schemas.openxmlformats.org/officeDocument/2006/relationships/image" Target="../media/image108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19.emf"/></Relationships>
</file>

<file path=ppt/slides/_rels/slide26.xml.rels><?xml version='1.0' encoding='UTF-8' standalone='yes'?>
<Relationships xmlns="http://schemas.openxmlformats.org/package/2006/relationships"><Relationship Id="rId8" Type="http://schemas.openxmlformats.org/officeDocument/2006/relationships/image" Target="../media/image121.emf"/><Relationship Id="rId3" Type="http://schemas.openxmlformats.org/officeDocument/2006/relationships/tags" Target="../tags/tag111.xml"/><Relationship Id="rId7" Type="http://schemas.openxmlformats.org/officeDocument/2006/relationships/image" Target="../media/image120.emf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113.png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123.emf"/><Relationship Id="rId4" Type="http://schemas.openxmlformats.org/officeDocument/2006/relationships/tags" Target="../tags/tag112.xml"/><Relationship Id="rId9" Type="http://schemas.openxmlformats.org/officeDocument/2006/relationships/image" Target="../media/image122.emf"/></Relationships>
</file>

<file path=ppt/slides/_rels/slide27.xml.rels><?xml version='1.0' encoding='UTF-8' standalone='yes'?>
<Relationships xmlns="http://schemas.openxmlformats.org/package/2006/relationships"><Relationship Id="rId13" Type="http://schemas.openxmlformats.org/officeDocument/2006/relationships/image" Target="../media/image125.emf"/><Relationship Id="rId3" Type="http://schemas.openxmlformats.org/officeDocument/2006/relationships/tags" Target="../tags/tag115.xml"/><Relationship Id="rId12" Type="http://schemas.openxmlformats.org/officeDocument/2006/relationships/image" Target="../media/image124.emf"/><Relationship Id="rId17" Type="http://schemas.openxmlformats.org/officeDocument/2006/relationships/image" Target="../media/image129.gif"/><Relationship Id="rId2" Type="http://schemas.openxmlformats.org/officeDocument/2006/relationships/tags" Target="../tags/tag114.xml"/><Relationship Id="rId16" Type="http://schemas.openxmlformats.org/officeDocument/2006/relationships/image" Target="../media/image128.emf"/><Relationship Id="rId1" Type="http://schemas.openxmlformats.org/officeDocument/2006/relationships/tags" Target="../tags/tag113.x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119.png"/><Relationship Id="rId5" Type="http://schemas.openxmlformats.org/officeDocument/2006/relationships/tags" Target="../tags/tag117.xml"/><Relationship Id="rId15" Type="http://schemas.openxmlformats.org/officeDocument/2006/relationships/image" Target="../media/image127.emf"/><Relationship Id="rId4" Type="http://schemas.openxmlformats.org/officeDocument/2006/relationships/tags" Target="../tags/tag116.xml"/><Relationship Id="rId14" Type="http://schemas.openxmlformats.org/officeDocument/2006/relationships/image" Target="../media/image126.emf"/></Relationships>
</file>

<file path=ppt/slides/_rels/slide28.xml.rels><?xml version='1.0' encoding='UTF-8' standalone='yes'?>
<Relationships xmlns="http://schemas.openxmlformats.org/package/2006/relationships"><Relationship Id="rId3" Type="http://schemas.openxmlformats.org/officeDocument/2006/relationships/image" Target="../media/image130.emf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8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29.xml.rels><?xml version='1.0' encoding='UTF-8' standalone='yes'?>
<Relationships xmlns="http://schemas.openxmlformats.org/package/2006/relationships"><Relationship Id="rId8" Type="http://schemas.openxmlformats.org/officeDocument/2006/relationships/image" Target="../media/image134.emf"/><Relationship Id="rId3" Type="http://schemas.openxmlformats.org/officeDocument/2006/relationships/tags" Target="../tags/tag121.xml"/><Relationship Id="rId7" Type="http://schemas.openxmlformats.org/officeDocument/2006/relationships/image" Target="../media/image133.emf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126.png"/><Relationship Id="rId10" Type="http://schemas.openxmlformats.org/officeDocument/2006/relationships/image" Target="../media/image136.em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35.png"/></Relationships>
</file>

<file path=ppt/slides/_rels/slide30.xml.rels><?xml version='1.0' encoding='UTF-8' standalone='yes'?>
<Relationships xmlns="http://schemas.openxmlformats.org/package/2006/relationships"><Relationship Id="rId8" Type="http://schemas.openxmlformats.org/officeDocument/2006/relationships/image" Target="../media/image140.emf"/><Relationship Id="rId3" Type="http://schemas.openxmlformats.org/officeDocument/2006/relationships/tags" Target="../tags/tag124.xml"/><Relationship Id="rId7" Type="http://schemas.openxmlformats.org/officeDocument/2006/relationships/image" Target="../media/image139.emf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138.emf"/><Relationship Id="rId5" Type="http://schemas.openxmlformats.org/officeDocument/2006/relationships/image" Target="../media/image137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141.gif"/></Relationships>
</file>

<file path=ppt/slides/_rels/slide31.xml.rels><?xml version='1.0' encoding='UTF-8' standalone='yes'?>
<Relationships xmlns="http://schemas.openxmlformats.org/package/2006/relationships"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3.xml"/></Relationships>
</file>

<file path=ppt/slides/_rels/slide32.xml.rels><?xml version='1.0' encoding='UTF-8' standalone='yes'?>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2.xml"/></Relationships>
</file>

<file path=ppt/slides/_rels/slide33.xml.rels><?xml version='1.0' encoding='UTF-8' standalone='yes'?>
<Relationships xmlns="http://schemas.openxmlformats.org/package/2006/relationships"><Relationship Id="rId8" Type="http://schemas.openxmlformats.org/officeDocument/2006/relationships/image" Target="../media/image147.emf"/><Relationship Id="rId3" Type="http://schemas.openxmlformats.org/officeDocument/2006/relationships/tags" Target="../tags/tag127.xml"/><Relationship Id="rId7" Type="http://schemas.openxmlformats.org/officeDocument/2006/relationships/image" Target="../media/image146.pn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image" Target="../media/image145.emf"/><Relationship Id="rId5" Type="http://schemas.openxmlformats.org/officeDocument/2006/relationships/image" Target="../media/image144.emf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7469ED1-BB38-063E-4290-F62556EAD4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1204"/>
          <a:stretch/>
        </p:blipFill>
        <p:spPr>
          <a:xfrm>
            <a:off x="5379095" y="4407163"/>
            <a:ext cx="3312367" cy="1906264"/>
          </a:xfrm>
          <a:prstGeom prst="rect">
            <a:avLst/>
          </a:prstGeom>
        </p:spPr>
      </p:pic>
      <p:sp>
        <p:nvSpPr>
          <p:cNvPr id="9" name="文本占位符 8">
            <a:extLst>
              <a:ext uri="{FF2B5EF4-FFF2-40B4-BE49-F238E27FC236}">
                <a16:creationId xmlns:a16="http://schemas.microsoft.com/office/drawing/2014/main" id="{142CA22E-B380-E25A-544D-1CDF8CC258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25A7DE2-1D3F-9950-268E-9395F51259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54559" y="1106422"/>
            <a:ext cx="11089232" cy="1656184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4400" dirty="0"/>
              <a:t>Boosting thermalization of classical and quantum many-body systems</a:t>
            </a:r>
            <a:endParaRPr lang="nl-NL" sz="4800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4"/>
          </p:nvPr>
        </p:nvSpPr>
        <p:spPr/>
        <p:txBody>
          <a:bodyPr>
            <a:normAutofit/>
          </a:bodyPr>
          <a:lstStyle/>
          <a:p>
            <a:r>
              <a:rPr lang="nl-NL" dirty="0" err="1"/>
              <a:t>Jinfu</a:t>
            </a:r>
            <a:r>
              <a:rPr lang="zh-CN" altLang="en-US" dirty="0"/>
              <a:t> </a:t>
            </a:r>
            <a:r>
              <a:rPr lang="en-US" altLang="zh-CN" dirty="0"/>
              <a:t>Chen</a:t>
            </a:r>
            <a:r>
              <a:rPr lang="nl-NL" altLang="zh-CN" dirty="0"/>
              <a:t> | @Qtech’25-budapest, </a:t>
            </a:r>
            <a:r>
              <a:rPr lang="en-US" altLang="zh-CN" dirty="0"/>
              <a:t>24</a:t>
            </a:r>
            <a:r>
              <a:rPr lang="nl-NL" altLang="zh-CN" dirty="0"/>
              <a:t>.</a:t>
            </a:r>
            <a:r>
              <a:rPr lang="en-US" altLang="zh-CN" dirty="0"/>
              <a:t>9</a:t>
            </a:r>
            <a:r>
              <a:rPr lang="nl-NL" altLang="zh-CN" dirty="0"/>
              <a:t>.2025</a:t>
            </a:r>
            <a:endParaRPr lang="nl-NL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8B97BC-DDE7-C6AD-1B3D-E1E07DCFE0C0}"/>
              </a:ext>
            </a:extLst>
          </p:cNvPr>
          <p:cNvSpPr txBox="1"/>
          <p:nvPr/>
        </p:nvSpPr>
        <p:spPr>
          <a:xfrm>
            <a:off x="11427768" y="645333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lang="aa-ET" sz="1349" dirty="0" err="1">
              <a:solidFill>
                <a:schemeClr val="bg2"/>
              </a:solidFill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DABCECD-7219-4D3A-CF22-CF9DDDDDEE53}"/>
              </a:ext>
            </a:extLst>
          </p:cNvPr>
          <p:cNvSpPr txBox="1"/>
          <p:nvPr/>
        </p:nvSpPr>
        <p:spPr>
          <a:xfrm>
            <a:off x="5407290" y="4407163"/>
            <a:ext cx="6027132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lang="en-GB" sz="1349" dirty="0">
                <a:solidFill>
                  <a:schemeClr val="bg2"/>
                </a:solidFill>
              </a:rPr>
              <a:t>arXiv:2411.03420 &amp; ongoing work with </a:t>
            </a:r>
            <a:r>
              <a:rPr lang="en-GB" sz="1349" b="1" dirty="0">
                <a:solidFill>
                  <a:schemeClr val="bg2"/>
                </a:solidFill>
              </a:rPr>
              <a:t>Kshiti Sneh Rai, </a:t>
            </a:r>
          </a:p>
          <a:p>
            <a:r>
              <a:rPr lang="en-GB" sz="1349" b="1" dirty="0">
                <a:solidFill>
                  <a:schemeClr val="bg2"/>
                </a:solidFill>
              </a:rPr>
              <a:t>Patrick </a:t>
            </a:r>
            <a:r>
              <a:rPr lang="en-GB" sz="1349" b="1" dirty="0" err="1">
                <a:solidFill>
                  <a:schemeClr val="bg2"/>
                </a:solidFill>
              </a:rPr>
              <a:t>Emonts</a:t>
            </a:r>
            <a:r>
              <a:rPr lang="en-GB" sz="1349" b="1" dirty="0">
                <a:solidFill>
                  <a:schemeClr val="bg2"/>
                </a:solidFill>
              </a:rPr>
              <a:t>, Donato Farina, Marcin </a:t>
            </a:r>
            <a:r>
              <a:rPr lang="en-GB" sz="1349" b="1" dirty="0" err="1">
                <a:solidFill>
                  <a:schemeClr val="bg2"/>
                </a:solidFill>
              </a:rPr>
              <a:t>Płodzień</a:t>
            </a:r>
            <a:r>
              <a:rPr lang="en-GB" sz="1349" b="1" dirty="0">
                <a:solidFill>
                  <a:schemeClr val="bg2"/>
                </a:solidFill>
              </a:rPr>
              <a:t>, </a:t>
            </a:r>
          </a:p>
          <a:p>
            <a:r>
              <a:rPr lang="en-GB" sz="1349" b="1" dirty="0" err="1">
                <a:solidFill>
                  <a:schemeClr val="bg2"/>
                </a:solidFill>
              </a:rPr>
              <a:t>Przemyslaw</a:t>
            </a:r>
            <a:r>
              <a:rPr lang="en-GB" sz="1349" b="1" dirty="0">
                <a:solidFill>
                  <a:schemeClr val="bg2"/>
                </a:solidFill>
              </a:rPr>
              <a:t> Grzybowski, Maciej </a:t>
            </a:r>
            <a:r>
              <a:rPr lang="en-GB" sz="1349" b="1" dirty="0" err="1">
                <a:solidFill>
                  <a:schemeClr val="bg2"/>
                </a:solidFill>
              </a:rPr>
              <a:t>Lewenstein</a:t>
            </a:r>
            <a:r>
              <a:rPr lang="en-GB" sz="1349" b="1" dirty="0">
                <a:solidFill>
                  <a:schemeClr val="bg2"/>
                </a:solidFill>
              </a:rPr>
              <a:t>, Jordi Tura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C7C045E0-11C9-5406-BAAF-11810E1BC3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9558" t="10942" r="1348" b="22301"/>
          <a:stretch/>
        </p:blipFill>
        <p:spPr>
          <a:xfrm>
            <a:off x="10512882" y="5180775"/>
            <a:ext cx="1296145" cy="1272561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34580DB-C26A-D25B-08AC-17A20B24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943" y="5441857"/>
            <a:ext cx="1786418" cy="891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2206733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AB14BD8D-649A-1965-D0F6-09D49F9F092F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endParaRPr lang="en-US" altLang="zh-CN" sz="4400" dirty="0"/>
              </a:p>
              <a:p>
                <a:pPr marL="0" indent="0">
                  <a:buNone/>
                </a:pPr>
                <a:endParaRPr lang="en-US" altLang="zh-CN" sz="2800" dirty="0"/>
              </a:p>
              <a:p>
                <a:r>
                  <a:rPr lang="en-US" altLang="zh-CN" sz="2400" dirty="0"/>
                  <a:t>Prepare classical or quantum thermal states</a:t>
                </a:r>
              </a:p>
              <a:p>
                <a:pPr lvl="1"/>
                <a:r>
                  <a:rPr lang="en-US" altLang="zh-CN" sz="2200" b="1" dirty="0"/>
                  <a:t>Design kinetic rules </a:t>
                </a:r>
                <a14:m>
                  <m:oMath xmlns:m="http://schemas.openxmlformats.org/officeDocument/2006/math">
                    <m:r>
                      <a:rPr lang="en-US" altLang="zh-CN" sz="22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2200" dirty="0"/>
                  <a:t> or </a:t>
                </a:r>
                <a14:m>
                  <m:oMath xmlns:m="http://schemas.openxmlformats.org/officeDocument/2006/math">
                    <m:r>
                      <a:rPr lang="en-US" altLang="zh-CN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lang="en-US" altLang="zh-CN" sz="2200" dirty="0"/>
                  <a:t>	   </a:t>
                </a:r>
                <a:r>
                  <a:rPr lang="zh-CN" altLang="en-US" sz="2200" dirty="0"/>
                  <a:t>→</a:t>
                </a:r>
                <a:r>
                  <a:rPr lang="en-US" altLang="zh-CN" sz="2200" dirty="0"/>
                  <a:t>     </a:t>
                </a:r>
                <a:r>
                  <a:rPr lang="en-US" altLang="zh-CN" sz="2200" b="1" dirty="0"/>
                  <a:t>Unique steady state</a:t>
                </a:r>
              </a:p>
              <a:p>
                <a:pPr lvl="1"/>
                <a:r>
                  <a:rPr lang="en-US" altLang="zh-CN" sz="2200" b="1" dirty="0"/>
                  <a:t>Optimize kinetic coefficients</a:t>
                </a:r>
                <a:r>
                  <a:rPr lang="en-US" altLang="zh-CN" sz="2200" dirty="0"/>
                  <a:t>	   </a:t>
                </a:r>
                <a:r>
                  <a:rPr lang="zh-CN" altLang="en-US" sz="2200" dirty="0"/>
                  <a:t>→  </a:t>
                </a:r>
                <a:r>
                  <a:rPr lang="en-US" altLang="zh-CN" sz="2200" dirty="0"/>
                  <a:t>   </a:t>
                </a:r>
                <a:r>
                  <a:rPr lang="en-US" altLang="zh-CN" sz="2200" b="1" dirty="0"/>
                  <a:t>Fast thermalization</a:t>
                </a:r>
              </a:p>
              <a:p>
                <a:endParaRPr lang="en-US" altLang="zh-CN" sz="2400" dirty="0"/>
              </a:p>
            </p:txBody>
          </p:sp>
        </mc:Choice>
        <mc:Fallback xmlns="">
          <p:sp>
            <p:nvSpPr>
              <p:cNvPr id="2" name="竖排文字占位符 1">
                <a:extLst>
                  <a:ext uri="{FF2B5EF4-FFF2-40B4-BE49-F238E27FC236}">
                    <a16:creationId xmlns:a16="http://schemas.microsoft.com/office/drawing/2014/main" id="{AB14BD8D-649A-1965-D0F6-09D49F9F0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圆角矩形 9">
            <a:extLst>
              <a:ext uri="{FF2B5EF4-FFF2-40B4-BE49-F238E27FC236}">
                <a16:creationId xmlns:a16="http://schemas.microsoft.com/office/drawing/2014/main" id="{F15270F2-B16D-C280-47F3-1485F1390649}"/>
              </a:ext>
            </a:extLst>
          </p:cNvPr>
          <p:cNvSpPr/>
          <p:nvPr/>
        </p:nvSpPr>
        <p:spPr>
          <a:xfrm>
            <a:off x="7259994" y="1513485"/>
            <a:ext cx="3589033" cy="184350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Open quantum systems</a:t>
            </a:r>
          </a:p>
          <a:p>
            <a:pPr algn="ctr"/>
            <a:r>
              <a:rPr kumimoji="1" lang="en-US" altLang="zh-CN" sz="1800" b="1" dirty="0" err="1"/>
              <a:t>Lindbladians</a:t>
            </a:r>
            <a:r>
              <a:rPr kumimoji="1" lang="en-US" altLang="zh-CN" sz="1800" b="1" dirty="0"/>
              <a:t> </a:t>
            </a:r>
          </a:p>
          <a:p>
            <a:pPr algn="ctr"/>
            <a:endParaRPr kumimoji="1" lang="en-US" altLang="zh-CN" dirty="0"/>
          </a:p>
          <a:p>
            <a:pPr algn="ctr"/>
            <a:endParaRPr kumimoji="1" lang="en-US" altLang="zh-CN" dirty="0"/>
          </a:p>
          <a:p>
            <a:pPr algn="ctr"/>
            <a:endParaRPr kumimoji="1" lang="zh-CN" altLang="en-US" dirty="0"/>
          </a:p>
        </p:txBody>
      </p:sp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latin typeface="+mn-lt"/>
                <a:cs typeface="Times New Roman" panose="02020603050405020304" pitchFamily="18" charset="0"/>
              </a:rPr>
              <a:t>Thermal</a:t>
            </a:r>
            <a:r>
              <a:rPr lang="nl-NL" dirty="0">
                <a:latin typeface="+mn-lt"/>
                <a:cs typeface="Times New Roman" panose="02020603050405020304" pitchFamily="18" charset="0"/>
              </a:rPr>
              <a:t> state </a:t>
            </a:r>
            <a:r>
              <a:rPr lang="nl-NL" dirty="0" err="1">
                <a:latin typeface="+mn-lt"/>
                <a:cs typeface="Times New Roman" panose="02020603050405020304" pitchFamily="18" charset="0"/>
              </a:rPr>
              <a:t>preparation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3" name="右箭头 2">
            <a:extLst>
              <a:ext uri="{FF2B5EF4-FFF2-40B4-BE49-F238E27FC236}">
                <a16:creationId xmlns:a16="http://schemas.microsoft.com/office/drawing/2014/main" id="{6F369FE4-A215-3957-A3AF-21B1CE867E37}"/>
              </a:ext>
            </a:extLst>
          </p:cNvPr>
          <p:cNvSpPr/>
          <p:nvPr/>
        </p:nvSpPr>
        <p:spPr>
          <a:xfrm>
            <a:off x="5835378" y="2747835"/>
            <a:ext cx="527594" cy="285462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\textcolor{white}{\frac{d}{dt}\boldsymbol{\rho}=\mathcal{L}[\boldsymbol{\rho}]}&#10;\end{align*}&#10;\end{document}" title="IguanaTex Bitmap Display">
            <a:extLst>
              <a:ext uri="{FF2B5EF4-FFF2-40B4-BE49-F238E27FC236}">
                <a16:creationId xmlns:a16="http://schemas.microsoft.com/office/drawing/2014/main" id="{61A4CF83-56FC-EA98-46C7-A6310FA9F3E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38230" y="2457715"/>
            <a:ext cx="1432560" cy="64008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9A588C69-43BD-2B8C-53E1-7ADC4D17B330}"/>
              </a:ext>
            </a:extLst>
          </p:cNvPr>
          <p:cNvSpPr txBox="1"/>
          <p:nvPr/>
        </p:nvSpPr>
        <p:spPr>
          <a:xfrm>
            <a:off x="5186499" y="1950672"/>
            <a:ext cx="1825352" cy="77307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pPr algn="ctr"/>
            <a:r>
              <a:rPr kumimoji="1" lang="en-US" altLang="zh-CN" b="1" noProof="0" dirty="0">
                <a:solidFill>
                  <a:schemeClr val="bg2"/>
                </a:solidFill>
              </a:rPr>
              <a:t>Quantum Gibbs </a:t>
            </a:r>
          </a:p>
          <a:p>
            <a:pPr algn="ctr"/>
            <a:r>
              <a:rPr kumimoji="1" lang="en-US" altLang="zh-CN" b="1" noProof="0" dirty="0">
                <a:solidFill>
                  <a:schemeClr val="bg2"/>
                </a:solidFill>
              </a:rPr>
              <a:t>Sampling</a:t>
            </a:r>
            <a:endParaRPr kumimoji="1" lang="zh-CN" altLang="en-US" b="1" noProof="0" dirty="0" err="1">
              <a:solidFill>
                <a:schemeClr val="bg2"/>
              </a:solidFill>
            </a:endParaRPr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1A5DD854-0CAE-528B-887C-5742ED74F0AD}"/>
              </a:ext>
            </a:extLst>
          </p:cNvPr>
          <p:cNvSpPr/>
          <p:nvPr/>
        </p:nvSpPr>
        <p:spPr>
          <a:xfrm>
            <a:off x="1349323" y="1513485"/>
            <a:ext cx="3589033" cy="184350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Classical Markov processes</a:t>
            </a:r>
          </a:p>
          <a:p>
            <a:pPr algn="ctr"/>
            <a:r>
              <a:rPr kumimoji="1" lang="en-US" altLang="zh-CN" b="1" dirty="0"/>
              <a:t>Master equations</a:t>
            </a:r>
          </a:p>
          <a:p>
            <a:pPr algn="ctr"/>
            <a:endParaRPr kumimoji="1" lang="en-US" altLang="zh-CN" dirty="0"/>
          </a:p>
          <a:p>
            <a:pPr algn="ctr"/>
            <a:endParaRPr kumimoji="1" lang="en-US" altLang="zh-CN" dirty="0"/>
          </a:p>
          <a:p>
            <a:pPr algn="ctr"/>
            <a:endParaRPr kumimoji="1" lang="zh-CN" altLang="en-US" dirty="0"/>
          </a:p>
        </p:txBody>
      </p:sp>
      <p:pic>
        <p:nvPicPr>
          <p:cNvPr id="24" name="图片 23" descr="\documentclass{article}&#10;\usepackage{amsmath}&#10;\usepackage{xcolor}&#10;\usepackage{mathrsfs}&#10;\usepackage{physics,bm,bbm}&#10;\pagestyle{empty}&#10;\begin{document}&#10;\begin{align*}&#10;   \textcolor{white}{\frac{d}{dt}\ket{p}=\boldsymbol{L}\ket{p}}&#10;\end{align*}&#10;\end{document}" title="IguanaTex Bitmap Display">
            <a:extLst>
              <a:ext uri="{FF2B5EF4-FFF2-40B4-BE49-F238E27FC236}">
                <a16:creationId xmlns:a16="http://schemas.microsoft.com/office/drawing/2014/main" id="{DA5A0EFD-F400-57AA-091E-B94144AA6DF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290399" y="2457715"/>
            <a:ext cx="1706880" cy="64008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F0D63DB6-4E08-D737-3003-CF72E6B24225}"/>
              </a:ext>
            </a:extLst>
          </p:cNvPr>
          <p:cNvSpPr txBox="1"/>
          <p:nvPr/>
        </p:nvSpPr>
        <p:spPr>
          <a:xfrm>
            <a:off x="1022611" y="5605163"/>
            <a:ext cx="10153128" cy="57517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1400" noProof="0" dirty="0">
                <a:solidFill>
                  <a:schemeClr val="bg2"/>
                </a:solidFill>
              </a:rPr>
              <a:t>C.-F. Chen, M. J. </a:t>
            </a:r>
            <a:r>
              <a:rPr kumimoji="1" lang="en-US" altLang="zh-CN" sz="1400" noProof="0" dirty="0" err="1">
                <a:solidFill>
                  <a:schemeClr val="bg2"/>
                </a:solidFill>
              </a:rPr>
              <a:t>Kastoryano</a:t>
            </a:r>
            <a:r>
              <a:rPr kumimoji="1" lang="en-US" altLang="zh-CN" sz="1400" noProof="0" dirty="0">
                <a:solidFill>
                  <a:schemeClr val="bg2"/>
                </a:solidFill>
              </a:rPr>
              <a:t>, A. </a:t>
            </a:r>
            <a:r>
              <a:rPr kumimoji="1" lang="en-US" altLang="zh-CN" sz="1400" noProof="0" dirty="0" err="1">
                <a:solidFill>
                  <a:schemeClr val="bg2"/>
                </a:solidFill>
              </a:rPr>
              <a:t>Gilyén</a:t>
            </a:r>
            <a:r>
              <a:rPr kumimoji="1" lang="en-US" altLang="zh-CN" sz="1400" dirty="0">
                <a:solidFill>
                  <a:schemeClr val="bg2"/>
                </a:solidFill>
              </a:rPr>
              <a:t>, An efficient and exact noncommutative quantum Gibbs sampler (2023)</a:t>
            </a:r>
          </a:p>
          <a:p>
            <a:r>
              <a:rPr kumimoji="1" lang="en-US" altLang="zh-CN" sz="1400" noProof="0" dirty="0">
                <a:solidFill>
                  <a:schemeClr val="bg2"/>
                </a:solidFill>
              </a:rPr>
              <a:t>A. </a:t>
            </a:r>
            <a:r>
              <a:rPr kumimoji="1" lang="en-US" altLang="zh-CN" sz="1400" noProof="0" dirty="0" err="1">
                <a:solidFill>
                  <a:schemeClr val="bg2"/>
                </a:solidFill>
              </a:rPr>
              <a:t>Gilyén</a:t>
            </a:r>
            <a:r>
              <a:rPr kumimoji="1" lang="en-US" altLang="zh-CN" sz="1400" noProof="0" dirty="0">
                <a:solidFill>
                  <a:schemeClr val="bg2"/>
                </a:solidFill>
              </a:rPr>
              <a:t>,  C.-F. Chen, J. F. </a:t>
            </a:r>
            <a:r>
              <a:rPr kumimoji="1" lang="en-US" altLang="zh-CN" sz="1400" noProof="0" dirty="0" err="1">
                <a:solidFill>
                  <a:schemeClr val="bg2"/>
                </a:solidFill>
              </a:rPr>
              <a:t>Doriguello</a:t>
            </a:r>
            <a:r>
              <a:rPr kumimoji="1" lang="en-US" altLang="zh-CN" sz="1400" noProof="0" dirty="0">
                <a:solidFill>
                  <a:schemeClr val="bg2"/>
                </a:solidFill>
              </a:rPr>
              <a:t>, M. J. </a:t>
            </a:r>
            <a:r>
              <a:rPr kumimoji="1" lang="en-US" altLang="zh-CN" sz="1400" noProof="0" dirty="0" err="1">
                <a:solidFill>
                  <a:schemeClr val="bg2"/>
                </a:solidFill>
              </a:rPr>
              <a:t>Kastoryano</a:t>
            </a:r>
            <a:r>
              <a:rPr kumimoji="1" lang="en-US" altLang="zh-CN" sz="1400" dirty="0">
                <a:solidFill>
                  <a:schemeClr val="bg2"/>
                </a:solidFill>
              </a:rPr>
              <a:t>, Quantum generalizations of Glauber and Metropolis dynamics (2024)</a:t>
            </a:r>
          </a:p>
          <a:p>
            <a:endParaRPr kumimoji="1" lang="en-US" altLang="zh-CN" sz="1400" noProof="0" dirty="0">
              <a:solidFill>
                <a:schemeClr val="bg2"/>
              </a:solidFill>
            </a:endParaRPr>
          </a:p>
          <a:p>
            <a:endParaRPr kumimoji="1" lang="zh-CN" altLang="en-US" sz="1400" noProof="0" dirty="0" err="1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592252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29CD9-63A8-F084-303A-32085BEDA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Motivation: boosting thermalization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Thermalization dynamics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For many-body systems, </a:t>
                </a:r>
                <a14:m>
                  <m:oMath xmlns:m="http://schemas.openxmlformats.org/officeDocument/2006/math">
                    <m:r>
                      <a:rPr kumimoji="1" lang="en-US" altLang="zh-CN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ℒ</m:t>
                    </m:r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has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too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many free parameters to determine.</a:t>
                </a:r>
              </a:p>
              <a:p>
                <a:endParaRPr kumimoji="1" lang="en-US" altLang="zh-CN" sz="20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AD90B696-E145-48CC-70E9-4FAA80F222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10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 descr="\documentclass{article}&#10;\usepackage{amsmath}&#10;\usepackage{xcolor}&#10;\usepackage{mathrsfs}&#10;\usepackage{physics,bm,bbm}&#10;\pagestyle{empty}&#10;\begin{document}&#10;\begin{align*}&#10;   \dot{\boldsymbol{\rho}}=\mathcal{L}[\boldsymbol{\rho}]&#10;\end{align*}&#10;\end{document}" title="IguanaTex Bitmap Display">
            <a:extLst>
              <a:ext uri="{FF2B5EF4-FFF2-40B4-BE49-F238E27FC236}">
                <a16:creationId xmlns:a16="http://schemas.microsoft.com/office/drawing/2014/main" id="{1BB31AAD-C969-B02D-FB6A-24B45E9AECB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722911" y="1916832"/>
            <a:ext cx="939800" cy="254000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pagestyle{empty}&#10;\begin{document}&#10;\begin{align*}&#10;   \boldsymbol{\rho}(t)=\boldsymbol{\rho}_\beta+ \textcolor{red}{\boldsymbol{\rho}_1 e^{-\lambda_1 t}}+ \boldsymbol{\rho}_2 e^{-\lambda_2 t} + \cdots&#10;\end{align*}&#10;\end{document}" title="IguanaTex Bitmap Display">
            <a:extLst>
              <a:ext uri="{FF2B5EF4-FFF2-40B4-BE49-F238E27FC236}">
                <a16:creationId xmlns:a16="http://schemas.microsoft.com/office/drawing/2014/main" id="{DB0AAEB2-9804-50D5-E813-AF489F6545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722911" y="2467890"/>
            <a:ext cx="3962400" cy="304800"/>
          </a:xfrm>
          <a:prstGeom prst="rect">
            <a:avLst/>
          </a:prstGeom>
        </p:spPr>
      </p:pic>
      <p:pic>
        <p:nvPicPr>
          <p:cNvPr id="27" name="图片 26" descr="\documentclass{article}&#10;\usepackage{amsmath}&#10;\usepackage{xcolor}&#10;\usepackage{mathrsfs}&#10;\usepackage{physics,bm,bbm}&#10;\pagestyle{empty}&#10;\begin{document}&#10;\begin{align*}&#10;\textcolor{red}{\mathrm{Re}(\lambda_{1})}\leq\mathrm{Re}(\lambda_{2})\leq\cdots&#10;\end{align*}&#10;\end{document}" title="IguanaTex Bitmap Display">
            <a:extLst>
              <a:ext uri="{FF2B5EF4-FFF2-40B4-BE49-F238E27FC236}">
                <a16:creationId xmlns:a16="http://schemas.microsoft.com/office/drawing/2014/main" id="{83EBF117-4A9C-A754-8A6E-C149A0115C8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732919" y="3536327"/>
            <a:ext cx="2463800" cy="254000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A7C8D8F-F0FE-3D4E-4E75-4D191043CD0E}"/>
              </a:ext>
            </a:extLst>
          </p:cNvPr>
          <p:cNvSpPr txBox="1"/>
          <p:nvPr/>
        </p:nvSpPr>
        <p:spPr>
          <a:xfrm>
            <a:off x="4954352" y="2081683"/>
            <a:ext cx="3240360" cy="49800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Slowest relaxing mode 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C423DBA-6960-3CED-608B-52D8BF1D467A}"/>
              </a:ext>
            </a:extLst>
          </p:cNvPr>
          <p:cNvSpPr txBox="1"/>
          <p:nvPr/>
        </p:nvSpPr>
        <p:spPr>
          <a:xfrm>
            <a:off x="1274639" y="4149080"/>
            <a:ext cx="9145016" cy="64807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noProof="0" dirty="0">
                <a:solidFill>
                  <a:schemeClr val="bg2"/>
                </a:solidFill>
              </a:rPr>
              <a:t>Maximizing		       Fast thermalization             Reducing irreversibility </a:t>
            </a:r>
            <a:endParaRPr kumimoji="1" lang="zh-CN" altLang="en-US" sz="2000" noProof="0" dirty="0" err="1">
              <a:solidFill>
                <a:schemeClr val="bg2"/>
              </a:solidFill>
            </a:endParaRPr>
          </a:p>
        </p:txBody>
      </p:sp>
      <p:sp>
        <p:nvSpPr>
          <p:cNvPr id="16" name="右箭头 15">
            <a:extLst>
              <a:ext uri="{FF2B5EF4-FFF2-40B4-BE49-F238E27FC236}">
                <a16:creationId xmlns:a16="http://schemas.microsoft.com/office/drawing/2014/main" id="{5272F71D-525F-2DC5-EAA9-1EAF928A1AF6}"/>
              </a:ext>
            </a:extLst>
          </p:cNvPr>
          <p:cNvSpPr/>
          <p:nvPr/>
        </p:nvSpPr>
        <p:spPr>
          <a:xfrm>
            <a:off x="3922627" y="4317450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右箭头 16">
            <a:extLst>
              <a:ext uri="{FF2B5EF4-FFF2-40B4-BE49-F238E27FC236}">
                <a16:creationId xmlns:a16="http://schemas.microsoft.com/office/drawing/2014/main" id="{F3D4756F-AE36-5C0E-0B82-27FDE2B8D632}"/>
              </a:ext>
            </a:extLst>
          </p:cNvPr>
          <p:cNvSpPr/>
          <p:nvPr/>
        </p:nvSpPr>
        <p:spPr>
          <a:xfrm>
            <a:off x="6946491" y="4322052"/>
            <a:ext cx="504056" cy="216024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B2F456F0-F1AC-6836-ED3F-886ED082D31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6763" y="1162154"/>
            <a:ext cx="1668956" cy="2699782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t=0&#10;\end{align*}&#10;\end{document}" title="IguanaTex Bitmap Display">
            <a:extLst>
              <a:ext uri="{FF2B5EF4-FFF2-40B4-BE49-F238E27FC236}">
                <a16:creationId xmlns:a16="http://schemas.microsoft.com/office/drawing/2014/main" id="{603AD8D6-3466-34BA-177B-2FB81F05C70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388734" y="1052736"/>
            <a:ext cx="447040" cy="14224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t\rightarrow \infty&#10;\end{align*}&#10;\end{document}" title="IguanaTex Bitmap Display">
            <a:extLst>
              <a:ext uri="{FF2B5EF4-FFF2-40B4-BE49-F238E27FC236}">
                <a16:creationId xmlns:a16="http://schemas.microsoft.com/office/drawing/2014/main" id="{A4A671FB-4CC6-E50D-F0D9-7BD25262006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388734" y="2750935"/>
            <a:ext cx="589280" cy="14224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lambda_0=0&#10;\end{align*}&#10;\end{document}" title="IguanaTex Bitmap Display">
            <a:extLst>
              <a:ext uri="{FF2B5EF4-FFF2-40B4-BE49-F238E27FC236}">
                <a16:creationId xmlns:a16="http://schemas.microsoft.com/office/drawing/2014/main" id="{A2FBD56F-BE66-9E00-DD95-85444EF42E02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3740721" y="2991167"/>
            <a:ext cx="711200" cy="2286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usepackage{amssymb}&#10;\pagestyle{empty}&#10;\begin{document}&#10;\begin{align*}&#10;   \mathrm{Re}(\lambda_1)&#10;\end{align*}&#10;\end{document}" title="IguanaTex Bitmap Display">
            <a:extLst>
              <a:ext uri="{FF2B5EF4-FFF2-40B4-BE49-F238E27FC236}">
                <a16:creationId xmlns:a16="http://schemas.microsoft.com/office/drawing/2014/main" id="{E2E8067B-A04E-8AE2-A157-F13BF10C004B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058319" y="4300756"/>
            <a:ext cx="736600" cy="25400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BBFAAABD-AF67-CB70-6210-06CA5A3A3C6D}"/>
              </a:ext>
            </a:extLst>
          </p:cNvPr>
          <p:cNvSpPr txBox="1"/>
          <p:nvPr/>
        </p:nvSpPr>
        <p:spPr>
          <a:xfrm>
            <a:off x="2066727" y="3454306"/>
            <a:ext cx="15622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dirty="0">
                <a:solidFill>
                  <a:srgbClr val="FF0000"/>
                </a:solidFill>
              </a:rPr>
              <a:t>Spectral gap</a:t>
            </a:r>
            <a:r>
              <a:rPr kumimoji="1" lang="zh-CN" altLang="en-US" sz="1800" dirty="0">
                <a:solidFill>
                  <a:srgbClr val="FF0000"/>
                </a:solidFill>
              </a:rPr>
              <a:t> 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058674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56B8DA-D301-4AF2-E807-1BF4BC8C6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Preparing classical thermal states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F3794D4-113F-4012-7DB4-F93B5297B13B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Three-level system</a:t>
                </a:r>
              </a:p>
              <a:p>
                <a:r>
                  <a:rPr lang="en-US" altLang="zh-CN" sz="2400" dirty="0">
                    <a:solidFill>
                      <a:srgbClr val="051157"/>
                    </a:solidFill>
                  </a:rPr>
                  <a:t>Detailed-balanced condition: </a:t>
                </a:r>
                <a:r>
                  <a:rPr kumimoji="1" lang="en-US" altLang="zh-CN" sz="2400" dirty="0">
                    <a:solidFill>
                      <a:srgbClr val="051157"/>
                    </a:solidFill>
                  </a:rPr>
                  <a:t>  </a:t>
                </a:r>
                <a:endParaRPr kumimoji="1" lang="en-US" altLang="zh-CN" sz="2400" dirty="0"/>
              </a:p>
              <a:p>
                <a:r>
                  <a:rPr kumimoji="1" lang="en-US" altLang="zh-CN" sz="2400" dirty="0" err="1"/>
                  <a:t>Liouvillian</a:t>
                </a:r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r>
                  <a:rPr lang="en-US" altLang="zh-CN" sz="2400" dirty="0"/>
                  <a:t>Three kinetic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r>
                  <a:rPr lang="en-US" altLang="zh-CN" sz="2400" dirty="0"/>
                  <a:t> can be optimized to boost thermalization. </a:t>
                </a:r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EF3794D4-113F-4012-7DB4-F93B5297B13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8"/>
                <a:stretch>
                  <a:fillRect l="-1448" t="-2639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>
            <a:extLst>
              <a:ext uri="{FF2B5EF4-FFF2-40B4-BE49-F238E27FC236}">
                <a16:creationId xmlns:a16="http://schemas.microsoft.com/office/drawing/2014/main" id="{E7A8424E-960C-A126-A7B3-B55B03FACC8F}"/>
              </a:ext>
            </a:extLst>
          </p:cNvPr>
          <p:cNvSpPr txBox="1"/>
          <p:nvPr/>
        </p:nvSpPr>
        <p:spPr>
          <a:xfrm>
            <a:off x="3433838" y="141413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32" name="图片 31" descr="\documentclass{article}&#10;\usepackage{amsmath}&#10;\usepackage{xcolor}&#10;\usepackage{mathrsfs}&#10;\pagestyle{empty}&#10;\begin{document}&#10;\begin{equation*}&#10;\frac{\textcolor{red}{\boldsymbol{D}_{ij}}}{\textcolor{red}{\boldsymbol{D}_{ji}}}=e^{\beta(E_{j}-E_{i})}&#10;\end{equation*}&#10;\end{document}" title="IguanaTex Bitmap Display">
            <a:extLst>
              <a:ext uri="{FF2B5EF4-FFF2-40B4-BE49-F238E27FC236}">
                <a16:creationId xmlns:a16="http://schemas.microsoft.com/office/drawing/2014/main" id="{DFA8A1CA-9E49-B2E9-C7CA-C1A04037ABF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147314" y="1484784"/>
            <a:ext cx="2164080" cy="73152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B78AFD86-B97D-D7A4-8A6B-30DBC799B17B}"/>
              </a:ext>
            </a:extLst>
          </p:cNvPr>
          <p:cNvSpPr txBox="1"/>
          <p:nvPr/>
        </p:nvSpPr>
        <p:spPr>
          <a:xfrm>
            <a:off x="4370983" y="2717221"/>
            <a:ext cx="936104" cy="533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jump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E8B1037-E2B3-A755-3881-F0201A897478}"/>
              </a:ext>
            </a:extLst>
          </p:cNvPr>
          <p:cNvSpPr txBox="1"/>
          <p:nvPr/>
        </p:nvSpPr>
        <p:spPr>
          <a:xfrm>
            <a:off x="2077417" y="2725842"/>
            <a:ext cx="1267974" cy="516158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2900FF"/>
                </a:solidFill>
              </a:rPr>
              <a:t>dissipation</a:t>
            </a:r>
            <a:endParaRPr kumimoji="1" lang="zh-CN" altLang="en-US" noProof="0" dirty="0" err="1">
              <a:solidFill>
                <a:srgbClr val="2900FF"/>
              </a:solidFill>
            </a:endParaRPr>
          </a:p>
        </p:txBody>
      </p:sp>
      <p:pic>
        <p:nvPicPr>
          <p:cNvPr id="25" name="图片 24" descr="\documentclass{article}&#10;\usepackage{amsmath}&#10;\usepackage{xcolor}&#10;\usepackage{mathrsfs}&#10;\usepackage{physics,bm,bbm}&#10;\usepackage{amssymb}&#10;\pagestyle{empty}&#10;\begin{document}&#10;\begin{align*}&#10;\boldsymbol{D}&amp;=\left(\begin{array}{ccc}&#10;\textcolor{blue}{\boldsymbol{D}_{00}} &amp; \textcolor{red}{\tilde{\gamma}_{01}e^{\beta(E_{1}-E_{0})/2}} &amp; \textcolor{red}{\tilde{\gamma}_{02}e^{\beta(E_{2}-E_{0})/2}}\\&#10;\textcolor{red}{\tilde{\gamma}_{01}e^{-\beta(E_{1}-E_{0})/2}} &amp; \textcolor{blue}{\boldsymbol{D}_{11}} &amp; \textcolor{red}{\tilde{\gamma}_{12}e^{\beta(E_{2}-E_{1})/2}}\\&#10;\textcolor{red}{\tilde{\gamma}_{02}e^{-\beta(E_{2}-E_{0})/2}} &amp; \textcolor{red}{\tilde{\gamma}_{12}e^{-\beta(E_{2}-E_{1})/2}} &amp; \textcolor{blue}{\boldsymbol{D}_{22}}&#10;\end{array}\right)&#10;\end{align*}&#10;\end{document}" title="IguanaTex Bitmap Display">
            <a:extLst>
              <a:ext uri="{FF2B5EF4-FFF2-40B4-BE49-F238E27FC236}">
                <a16:creationId xmlns:a16="http://schemas.microsoft.com/office/drawing/2014/main" id="{49689732-959D-BA2B-E51A-F692A7A3795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981144" y="3209010"/>
            <a:ext cx="6858000" cy="939800"/>
          </a:xfrm>
          <a:prstGeom prst="rect">
            <a:avLst/>
          </a:prstGeom>
        </p:spPr>
      </p:pic>
      <p:pic>
        <p:nvPicPr>
          <p:cNvPr id="29" name="图片 28" descr="\documentclass{article}&#10;\usepackage{amsmath}&#10;\usepackage{xcolor}&#10;\usepackage{mathrsfs}&#10;\usepackage{physics,bm,bbm}&#10;\usepackage{amssymb}&#10;\pagestyle{empty}&#10;\begin{document}&#10;\begin{align*}&#10;\textcolor{blue}{\boldsymbol{D}_{00}}&amp;=-\tilde{\gamma}_{01}e^{-\beta(E_{1}-E_{0})/2}-\tilde{\gamma}_{02}e^{-\beta(E_{2}-E_{0})/2}\\\textcolor{blue}{\boldsymbol{D}_{11}}&amp;=-\tilde{\gamma}_{01}e^{\beta(E_{1}-E_{0})/2}-\tilde{\gamma}_{12}e^{-\beta(E_{2}-E_{1})/2}\\\textcolor{blue}{\boldsymbol{D}_{22}}&amp;=-\tilde{\gamma}_{02}e^{\beta(E_{2}-E_{0})/2}-\tilde{\gamma}_{12}e^{\beta(E_{2}-E_{1})/2}&#10;\end{align*}&#10;\end{document}" title="IguanaTex Bitmap Display">
            <a:extLst>
              <a:ext uri="{FF2B5EF4-FFF2-40B4-BE49-F238E27FC236}">
                <a16:creationId xmlns:a16="http://schemas.microsoft.com/office/drawing/2014/main" id="{EFCCC0CD-35C0-A0EE-18AE-3B045A92C3C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634679" y="4364564"/>
            <a:ext cx="4166170" cy="1008652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\boldsymbol{D}^{\top}=   \boldsymbol{\rho}_{\beta}^{-1}\boldsymbol{D}\boldsymbol{\rho}_{\beta}&#10;\end{align*}&#10;\end{document}" title="IguanaTex Bitmap Display">
            <a:extLst>
              <a:ext uri="{FF2B5EF4-FFF2-40B4-BE49-F238E27FC236}">
                <a16:creationId xmlns:a16="http://schemas.microsoft.com/office/drawing/2014/main" id="{8202BEC4-B5A0-7B80-6EA9-4AEDC65C355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8376370" y="1626304"/>
            <a:ext cx="1701800" cy="3556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usepackage{amssymb}&#10;\pagestyle{empty}&#10;\begin{document}&#10;\begin{align*}&#10;   \ket{p_\mathrm{eq}}=\boldsymbol{\rho}_\beta\ket{\mathbbm{1}}&#10;\end{align*}&#10;\end{document}" title="IguanaTex Bitmap Display">
            <a:extLst>
              <a:ext uri="{FF2B5EF4-FFF2-40B4-BE49-F238E27FC236}">
                <a16:creationId xmlns:a16="http://schemas.microsoft.com/office/drawing/2014/main" id="{678F51F5-D5DE-AB6E-C2FE-78C6D2EB072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368685" y="2619798"/>
            <a:ext cx="1447800" cy="2794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F32F6282-A012-70DA-527C-BFDED46694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 r="2620"/>
          <a:stretch>
            <a:fillRect/>
          </a:stretch>
        </p:blipFill>
        <p:spPr>
          <a:xfrm>
            <a:off x="8259416" y="3068720"/>
            <a:ext cx="3096344" cy="2520519"/>
          </a:xfrm>
          <a:prstGeom prst="rect">
            <a:avLst/>
          </a:prstGeom>
        </p:spPr>
      </p:pic>
      <p:sp>
        <p:nvSpPr>
          <p:cNvPr id="15" name="右箭头 14">
            <a:extLst>
              <a:ext uri="{FF2B5EF4-FFF2-40B4-BE49-F238E27FC236}">
                <a16:creationId xmlns:a16="http://schemas.microsoft.com/office/drawing/2014/main" id="{4F6D36EA-B0C2-8502-4579-264570BB928B}"/>
              </a:ext>
            </a:extLst>
          </p:cNvPr>
          <p:cNvSpPr/>
          <p:nvPr/>
        </p:nvSpPr>
        <p:spPr>
          <a:xfrm>
            <a:off x="7659124" y="1675083"/>
            <a:ext cx="360040" cy="23539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7" name="图片 16" descr="\documentclass{article}&#10;\usepackage{amsmath}&#10;\usepackage{xcolor}&#10;\usepackage{mathrsfs}&#10;\usepackage{physics,bm,bbm}&#10;\usepackage{amssymb}&#10;\pagestyle{empty}&#10;\begin{document}&#10;\begin{align*}&#10;   \boldsymbol{\rho}_{\beta}=e^{-\beta\boldsymbol{h}^{\mathrm{cl}}}/Z(\beta)&#10;\end{align*}&#10;\end{document}" title="IguanaTex Bitmap Display">
            <a:extLst>
              <a:ext uri="{FF2B5EF4-FFF2-40B4-BE49-F238E27FC236}">
                <a16:creationId xmlns:a16="http://schemas.microsoft.com/office/drawing/2014/main" id="{A1419A32-45EF-BD89-25DA-81D5A7A56D3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377585" y="2094675"/>
            <a:ext cx="1955799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118541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1486AB-33EC-AD08-A39C-999A35ADE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Construction of </a:t>
            </a:r>
            <a:r>
              <a:rPr kumimoji="1" lang="en-US" altLang="zh-CN" dirty="0" err="1"/>
              <a:t>Lindbladians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958E587-B07F-B378-13C3-51C19999C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D474ADBD-16E9-14F3-BB8D-E5B9138B5B62}"/>
              </a:ext>
            </a:extLst>
          </p:cNvPr>
          <p:cNvSpPr/>
          <p:nvPr/>
        </p:nvSpPr>
        <p:spPr>
          <a:xfrm>
            <a:off x="4478995" y="1643480"/>
            <a:ext cx="3240360" cy="11597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/>
              <a:t>Dynamical Lie algebra</a:t>
            </a:r>
            <a:endParaRPr kumimoji="1" lang="zh-CN" altLang="en-US" sz="2400" b="1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7C3E4AF3-5760-F010-3A7E-CEF58163D5C9}"/>
              </a:ext>
            </a:extLst>
          </p:cNvPr>
          <p:cNvSpPr/>
          <p:nvPr/>
        </p:nvSpPr>
        <p:spPr>
          <a:xfrm>
            <a:off x="7238607" y="3474902"/>
            <a:ext cx="3325064" cy="11597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/>
              <a:t>Parent Hamiltonians</a:t>
            </a:r>
            <a:endParaRPr kumimoji="1" lang="zh-CN" altLang="en-US" sz="2400" b="1" dirty="0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CF1CC19-00AB-B5A0-8785-8443491E4120}"/>
              </a:ext>
            </a:extLst>
          </p:cNvPr>
          <p:cNvSpPr/>
          <p:nvPr/>
        </p:nvSpPr>
        <p:spPr>
          <a:xfrm>
            <a:off x="1634679" y="3474902"/>
            <a:ext cx="3325064" cy="11597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 err="1"/>
              <a:t>Lindbladian</a:t>
            </a:r>
            <a:endParaRPr kumimoji="1" lang="zh-CN" altLang="en-US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17C3CCC-6B8E-EA6F-8390-A53A14DADD18}"/>
              </a:ext>
            </a:extLst>
          </p:cNvPr>
          <p:cNvSpPr txBox="1"/>
          <p:nvPr/>
        </p:nvSpPr>
        <p:spPr>
          <a:xfrm>
            <a:off x="4849568" y="3611484"/>
            <a:ext cx="2571221" cy="96637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noProof="0" dirty="0">
                <a:solidFill>
                  <a:schemeClr val="bg2"/>
                </a:solidFill>
              </a:rPr>
              <a:t>Thermofield double</a:t>
            </a:r>
          </a:p>
          <a:p>
            <a:endParaRPr kumimoji="1" lang="en-US" altLang="zh-CN" sz="500" noProof="0" dirty="0">
              <a:solidFill>
                <a:schemeClr val="bg2"/>
              </a:solidFill>
            </a:endParaRPr>
          </a:p>
          <a:p>
            <a:r>
              <a:rPr kumimoji="1" lang="en-US" altLang="zh-CN" sz="2000" noProof="0" dirty="0">
                <a:solidFill>
                  <a:schemeClr val="bg2"/>
                </a:solidFill>
              </a:rPr>
              <a:t>Purification</a:t>
            </a:r>
            <a:endParaRPr kumimoji="1" lang="zh-CN" altLang="en-US" sz="2000" noProof="0" dirty="0" err="1">
              <a:solidFill>
                <a:schemeClr val="bg2"/>
              </a:solidFill>
            </a:endParaRPr>
          </a:p>
        </p:txBody>
      </p: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EE1C2C43-8B53-0E5E-D9A2-CA4EEC7FAAAC}"/>
              </a:ext>
            </a:extLst>
          </p:cNvPr>
          <p:cNvCxnSpPr>
            <a:cxnSpLocks/>
            <a:stCxn id="5" idx="3"/>
            <a:endCxn id="8" idx="0"/>
          </p:cNvCxnSpPr>
          <p:nvPr/>
        </p:nvCxnSpPr>
        <p:spPr>
          <a:xfrm flipH="1">
            <a:off x="3297211" y="2633385"/>
            <a:ext cx="1656324" cy="841517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D72C5B2-D3E4-1A3E-B85B-06E0E25289C0}"/>
              </a:ext>
            </a:extLst>
          </p:cNvPr>
          <p:cNvCxnSpPr>
            <a:cxnSpLocks/>
            <a:stCxn id="5" idx="5"/>
            <a:endCxn id="7" idx="0"/>
          </p:cNvCxnSpPr>
          <p:nvPr/>
        </p:nvCxnSpPr>
        <p:spPr>
          <a:xfrm>
            <a:off x="7244815" y="2633385"/>
            <a:ext cx="1656324" cy="841517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77665FA1-9E3D-AE17-C668-14D82BF0CACD}"/>
              </a:ext>
            </a:extLst>
          </p:cNvPr>
          <p:cNvCxnSpPr>
            <a:cxnSpLocks/>
            <a:stCxn id="8" idx="6"/>
            <a:endCxn id="7" idx="2"/>
          </p:cNvCxnSpPr>
          <p:nvPr/>
        </p:nvCxnSpPr>
        <p:spPr>
          <a:xfrm>
            <a:off x="4959743" y="4054775"/>
            <a:ext cx="2278864" cy="0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253257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6520C7D-4E53-5CBC-363D-6D4857EB8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Optimization of spectral gap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B8A8E80-E809-A0AE-4E60-8E3CB222CA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C785E198-2436-A5CD-6771-0B551B7BB136}"/>
              </a:ext>
            </a:extLst>
          </p:cNvPr>
          <p:cNvSpPr/>
          <p:nvPr/>
        </p:nvSpPr>
        <p:spPr>
          <a:xfrm>
            <a:off x="8187407" y="2644874"/>
            <a:ext cx="2664296" cy="86409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b="1" dirty="0"/>
              <a:t>Hellmann-Feynman theorem</a:t>
            </a:r>
          </a:p>
        </p:txBody>
      </p:sp>
      <p:sp>
        <p:nvSpPr>
          <p:cNvPr id="7" name="圆角矩形 6">
            <a:extLst>
              <a:ext uri="{FF2B5EF4-FFF2-40B4-BE49-F238E27FC236}">
                <a16:creationId xmlns:a16="http://schemas.microsoft.com/office/drawing/2014/main" id="{381C6A96-B225-85F9-6389-F67708284854}"/>
              </a:ext>
            </a:extLst>
          </p:cNvPr>
          <p:cNvSpPr/>
          <p:nvPr/>
        </p:nvSpPr>
        <p:spPr>
          <a:xfrm>
            <a:off x="1562671" y="2632792"/>
            <a:ext cx="2448272" cy="86409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/>
              <a:t>Symmetry</a:t>
            </a:r>
            <a:endParaRPr lang="en-US" altLang="zh-CN" sz="2400" b="1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3D257213-8618-3398-A0D3-D7792AAD50EA}"/>
              </a:ext>
            </a:extLst>
          </p:cNvPr>
          <p:cNvSpPr/>
          <p:nvPr/>
        </p:nvSpPr>
        <p:spPr>
          <a:xfrm>
            <a:off x="3794919" y="3804314"/>
            <a:ext cx="4608512" cy="120821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/>
              <a:t>Enhance the spectral gap: boosting thermalization</a:t>
            </a:r>
            <a:endParaRPr lang="en-US" altLang="zh-CN" sz="2400" b="1" dirty="0"/>
          </a:p>
        </p:txBody>
      </p:sp>
      <p:cxnSp>
        <p:nvCxnSpPr>
          <p:cNvPr id="5" name="直线箭头连接符 4">
            <a:extLst>
              <a:ext uri="{FF2B5EF4-FFF2-40B4-BE49-F238E27FC236}">
                <a16:creationId xmlns:a16="http://schemas.microsoft.com/office/drawing/2014/main" id="{4C4E3191-FCFB-0B14-BB1D-41B5D7127893}"/>
              </a:ext>
            </a:extLst>
          </p:cNvPr>
          <p:cNvCxnSpPr>
            <a:cxnSpLocks/>
            <a:stCxn id="7" idx="2"/>
            <a:endCxn id="8" idx="1"/>
          </p:cNvCxnSpPr>
          <p:nvPr/>
        </p:nvCxnSpPr>
        <p:spPr>
          <a:xfrm>
            <a:off x="2786807" y="3496888"/>
            <a:ext cx="1008112" cy="911533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34DFCD17-C394-21EC-F5F2-B629CEA74042}"/>
              </a:ext>
            </a:extLst>
          </p:cNvPr>
          <p:cNvCxnSpPr>
            <a:cxnSpLocks/>
            <a:stCxn id="6" idx="2"/>
            <a:endCxn id="8" idx="3"/>
          </p:cNvCxnSpPr>
          <p:nvPr/>
        </p:nvCxnSpPr>
        <p:spPr>
          <a:xfrm flipH="1">
            <a:off x="8403431" y="3508970"/>
            <a:ext cx="1116124" cy="89945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6E56B7F5-602C-82A9-56E0-6ECD907E36EA}"/>
              </a:ext>
            </a:extLst>
          </p:cNvPr>
          <p:cNvSpPr txBox="1"/>
          <p:nvPr/>
        </p:nvSpPr>
        <p:spPr>
          <a:xfrm>
            <a:off x="9003096" y="3789040"/>
            <a:ext cx="129614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Gradients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024A87-B605-F310-0BFC-E13F433D6B95}"/>
              </a:ext>
            </a:extLst>
          </p:cNvPr>
          <p:cNvSpPr txBox="1"/>
          <p:nvPr/>
        </p:nvSpPr>
        <p:spPr>
          <a:xfrm>
            <a:off x="1922711" y="3631657"/>
            <a:ext cx="1296144" cy="576064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/>
                </a:solidFill>
              </a:rPr>
              <a:t>Reduce 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parameters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18491831-9224-166E-BD79-09F3E4FCD9AC}"/>
              </a:ext>
            </a:extLst>
          </p:cNvPr>
          <p:cNvSpPr/>
          <p:nvPr/>
        </p:nvSpPr>
        <p:spPr>
          <a:xfrm>
            <a:off x="4436643" y="1368830"/>
            <a:ext cx="3325064" cy="115974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/>
              <a:t>Parent Hamiltonians</a:t>
            </a:r>
            <a:endParaRPr kumimoji="1" lang="zh-CN" altLang="en-US" sz="2400" b="1" dirty="0"/>
          </a:p>
        </p:txBody>
      </p: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803165CD-41E0-F0BF-DEFD-655F1A7A04FC}"/>
              </a:ext>
            </a:extLst>
          </p:cNvPr>
          <p:cNvCxnSpPr>
            <a:cxnSpLocks/>
            <a:stCxn id="4" idx="2"/>
            <a:endCxn id="7" idx="0"/>
          </p:cNvCxnSpPr>
          <p:nvPr/>
        </p:nvCxnSpPr>
        <p:spPr>
          <a:xfrm flipH="1">
            <a:off x="2786807" y="1948703"/>
            <a:ext cx="1649836" cy="684089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D8CBE002-37DB-F655-DA01-A60885A91513}"/>
              </a:ext>
            </a:extLst>
          </p:cNvPr>
          <p:cNvCxnSpPr>
            <a:cxnSpLocks/>
            <a:stCxn id="4" idx="6"/>
            <a:endCxn id="6" idx="0"/>
          </p:cNvCxnSpPr>
          <p:nvPr/>
        </p:nvCxnSpPr>
        <p:spPr>
          <a:xfrm>
            <a:off x="7761707" y="1948703"/>
            <a:ext cx="1757848" cy="696171"/>
          </a:xfrm>
          <a:prstGeom prst="straightConnector1">
            <a:avLst/>
          </a:prstGeom>
          <a:ln w="127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503510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E80844-F2D3-EAE4-DD6A-9CD7F398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Content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10A843D-D5B6-5B3F-040B-F307B8F90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Autofit/>
          </a:bodyPr>
          <a:lstStyle/>
          <a:p>
            <a:r>
              <a:rPr kumimoji="1" lang="en-US" altLang="zh-CN" sz="2400" dirty="0"/>
              <a:t>Preparing classical thermal states</a:t>
            </a:r>
          </a:p>
          <a:p>
            <a:pPr lvl="1"/>
            <a:r>
              <a:rPr kumimoji="1" lang="en-US" altLang="zh-CN" sz="2400" dirty="0"/>
              <a:t>Kinetic Ising model</a:t>
            </a:r>
          </a:p>
          <a:p>
            <a:pPr lvl="1"/>
            <a:r>
              <a:rPr kumimoji="1" lang="en-US" altLang="zh-CN" sz="2400" dirty="0"/>
              <a:t>Spectral gap optimization</a:t>
            </a:r>
          </a:p>
          <a:p>
            <a:r>
              <a:rPr kumimoji="1" lang="en-US" altLang="zh-CN" sz="2400" dirty="0"/>
              <a:t>Preparing quantum thermal states</a:t>
            </a:r>
          </a:p>
          <a:p>
            <a:pPr lvl="1"/>
            <a:r>
              <a:rPr kumimoji="1" lang="en-US" altLang="zh-CN" sz="2400" dirty="0"/>
              <a:t>Constructing </a:t>
            </a:r>
            <a:r>
              <a:rPr kumimoji="1" lang="en-US" altLang="zh-CN" sz="2400" dirty="0" err="1"/>
              <a:t>Lindbladians</a:t>
            </a:r>
            <a:r>
              <a:rPr kumimoji="1" lang="en-US" altLang="zh-CN" sz="2400" dirty="0"/>
              <a:t> under quantum detailed balance</a:t>
            </a:r>
          </a:p>
          <a:p>
            <a:pPr lvl="1"/>
            <a:r>
              <a:rPr kumimoji="1" lang="en-US" altLang="zh-CN" sz="2400" dirty="0"/>
              <a:t>Dynamical Lie algebra approach</a:t>
            </a:r>
          </a:p>
          <a:p>
            <a:pPr lvl="1"/>
            <a:r>
              <a:rPr kumimoji="1" lang="en-US" altLang="zh-CN" sz="2400" dirty="0"/>
              <a:t>Lipkin-Meshkov-Glick model</a:t>
            </a:r>
          </a:p>
          <a:p>
            <a:pPr lvl="1"/>
            <a:r>
              <a:rPr lang="en-US" altLang="zh-CN" sz="2400" dirty="0">
                <a:cs typeface="Times New Roman" panose="02020603050405020304" pitchFamily="18" charset="0"/>
              </a:rPr>
              <a:t>Transverse Ising model</a:t>
            </a:r>
            <a:endParaRPr kumimoji="1" lang="en-US" altLang="zh-CN" sz="2400" dirty="0"/>
          </a:p>
          <a:p>
            <a:r>
              <a:rPr kumimoji="1" lang="en-US" altLang="zh-CN" sz="2400" dirty="0"/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91104462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572931-13BC-7AB1-B2D2-4C9E695F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Infinite-temperature </a:t>
            </a:r>
            <a:r>
              <a:rPr lang="en-US" altLang="zh-CN" sz="4000" dirty="0" err="1"/>
              <a:t>Liouvillians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3AA622-29C5-D4FD-406F-9FA9C299E1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Kinetic Ising model: classical spin dynamics under stochastic flips</a:t>
            </a:r>
          </a:p>
          <a:p>
            <a:r>
              <a:rPr lang="en-US" altLang="zh-CN" sz="2400" dirty="0"/>
              <a:t>We first construct </a:t>
            </a:r>
            <a:r>
              <a:rPr lang="en-US" altLang="zh-CN" sz="2400" dirty="0" err="1"/>
              <a:t>Liouvillians</a:t>
            </a:r>
            <a:r>
              <a:rPr lang="en-US" altLang="zh-CN" sz="2400" dirty="0"/>
              <a:t> to prepare infinite-temperature state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Single spin flip operator:</a:t>
            </a:r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ilde{\boldsymbol{D}}=-\tilde{\boldsymbol{H}}=\sum_{i=1}^{N}\tilde{\gamma}_{i}(\boldsymbol{\sigma}_{i}^{x}-\boldsymbol{I})&#10;\end{align*}&#10;\end{document}" title="IguanaTex Bitmap Display">
            <a:extLst>
              <a:ext uri="{FF2B5EF4-FFF2-40B4-BE49-F238E27FC236}">
                <a16:creationId xmlns:a16="http://schemas.microsoft.com/office/drawing/2014/main" id="{C16909EB-BF20-9238-E202-A99DA9930E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251303" y="4886522"/>
            <a:ext cx="3535680" cy="883920"/>
          </a:xfrm>
          <a:prstGeom prst="rect">
            <a:avLst/>
          </a:prstGeom>
        </p:spPr>
      </p:pic>
      <p:sp>
        <p:nvSpPr>
          <p:cNvPr id="16" name="圆角矩形 15">
            <a:extLst>
              <a:ext uri="{FF2B5EF4-FFF2-40B4-BE49-F238E27FC236}">
                <a16:creationId xmlns:a16="http://schemas.microsoft.com/office/drawing/2014/main" id="{4447008C-5294-914A-7530-8BC096459DE2}"/>
              </a:ext>
            </a:extLst>
          </p:cNvPr>
          <p:cNvSpPr/>
          <p:nvPr/>
        </p:nvSpPr>
        <p:spPr>
          <a:xfrm>
            <a:off x="6747247" y="2534588"/>
            <a:ext cx="3528392" cy="172819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Detailed balance condition</a:t>
            </a:r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6" name="图片 5" descr="\documentclass{article}&#10;\usepackage{amsmath}&#10;\usepackage{xcolor}&#10;\usepackage{mathrsfs}&#10;\usepackage{physics,bm,bbm}&#10;\usepackage{amssymb}&#10;\pagestyle{empty}&#10;\begin{document}&#10;\begin{align*}&#10;\textcolor{white}{\tilde{\boldsymbol{D}}^{\top}=\tilde{\boldsymbol{D}}}&#10;\end{align*}&#10;\end{document}" title="IguanaTex Bitmap Display">
            <a:extLst>
              <a:ext uri="{FF2B5EF4-FFF2-40B4-BE49-F238E27FC236}">
                <a16:creationId xmlns:a16="http://schemas.microsoft.com/office/drawing/2014/main" id="{58B26E2D-9478-0D39-2FE7-5DCA5022CE14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884827" y="3107955"/>
            <a:ext cx="990600" cy="254000"/>
          </a:xfrm>
          <a:prstGeom prst="rect">
            <a:avLst/>
          </a:prstGeom>
        </p:spPr>
      </p:pic>
      <p:pic>
        <p:nvPicPr>
          <p:cNvPr id="69" name="图片 68" descr="\documentclass{article}&#10;\usepackage{amsmath}&#10;\usepackage{xcolor}&#10;\usepackage{mathrsfs}&#10;\usepackage{physics,bm,bbm}&#10;\usepackage{amssymb}&#10;\pagestyle{empty}&#10;\begin{document}&#10;$\textcolor{white}{\;\sum_{i}\tilde{\gamma}_{i}\tilde{\boldsymbol{A}}_{i}=\sum_{i}\tilde{\gamma}_{i}\tilde{\boldsymbol{A}}_{i}^{\top}}$&#10;\end{document}" title="IguanaTex Bitmap Display">
            <a:extLst>
              <a:ext uri="{FF2B5EF4-FFF2-40B4-BE49-F238E27FC236}">
                <a16:creationId xmlns:a16="http://schemas.microsoft.com/office/drawing/2014/main" id="{925D4ED4-EC73-405B-1A00-3A03525128D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417767" y="3605122"/>
            <a:ext cx="2209800" cy="330200"/>
          </a:xfrm>
          <a:prstGeom prst="rect">
            <a:avLst/>
          </a:prstGeom>
        </p:spPr>
      </p:pic>
      <p:pic>
        <p:nvPicPr>
          <p:cNvPr id="62" name="图片 61" descr="\documentclass{article}&#10;\usepackage{amsmath}&#10;\usepackage{xcolor}&#10;\usepackage{mathrsfs}&#10;\usepackage{physics,bm,bbm}&#10;\pagestyle{empty}&#10;\begin{document}&#10;\begin{align*}&#10;   {\tilde{\boldsymbol{A}_{i}}=\boldsymbol{\sigma}_{i}^{x}}&#10;\end{align*}&#10;\end{document}" title="IguanaTex Bitmap Display">
            <a:extLst>
              <a:ext uri="{FF2B5EF4-FFF2-40B4-BE49-F238E27FC236}">
                <a16:creationId xmlns:a16="http://schemas.microsoft.com/office/drawing/2014/main" id="{B671FD32-32AC-E8C5-2F62-3FACEB917F2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399815" y="5085184"/>
            <a:ext cx="1097280" cy="365760"/>
          </a:xfrm>
          <a:prstGeom prst="rect">
            <a:avLst/>
          </a:prstGeom>
        </p:spPr>
      </p:pic>
      <p:sp>
        <p:nvSpPr>
          <p:cNvPr id="58" name="圆角矩形 57">
            <a:extLst>
              <a:ext uri="{FF2B5EF4-FFF2-40B4-BE49-F238E27FC236}">
                <a16:creationId xmlns:a16="http://schemas.microsoft.com/office/drawing/2014/main" id="{698BA9BC-FF5A-C11D-2CBD-2DF2772E14E5}"/>
              </a:ext>
            </a:extLst>
          </p:cNvPr>
          <p:cNvSpPr/>
          <p:nvPr/>
        </p:nvSpPr>
        <p:spPr>
          <a:xfrm>
            <a:off x="1922711" y="2534588"/>
            <a:ext cx="3240360" cy="147047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 err="1"/>
              <a:t>Liouvillians</a:t>
            </a:r>
            <a:endParaRPr lang="en-US" altLang="zh-CN" sz="1800" b="1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67" name="图片 66" descr="\documentclass{article}&#10;\usepackage{amsmath}&#10;\usepackage{xcolor}&#10;\usepackage{mathrsfs}&#10;\usepackage{physics,bm,bbm}&#10;\usepackage{amssymb}&#10;\pagestyle{empty}&#10;\begin{document}&#10;$\textcolor{white}{ \tilde{\boldsymbol{D}}=\sum_{i}\tilde{\gamma}_{i}(\tilde{\boldsymbol{A}}_{i}-\tilde{\boldsymbol{A}}_{i}^{\top}\tilde{\boldsymbol{A}}_{i})}$&#10;\end{document}" title="IguanaTex Bitmap Display">
            <a:extLst>
              <a:ext uri="{FF2B5EF4-FFF2-40B4-BE49-F238E27FC236}">
                <a16:creationId xmlns:a16="http://schemas.microsoft.com/office/drawing/2014/main" id="{772F58EF-0091-EFED-3E32-4282688DE51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210743" y="3344735"/>
            <a:ext cx="2667000" cy="3302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usepackage{amssymb}&#10;\pagestyle{empty}&#10;\begin{document}&#10;\begin{align*}&#10;   \boldsymbol{\rho}_0=\boldsymbol{I}/d&#10;\end{align*}&#10;\end{document}" title="IguanaTex Bitmap Display">
            <a:extLst>
              <a:ext uri="{FF2B5EF4-FFF2-40B4-BE49-F238E27FC236}">
                <a16:creationId xmlns:a16="http://schemas.microsoft.com/office/drawing/2014/main" id="{25E730D1-8A66-F108-7414-590084F18527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915599" y="1783846"/>
            <a:ext cx="1016000" cy="2540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usepackage{amssymb}&#10;\pagestyle{empty}&#10;\begin{document}&#10;\begin{align*}&#10; d=2^N  &#10;\end{align*}&#10;\end{document}" title="IguanaTex Bitmap Display">
            <a:extLst>
              <a:ext uri="{FF2B5EF4-FFF2-40B4-BE49-F238E27FC236}">
                <a16:creationId xmlns:a16="http://schemas.microsoft.com/office/drawing/2014/main" id="{FB4CC85E-F1C8-6EE5-7C48-D33222B0905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7251303" y="5794035"/>
            <a:ext cx="7620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49815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1284ED-7FE5-236A-DA30-CD23B7E55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Finite-temperature </a:t>
            </a:r>
            <a:r>
              <a:rPr lang="en-US" altLang="zh-CN" sz="4000" dirty="0" err="1"/>
              <a:t>Liouvillians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231A95-E86D-2204-F48C-452D9B26D3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dirty="0"/>
              <a:t>Finite-temperature thermal state:</a:t>
            </a:r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Ising Hamiltonian</a:t>
            </a:r>
          </a:p>
          <a:p>
            <a:endParaRPr lang="en-US" altLang="zh-CN" sz="2400" dirty="0"/>
          </a:p>
          <a:p>
            <a:r>
              <a:rPr lang="en-US" altLang="zh-CN" sz="2400" dirty="0"/>
              <a:t>Flip operator</a:t>
            </a:r>
            <a:endParaRPr lang="zh-CN" altLang="en-US" sz="2400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D22DD91A-C1E9-436B-0A18-FA95EBCC076D}"/>
              </a:ext>
            </a:extLst>
          </p:cNvPr>
          <p:cNvSpPr/>
          <p:nvPr/>
        </p:nvSpPr>
        <p:spPr>
          <a:xfrm>
            <a:off x="1490663" y="1988840"/>
            <a:ext cx="3960440" cy="179893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 err="1"/>
              <a:t>Liouvillians</a:t>
            </a:r>
            <a:endParaRPr lang="en-US" altLang="zh-CN" sz="1800" b="1" dirty="0"/>
          </a:p>
          <a:p>
            <a:endParaRPr lang="en-US" altLang="zh-CN" sz="1800" dirty="0"/>
          </a:p>
          <a:p>
            <a:endParaRPr lang="en-US" altLang="zh-CN" sz="1800" dirty="0"/>
          </a:p>
          <a:p>
            <a:endParaRPr lang="en-US" altLang="zh-CN" sz="1800" dirty="0"/>
          </a:p>
          <a:p>
            <a:r>
              <a:rPr lang="en-US" altLang="zh-CN" sz="1800" dirty="0"/>
              <a:t> </a:t>
            </a:r>
          </a:p>
        </p:txBody>
      </p:sp>
      <p:pic>
        <p:nvPicPr>
          <p:cNvPr id="23" name="图片 22" descr="\documentclass{article}&#10;\usepackage{amsmath}&#10;\usepackage{xcolor}&#10;\usepackage{mathrsfs}&#10;\usepackage{physics,bm,bbm}&#10;\usepackage{amssymb}&#10;\pagestyle{empty}&#10;\begin{document}&#10;$\textcolor{white}{\boldsymbol{D}=\sum_{i}\tilde{\gamma}_{i}(\boldsymbol{\rho}_{\beta}^{1/2}\tilde{\boldsymbol{A}}_{i}\boldsymbol{\rho}_{\beta}^{-1/2}-\boldsymbol{A}_{i}^{\top}\boldsymbol{A}_{i})}$&#10;\end{document}" title="IguanaTex Bitmap Display">
            <a:extLst>
              <a:ext uri="{FF2B5EF4-FFF2-40B4-BE49-F238E27FC236}">
                <a16:creationId xmlns:a16="http://schemas.microsoft.com/office/drawing/2014/main" id="{EBB95495-1529-E2F5-84BB-BB65220EF83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594495" y="2635310"/>
            <a:ext cx="3784600" cy="381000"/>
          </a:xfrm>
          <a:prstGeom prst="rect">
            <a:avLst/>
          </a:prstGeom>
        </p:spPr>
      </p:pic>
      <p:sp>
        <p:nvSpPr>
          <p:cNvPr id="9" name="圆角矩形 8">
            <a:extLst>
              <a:ext uri="{FF2B5EF4-FFF2-40B4-BE49-F238E27FC236}">
                <a16:creationId xmlns:a16="http://schemas.microsoft.com/office/drawing/2014/main" id="{932DDD71-1F15-459C-2EC9-1F392299E7D2}"/>
              </a:ext>
            </a:extLst>
          </p:cNvPr>
          <p:cNvSpPr/>
          <p:nvPr/>
        </p:nvSpPr>
        <p:spPr>
          <a:xfrm>
            <a:off x="7443908" y="1988840"/>
            <a:ext cx="3494396" cy="1296144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Detailed balance condition</a:t>
            </a:r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16" name="图片 15" descr="\documentclass{article}&#10;\usepackage{amsmath}&#10;\usepackage{xcolor}&#10;\usepackage{mathrsfs}&#10;\usepackage{physics,bm,bbm}&#10;\usepackage{amssymb}&#10;\pagestyle{empty}&#10;\begin{document}&#10;\begin{align*}&#10;   \textcolor{white}{\boldsymbol{A}_i=\boldsymbol{\rho}_\beta^{1/4}\tilde{\boldsymbol{A}}_i \boldsymbol{\rho}_\beta^{-1/4}}&#10;\end{align*}&#10;\end{document}" title="IguanaTex Bitmap Display">
            <a:extLst>
              <a:ext uri="{FF2B5EF4-FFF2-40B4-BE49-F238E27FC236}">
                <a16:creationId xmlns:a16="http://schemas.microsoft.com/office/drawing/2014/main" id="{0F853BE0-473F-8ADA-A011-4F92CFE7F32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594495" y="3194811"/>
            <a:ext cx="2032000" cy="38100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usepackage{amssymb}&#10;\pagestyle{empty}&#10;\begin{document}&#10;\begin{align*}&#10;\textcolor{white}{  \boldsymbol{D}^{\top}= \boldsymbol{\rho}_{\beta}^{-1}\boldsymbol{D}\boldsymbol{\rho}_{\beta}}&#10;\end{align*}&#10;\end{document}" title="IguanaTex Bitmap Display">
            <a:extLst>
              <a:ext uri="{FF2B5EF4-FFF2-40B4-BE49-F238E27FC236}">
                <a16:creationId xmlns:a16="http://schemas.microsoft.com/office/drawing/2014/main" id="{C1CB27A7-BD26-864E-169C-4F4159A70BF6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40206" y="2710506"/>
            <a:ext cx="1701800" cy="3556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$\boldsymbol{h}^{\mathrm{cl}}=-\sum_{i=1}^N J\boldsymbol{\sigma}_{i}^{z}\boldsymbol{\sigma}_{i+1}^{z}$&#10;\end{document}" title="IguanaTex Bitmap Display">
            <a:extLst>
              <a:ext uri="{FF2B5EF4-FFF2-40B4-BE49-F238E27FC236}">
                <a16:creationId xmlns:a16="http://schemas.microsoft.com/office/drawing/2014/main" id="{2926C846-AD33-419D-22C3-EA959273D33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470883" y="4171457"/>
            <a:ext cx="2240280" cy="29718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\boldsymbol{A}_{i}&amp;=\cosh(\frac{\beta J}{2})^{2}\boldsymbol{\sigma}_{i}^{x}-\frac{i}{2}\sinh(\beta J)(\boldsymbol{\sigma}_{i-1}^{z}+\boldsymbol{\sigma}_{i+1}^{z})\boldsymbol{\sigma}_{i}^{y}+\sinh(\frac{\beta J}{2})^{2}\boldsymbol{\sigma}_{i-1}^{z}\boldsymbol{\sigma}_{i}^{x}\boldsymbol{\sigma}_{i+1}^{z}&#10;\end{align*}&#10;\end{document}" title="IguanaTex Bitmap Display">
            <a:extLst>
              <a:ext uri="{FF2B5EF4-FFF2-40B4-BE49-F238E27FC236}">
                <a16:creationId xmlns:a16="http://schemas.microsoft.com/office/drawing/2014/main" id="{8B8C469F-3FB3-2DDC-0D47-6415E415CB8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470883" y="4994880"/>
            <a:ext cx="7726680" cy="59436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usepackage{amssymb}&#10;\pagestyle{empty}&#10;\begin{document}&#10;\begin{align*}&#10;   \boldsymbol{\rho}_\beta =e^{-\beta \boldsymbol{h}^\mathrm{cl}}/Z(\beta)&#10;\end{align*}&#10;\end{document}" title="IguanaTex Bitmap Display">
            <a:extLst>
              <a:ext uri="{FF2B5EF4-FFF2-40B4-BE49-F238E27FC236}">
                <a16:creationId xmlns:a16="http://schemas.microsoft.com/office/drawing/2014/main" id="{E57F337C-66CC-A6E1-6B9C-2DFE843C4995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5367511" y="1201192"/>
            <a:ext cx="1955800" cy="355600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usepackage{amssymb}&#10;\pagestyle{empty}&#10;\begin{document}&#10;\begin{align*}&#10;   Z(\beta)=\mathrm{tr}( e^{-\beta \boldsymbol{h}^\mathrm{cl}})&#10;\end{align*}&#10;\end{document}" title="IguanaTex Bitmap Display">
            <a:extLst>
              <a:ext uri="{FF2B5EF4-FFF2-40B4-BE49-F238E27FC236}">
                <a16:creationId xmlns:a16="http://schemas.microsoft.com/office/drawing/2014/main" id="{07D98047-1C5F-6275-C63F-3572F0DB814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350203" y="1213892"/>
            <a:ext cx="19304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63235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731F18-9254-CF9C-F47D-43616AA5B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Hamiltonians 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C542AF-A582-0EAF-3190-080785D295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sz="2400" dirty="0"/>
              <a:t>Parent Hamiltonian of kinetic Ising model</a:t>
            </a:r>
          </a:p>
          <a:p>
            <a:pPr marL="0" indent="0">
              <a:buNone/>
            </a:pPr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r>
              <a:rPr lang="en-US" altLang="zh-CN" sz="2400" dirty="0"/>
              <a:t>Other choices of  single spin flip operators</a:t>
            </a:r>
            <a:endParaRPr lang="zh-CN" altLang="en-US" sz="2400" dirty="0"/>
          </a:p>
        </p:txBody>
      </p:sp>
      <p:pic>
        <p:nvPicPr>
          <p:cNvPr id="31" name="图片 30" descr="\documentclass{article}&#10;\usepackage{amsmath}&#10;\usepackage{xcolor}&#10;\usepackage{mathrsfs}&#10;\usepackage{physics,bm,bbm}&#10;\usepackage{amssymb}&#10;\pagestyle{empty}&#10;\begin{document}&#10;\begin{align*}&#10;   \boldsymbol{H}_{i}&amp;=\frac{1+\eta\boldsymbol{\sigma}_{i}^{z}(\boldsymbol{\sigma}_{i-1}^{z}+\boldsymbol{\sigma}_{i+1}^{z})+\eta^{2}\boldsymbol{\sigma}_{i-1}^{z}\boldsymbol{\sigma}_{i+1}^{z}}{1-\eta^{2}}-\boldsymbol{\sigma}_{i}^{x}&#10;\end{align*}&#10;\end{document}" title="IguanaTex Bitmap Display">
            <a:extLst>
              <a:ext uri="{FF2B5EF4-FFF2-40B4-BE49-F238E27FC236}">
                <a16:creationId xmlns:a16="http://schemas.microsoft.com/office/drawing/2014/main" id="{C6EBCCD1-9083-AC08-29CA-FF945B87F1B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182743" y="3802112"/>
            <a:ext cx="5308600" cy="63500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usepackage{amssymb}&#10;\pagestyle{empty}&#10;\begin{document}&#10;\begin{align*}&#10;   \tilde{\boldsymbol{A}}_{in}=(1\pm \boldsymbol{\sigma}_{i-1}^z \boldsymbol{\sigma}_{i+1}^z) \boldsymbol{\sigma}_{i}^x&#10;\end{align*}&#10;\end{document}" title="IguanaTex Bitmap Display">
            <a:extLst>
              <a:ext uri="{FF2B5EF4-FFF2-40B4-BE49-F238E27FC236}">
                <a16:creationId xmlns:a16="http://schemas.microsoft.com/office/drawing/2014/main" id="{9DFB7593-F31E-0443-29FB-91788432D4B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159844" y="5445224"/>
            <a:ext cx="2717800" cy="330200"/>
          </a:xfrm>
          <a:prstGeom prst="rect">
            <a:avLst/>
          </a:prstGeom>
        </p:spPr>
      </p:pic>
      <p:pic>
        <p:nvPicPr>
          <p:cNvPr id="37" name="图片 36" descr="\documentclass{article}&#10;\usepackage{amsmath}&#10;\usepackage{xcolor}&#10;\usepackage{mathrsfs}&#10;\usepackage{physics,bm,bbm}&#10;\usepackage{amssymb}&#10;\pagestyle{empty}&#10;\begin{document}&#10;$   \boldsymbol{H}=\sum_{i=1}^N\tilde{\gamma}_{i}(1+\delta_i\boldsymbol{\sigma}_{i-1}^{z}\boldsymbol{\sigma}_{i+1}^{z})\boldsymbol{H}_{i}$&#10;\end{document}" title="IguanaTex Bitmap Display">
            <a:extLst>
              <a:ext uri="{FF2B5EF4-FFF2-40B4-BE49-F238E27FC236}">
                <a16:creationId xmlns:a16="http://schemas.microsoft.com/office/drawing/2014/main" id="{BE677AAB-BB37-A109-99AA-8FE1E5FE23D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31223" y="5470385"/>
            <a:ext cx="3268980" cy="29718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   \eta =\tanh(\beta J)&#10;\end{align*}&#10;\end{document}" title="IguanaTex Bitmap Display">
            <a:extLst>
              <a:ext uri="{FF2B5EF4-FFF2-40B4-BE49-F238E27FC236}">
                <a16:creationId xmlns:a16="http://schemas.microsoft.com/office/drawing/2014/main" id="{7F68CB77-2B47-4A61-DDCD-64600CB909D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691463" y="3992612"/>
            <a:ext cx="1473200" cy="254000"/>
          </a:xfrm>
          <a:prstGeom prst="rect">
            <a:avLst/>
          </a:prstGeom>
        </p:spPr>
      </p:pic>
      <p:sp>
        <p:nvSpPr>
          <p:cNvPr id="4" name="圆角矩形 3">
            <a:extLst>
              <a:ext uri="{FF2B5EF4-FFF2-40B4-BE49-F238E27FC236}">
                <a16:creationId xmlns:a16="http://schemas.microsoft.com/office/drawing/2014/main" id="{B887F2A3-A689-DFE0-CD45-72E4E4EE76C3}"/>
              </a:ext>
            </a:extLst>
          </p:cNvPr>
          <p:cNvSpPr/>
          <p:nvPr/>
        </p:nvSpPr>
        <p:spPr>
          <a:xfrm>
            <a:off x="3490913" y="1124744"/>
            <a:ext cx="5216524" cy="1894145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Parent Hamiltonians</a:t>
            </a:r>
          </a:p>
          <a:p>
            <a:endParaRPr lang="en-US" altLang="zh-CN" sz="1800" dirty="0"/>
          </a:p>
          <a:p>
            <a:endParaRPr lang="en-US" altLang="zh-CN" sz="1800" dirty="0"/>
          </a:p>
          <a:p>
            <a:endParaRPr lang="en-US" altLang="zh-CN" sz="1800" dirty="0"/>
          </a:p>
          <a:p>
            <a:r>
              <a:rPr lang="en-US" altLang="zh-CN" sz="1800" dirty="0"/>
              <a:t> </a:t>
            </a:r>
          </a:p>
        </p:txBody>
      </p:sp>
      <p:pic>
        <p:nvPicPr>
          <p:cNvPr id="12" name="图片 11" descr="\documentclass{article}&#10;\usepackage{amsmath}&#10;\usepackage{xcolor}&#10;\usepackage{mathrsfs}&#10;\usepackage{physics,bm,bbm}&#10;\usepackage{amssymb}&#10;\pagestyle{empty}&#10;\begin{document}&#10;\begin{align*}&#10;   \textcolor{white}{\boldsymbol{H}=-\boldsymbol{\rho}_{\beta}^{-1/2} \boldsymbol{D}\boldsymbol{\rho}_{\beta}^{1/2}}&#10;\end{align*}&#10;\end{document}" title="IguanaTex Bitmap Display">
            <a:extLst>
              <a:ext uri="{FF2B5EF4-FFF2-40B4-BE49-F238E27FC236}">
                <a16:creationId xmlns:a16="http://schemas.microsoft.com/office/drawing/2014/main" id="{1DA6ED7B-7805-CF1A-723F-3481EA6CB6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154959" y="1823864"/>
            <a:ext cx="2133600" cy="3810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$\textcolor{white}{=\sum_{i}\tilde{\gamma}_{i}\boldsymbol{H}_{i}=\sum_{i}\tilde{\gamma}_{i}(\boldsymbol{A}_{i}^{\top}\boldsymbol{A}_{i}-\tilde{\boldsymbol{A}}_{i})}$&#10;\end{document}" title="IguanaTex Bitmap Display">
            <a:extLst>
              <a:ext uri="{FF2B5EF4-FFF2-40B4-BE49-F238E27FC236}">
                <a16:creationId xmlns:a16="http://schemas.microsoft.com/office/drawing/2014/main" id="{D902B85D-6F3E-15E1-3C9F-03AA3A73C11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472459" y="2378720"/>
            <a:ext cx="36322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88241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8E1322E-22FC-A890-AC9A-AC26F08F09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en-US" altLang="zh-CN" sz="2400" i="1" dirty="0">
              <a:latin typeface="Cambria Math" panose="02040503050406030204" pitchFamily="18" charset="0"/>
            </a:endParaRPr>
          </a:p>
          <a:p>
            <a:endParaRPr kumimoji="1" lang="zh-CN" altLang="en-US" sz="2400" dirty="0"/>
          </a:p>
        </p:txBody>
      </p:sp>
      <p:graphicFrame>
        <p:nvGraphicFramePr>
          <p:cNvPr id="26" name="表格 25">
            <a:extLst>
              <a:ext uri="{FF2B5EF4-FFF2-40B4-BE49-F238E27FC236}">
                <a16:creationId xmlns:a16="http://schemas.microsoft.com/office/drawing/2014/main" id="{7DE3295C-2465-7DEC-284E-A0AE5BB65E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199015"/>
              </p:ext>
            </p:extLst>
          </p:nvPr>
        </p:nvGraphicFramePr>
        <p:xfrm>
          <a:off x="1512010" y="1269089"/>
          <a:ext cx="9761835" cy="460818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927701">
                  <a:extLst>
                    <a:ext uri="{9D8B030D-6E8A-4147-A177-3AD203B41FA5}">
                      <a16:colId xmlns:a16="http://schemas.microsoft.com/office/drawing/2014/main" val="3122315222"/>
                    </a:ext>
                  </a:extLst>
                </a:gridCol>
                <a:gridCol w="3917067">
                  <a:extLst>
                    <a:ext uri="{9D8B030D-6E8A-4147-A177-3AD203B41FA5}">
                      <a16:colId xmlns:a16="http://schemas.microsoft.com/office/drawing/2014/main" val="610310302"/>
                    </a:ext>
                  </a:extLst>
                </a:gridCol>
                <a:gridCol w="3917067">
                  <a:extLst>
                    <a:ext uri="{9D8B030D-6E8A-4147-A177-3AD203B41FA5}">
                      <a16:colId xmlns:a16="http://schemas.microsoft.com/office/drawing/2014/main" val="103253586"/>
                    </a:ext>
                  </a:extLst>
                </a:gridCol>
              </a:tblGrid>
              <a:tr h="842392"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05115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zh-CN" sz="1800" noProof="0" dirty="0" err="1">
                          <a:solidFill>
                            <a:schemeClr val="bg1"/>
                          </a:solidFill>
                        </a:rPr>
                        <a:t>Liouvillians</a:t>
                      </a:r>
                      <a:endParaRPr kumimoji="1" lang="en-US" altLang="zh-CN" sz="18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kumimoji="1" lang="en-US" altLang="zh-CN" sz="18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kumimoji="1" lang="en-US" altLang="zh-CN" sz="180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511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800" noProof="0" dirty="0">
                          <a:solidFill>
                            <a:schemeClr val="bg1"/>
                          </a:solidFill>
                          <a:latin typeface="+mj-lt"/>
                        </a:rPr>
                        <a:t>Parent Hamiltonians</a:t>
                      </a:r>
                    </a:p>
                    <a:p>
                      <a:pPr marL="0" marR="0" lvl="0" indent="0" algn="ctr" defTabSz="91436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zh-CN" altLang="en-US" sz="1800" noProof="0" dirty="0">
                        <a:solidFill>
                          <a:schemeClr val="bg1"/>
                        </a:solidFill>
                        <a:latin typeface="+mj-lt"/>
                      </a:endParaRPr>
                    </a:p>
                    <a:p>
                      <a:pPr algn="ctr"/>
                      <a:endParaRPr lang="zh-CN" alt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511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932583"/>
                  </a:ext>
                </a:extLst>
              </a:tr>
              <a:tr h="1954687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Steady state/</a:t>
                      </a:r>
                    </a:p>
                    <a:p>
                      <a:pPr algn="ctr"/>
                      <a:r>
                        <a:rPr lang="en-US" altLang="zh-CN" dirty="0"/>
                        <a:t>ground state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C0C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C0C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C0C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462283"/>
                  </a:ext>
                </a:extLst>
              </a:tr>
              <a:tr h="8695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Detailed balance condition 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99A6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99A6C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99A6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255614"/>
                  </a:ext>
                </a:extLst>
              </a:tr>
              <a:tr h="869548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Spectrum</a:t>
                      </a:r>
                      <a:endParaRPr lang="zh-CN" altLang="en-US" dirty="0"/>
                    </a:p>
                  </a:txBody>
                  <a:tcPr anchor="ctr">
                    <a:solidFill>
                      <a:srgbClr val="C0C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/>
                    </a:p>
                  </a:txBody>
                  <a:tcPr>
                    <a:solidFill>
                      <a:srgbClr val="C0C9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/>
                    </a:p>
                  </a:txBody>
                  <a:tcPr>
                    <a:solidFill>
                      <a:srgbClr val="C0C9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3031213"/>
                  </a:ext>
                </a:extLst>
              </a:tr>
            </a:tbl>
          </a:graphicData>
        </a:graphic>
      </p:graphicFrame>
      <p:sp>
        <p:nvSpPr>
          <p:cNvPr id="2" name="标题 1">
            <a:extLst>
              <a:ext uri="{FF2B5EF4-FFF2-40B4-BE49-F238E27FC236}">
                <a16:creationId xmlns:a16="http://schemas.microsoft.com/office/drawing/2014/main" id="{FE02C40F-59E1-CFC3-0CEC-CECCAD057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/>
              <a:t>Liouvillians</a:t>
            </a:r>
            <a:r>
              <a:rPr kumimoji="1" lang="en-US" altLang="zh-CN" dirty="0"/>
              <a:t> and Parent Hamiltonians</a:t>
            </a:r>
            <a:endParaRPr kumimoji="1" lang="zh-CN" altLang="en-US" dirty="0"/>
          </a:p>
        </p:txBody>
      </p:sp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\boldsymbol{H}\ket{\sqrt{p_\beta}}=0&#10;\end{align*}&#10;\end{document}" title="IguanaTex Bitmap Display">
            <a:extLst>
              <a:ext uri="{FF2B5EF4-FFF2-40B4-BE49-F238E27FC236}">
                <a16:creationId xmlns:a16="http://schemas.microsoft.com/office/drawing/2014/main" id="{5E65A9A6-C95C-ADD2-CE01-FC0215C50F7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595047" y="3306440"/>
            <a:ext cx="1447800" cy="3302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\ket{p_{\beta}}=\frac{e^{-\beta \boldsymbol{h}^{\mathrm{cl}}}}{Z(\beta)}\ket{\mathbbm{1}}&#10;\end{align*}&#10;\end{document}" title="IguanaTex Bitmap Display">
            <a:extLst>
              <a:ext uri="{FF2B5EF4-FFF2-40B4-BE49-F238E27FC236}">
                <a16:creationId xmlns:a16="http://schemas.microsoft.com/office/drawing/2014/main" id="{79B10BA1-2537-C18E-EBBF-1C2A1A92A31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435351" y="2325884"/>
            <a:ext cx="1828800" cy="6604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\ket{\sqrt{p_{\beta}}}=\frac{e^{-\beta \boldsymbol{h}^{\mathrm{cl}}/2}}{\sqrt{Z(\beta)}}\ket{\mathbbm{1}}&#10;\end{align*}&#10;\end{document}" title="IguanaTex Bitmap Display">
            <a:extLst>
              <a:ext uri="{FF2B5EF4-FFF2-40B4-BE49-F238E27FC236}">
                <a16:creationId xmlns:a16="http://schemas.microsoft.com/office/drawing/2014/main" id="{84EE3EC4-346A-D907-4575-A3CCD0258B7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163247" y="2268161"/>
            <a:ext cx="2286000" cy="711200"/>
          </a:xfrm>
          <a:prstGeom prst="rect">
            <a:avLst/>
          </a:prstGeom>
        </p:spPr>
      </p:pic>
      <p:pic>
        <p:nvPicPr>
          <p:cNvPr id="56" name="图片 55" descr="\documentclass{article}&#10;\usepackage{amsmath}&#10;\usepackage{xcolor}&#10;\usepackage{mathrsfs}&#10;\usepackage{physics,bm,bbm}&#10;\pagestyle{empty}&#10;\begin{document}&#10;$&#10;  \textcolor{white}{ \boldsymbol{H}=\sum_{i}\tilde{\gamma}_i\boldsymbol{H}_i}&#10;$&#10;\end{document}" title="IguanaTex Bitmap Display">
            <a:extLst>
              <a:ext uri="{FF2B5EF4-FFF2-40B4-BE49-F238E27FC236}">
                <a16:creationId xmlns:a16="http://schemas.microsoft.com/office/drawing/2014/main" id="{9E8ABC60-FEF1-0831-A22D-BDF7504C37E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564215" y="1735304"/>
            <a:ext cx="1524000" cy="279400"/>
          </a:xfrm>
          <a:prstGeom prst="rect">
            <a:avLst/>
          </a:prstGeom>
        </p:spPr>
      </p:pic>
      <p:pic>
        <p:nvPicPr>
          <p:cNvPr id="54" name="图片 53" descr="\documentclass{article}&#10;\usepackage{amsmath}&#10;\usepackage{xcolor}&#10;\usepackage{mathrsfs}&#10;\usepackage{physics,bm,bbm}&#10;\pagestyle{empty}&#10;\begin{document}&#10;$&#10;\textcolor{white}{\boldsymbol{D}=\sum_{i} \tilde{\gamma}_i\boldsymbol{D}_{i}}&#10;$&#10;\end{document}" title="IguanaTex Bitmap Display">
            <a:extLst>
              <a:ext uri="{FF2B5EF4-FFF2-40B4-BE49-F238E27FC236}">
                <a16:creationId xmlns:a16="http://schemas.microsoft.com/office/drawing/2014/main" id="{291C5E34-E778-7DD6-20B9-8A328474DC4D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676259" y="1727901"/>
            <a:ext cx="1498600" cy="27940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\boldsymbol{D}\ket{p_\beta}&amp;=0\\   \bra{\mathbbm{1}}\boldsymbol{D}&amp;=0&#10;\end{align*}&#10;\end{document}" title="IguanaTex Bitmap Display">
            <a:extLst>
              <a:ext uri="{FF2B5EF4-FFF2-40B4-BE49-F238E27FC236}">
                <a16:creationId xmlns:a16="http://schemas.microsoft.com/office/drawing/2014/main" id="{8DF5C65A-1E61-15C6-6EA7-88C380B51CF1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4765551" y="3236717"/>
            <a:ext cx="1168400" cy="6350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\boldsymbol{H}_i^\dagger = \boldsymbol{H}_i^\top= \boldsymbol{H}_i&#10;\end{align*}&#10;\end{document}" title="IguanaTex Bitmap Display">
            <a:extLst>
              <a:ext uri="{FF2B5EF4-FFF2-40B4-BE49-F238E27FC236}">
                <a16:creationId xmlns:a16="http://schemas.microsoft.com/office/drawing/2014/main" id="{CD428147-F575-364D-EAAD-D130416CC69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8259415" y="4344914"/>
            <a:ext cx="2164080" cy="39624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usepackage{amssymb}&#10;\pagestyle{empty}&#10;\begin{document}&#10;\begin{align*}&#10;   \boldsymbol{\rho}_{\beta}^{-1}\boldsymbol{D}_i\boldsymbol{\rho}_{\beta}=\boldsymbol{D}^{\top}_i&#10;\end{align*}&#10;\end{document}" title="IguanaTex Bitmap Display">
            <a:extLst>
              <a:ext uri="{FF2B5EF4-FFF2-40B4-BE49-F238E27FC236}">
                <a16:creationId xmlns:a16="http://schemas.microsoft.com/office/drawing/2014/main" id="{63B0209C-8466-4B6A-F6C1-FC552487BC0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4511551" y="4401034"/>
            <a:ext cx="1752600" cy="355600"/>
          </a:xfrm>
          <a:prstGeom prst="rect">
            <a:avLst/>
          </a:prstGeom>
        </p:spPr>
      </p:pic>
      <p:pic>
        <p:nvPicPr>
          <p:cNvPr id="35" name="图片 34" descr="\documentclass{article}&#10;\usepackage{amsmath}&#10;\usepackage{xcolor}&#10;\usepackage{mathrsfs}&#10;\usepackage{physics,bm,bbm}&#10;\usepackage{amssymb}&#10;\pagestyle{empty}&#10;\begin{document}&#10;\begin{align*}&#10;   -\lambda_0,-\lambda_1,\ldots,-\lambda_{d-1}&#10;\end{align*}&#10;\end{document}" title="IguanaTex Bitmap Display">
            <a:extLst>
              <a:ext uri="{FF2B5EF4-FFF2-40B4-BE49-F238E27FC236}">
                <a16:creationId xmlns:a16="http://schemas.microsoft.com/office/drawing/2014/main" id="{3F96BD3B-CEA0-DC52-B468-9070A8A000B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295259" y="5335047"/>
            <a:ext cx="2260600" cy="228600"/>
          </a:xfrm>
          <a:prstGeom prst="rect">
            <a:avLst/>
          </a:prstGeom>
        </p:spPr>
      </p:pic>
      <p:pic>
        <p:nvPicPr>
          <p:cNvPr id="39" name="图片 38" descr="\documentclass{article}&#10;\usepackage{amsmath}&#10;\usepackage{xcolor}&#10;\usepackage{mathrsfs}&#10;\usepackage{physics,bm,bbm}&#10;\usepackage{amssymb}&#10;\pagestyle{empty}&#10;\begin{document}&#10;\begin{align*}&#10;   \lambda_0,\lambda_1,\ldots,\lambda_{d-1}&#10;\end{align*}&#10;\end{document}" title="IguanaTex Bitmap Display">
            <a:extLst>
              <a:ext uri="{FF2B5EF4-FFF2-40B4-BE49-F238E27FC236}">
                <a16:creationId xmlns:a16="http://schemas.microsoft.com/office/drawing/2014/main" id="{CA072C87-7AAC-6867-F0F5-3BC92E51535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8480747" y="5345995"/>
            <a:ext cx="1676400" cy="228600"/>
          </a:xfrm>
          <a:prstGeom prst="rect">
            <a:avLst/>
          </a:prstGeom>
        </p:spPr>
      </p:pic>
      <p:pic>
        <p:nvPicPr>
          <p:cNvPr id="42" name="图片 41" descr="\documentclass{article}&#10;\usepackage{amsmath}&#10;\usepackage{xcolor}&#10;\usepackage{mathrsfs}&#10;\usepackage{physics,bm,bbm}&#10;\usepackage{amssymb}&#10;\pagestyle{empty}&#10;\begin{document}&#10;\begin{align*}&#10;   \lambda_0=0,\;\lambda_1&gt;0&#10;\end{align*}&#10;\end{document}" title="IguanaTex Bitmap Display">
            <a:extLst>
              <a:ext uri="{FF2B5EF4-FFF2-40B4-BE49-F238E27FC236}">
                <a16:creationId xmlns:a16="http://schemas.microsoft.com/office/drawing/2014/main" id="{BC2C2A64-008D-75C0-1CFD-F44506178C90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676259" y="6084731"/>
            <a:ext cx="1625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34810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74BD644-C8DC-7C20-B1D2-3A8145B5B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Spectral gap optimization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6C832D93-FBE9-C2F3-95CA-D0F8E70312A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-US" altLang="zh-CN" sz="2400" dirty="0"/>
                  <a:t>Boosting thermalization: 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1" lang="en-US" altLang="zh-CN" sz="2400" dirty="0"/>
                  <a:t> to enhance the spectral gap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:r>
                  <a:rPr kumimoji="1" lang="en-US" altLang="zh-CN" sz="2400" dirty="0"/>
                  <a:t>First excited state: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zh-CN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kumimoji="1" lang="en-US" altLang="zh-CN" sz="2400">
                                    <a:latin typeface="Cambria Math" panose="020405030504060302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kumimoji="1" lang="en-US" altLang="zh-CN" sz="24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/>
                  <a:t>,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Hellmann–Feynman theorem </a:t>
                </a:r>
                <a:r>
                  <a:rPr lang="en-US" altLang="zh-CN" sz="24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→ derivatives</a:t>
                </a:r>
                <a:endParaRPr kumimoji="1" lang="en-US" altLang="zh-CN" sz="2400" b="1" dirty="0">
                  <a:solidFill>
                    <a:srgbClr val="C00000"/>
                  </a:solidFill>
                </a:endParaRPr>
              </a:p>
              <a:p>
                <a:endParaRPr kumimoji="1" lang="en-US" altLang="zh-CN" sz="2400" dirty="0"/>
              </a:p>
              <a:p>
                <a:pPr marL="0" indent="0">
                  <a:buNone/>
                </a:pPr>
                <a:endParaRPr kumimoji="1" lang="en-US" altLang="zh-CN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kumimoji="1" lang="en-US" altLang="zh-CN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2400" dirty="0"/>
                  <a:t>is extensive with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sz="2400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</m:oMath>
                </a14:m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en-US" altLang="zh-CN" sz="2400" dirty="0"/>
              </a:p>
              <a:p>
                <a:endParaRPr kumimoji="1" lang="zh-CN" altLang="en-US" sz="2400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6C832D93-FBE9-C2F3-95CA-D0F8E70312A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\frac{\partial\lambda_{1}}{\partial\tilde{\gamma}_{i}}=\left\langle \Phi_{1}\right|\frac{\partial\boldsymbol{H}}{\partial\tilde{\gamma}_{i}}\left|\Phi_{1}\right\rangle &#10;\end{align*}&#10;\end{document}" title="IguanaTex Bitmap Display">
            <a:extLst>
              <a:ext uri="{FF2B5EF4-FFF2-40B4-BE49-F238E27FC236}">
                <a16:creationId xmlns:a16="http://schemas.microsoft.com/office/drawing/2014/main" id="{66BCBDFB-2242-E9E9-3754-521FC6AC99C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773295" y="2780928"/>
            <a:ext cx="2712720" cy="701040"/>
          </a:xfrm>
          <a:prstGeom prst="rect">
            <a:avLst/>
          </a:prstGeom>
        </p:spPr>
      </p:pic>
      <p:sp>
        <p:nvSpPr>
          <p:cNvPr id="4" name="圆角矩形 3">
            <a:extLst>
              <a:ext uri="{FF2B5EF4-FFF2-40B4-BE49-F238E27FC236}">
                <a16:creationId xmlns:a16="http://schemas.microsoft.com/office/drawing/2014/main" id="{B149D356-D331-D822-8CBA-8F8F8F1FBCE0}"/>
              </a:ext>
            </a:extLst>
          </p:cNvPr>
          <p:cNvSpPr/>
          <p:nvPr/>
        </p:nvSpPr>
        <p:spPr>
          <a:xfrm>
            <a:off x="3735813" y="4449509"/>
            <a:ext cx="4726724" cy="161339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b="1" dirty="0"/>
              <a:t>Normalized gap</a:t>
            </a:r>
          </a:p>
          <a:p>
            <a:pPr algn="ctr"/>
            <a:endParaRPr kumimoji="1" lang="en-US" altLang="zh-CN" dirty="0"/>
          </a:p>
          <a:p>
            <a:pPr algn="ctr"/>
            <a:endParaRPr kumimoji="1" lang="en-US" altLang="zh-CN" dirty="0"/>
          </a:p>
          <a:p>
            <a:pPr algn="ctr"/>
            <a:endParaRPr kumimoji="1" lang="en-US" altLang="zh-CN" dirty="0"/>
          </a:p>
          <a:p>
            <a:pPr algn="ctr"/>
            <a:endParaRPr kumimoji="1" lang="zh-CN" altLang="en-US" dirty="0"/>
          </a:p>
        </p:txBody>
      </p:sp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\textcolor{white}{\Delta=\frac{\lambda_{1}}{-\mathrm{tr}(\boldsymbol{D})/d}=\frac{\lambda_{1}}{\sum_{j=1}^{d-1}\lambda_{j}/d}}&#10;\end{align*}&#10;\end{document}" title="IguanaTex Bitmap Display">
            <a:extLst>
              <a:ext uri="{FF2B5EF4-FFF2-40B4-BE49-F238E27FC236}">
                <a16:creationId xmlns:a16="http://schemas.microsoft.com/office/drawing/2014/main" id="{DC1B3963-8F1B-0681-8C43-CF469BBDC1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082951" y="5054312"/>
            <a:ext cx="393192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620377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9F1AB-3BE3-A5B3-F5ED-4E0C01E0E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127212-07F2-E476-16DE-B4972F8F0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Symmetry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37F474-D94D-BF6C-E3C8-6CF66F5A6F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Concavity: </a:t>
            </a: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endParaRPr lang="en-US" altLang="zh-CN" sz="2000" b="1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sz="2000" b="1" dirty="0">
              <a:cs typeface="Times New Roman" panose="02020603050405020304" pitchFamily="18" charset="0"/>
            </a:endParaRPr>
          </a:p>
          <a:p>
            <a:r>
              <a:rPr lang="en-US" altLang="zh-CN" sz="2400" b="1" dirty="0">
                <a:cs typeface="Times New Roman" panose="02020603050405020304" pitchFamily="18" charset="0"/>
              </a:rPr>
              <a:t>Spontaneous symmetry breaking:</a:t>
            </a:r>
            <a:endParaRPr lang="en-US" altLang="zh-CN" sz="2400" dirty="0"/>
          </a:p>
          <a:p>
            <a:endParaRPr kumimoji="1" lang="zh-CN" altLang="en-US" dirty="0"/>
          </a:p>
        </p:txBody>
      </p:sp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   G_{\boldsymbol{H}}=G_\Phi&#10;\end{align*}&#10;\end{document}" title="IguanaTex Bitmap Display">
            <a:extLst>
              <a:ext uri="{FF2B5EF4-FFF2-40B4-BE49-F238E27FC236}">
                <a16:creationId xmlns:a16="http://schemas.microsoft.com/office/drawing/2014/main" id="{72ED476A-5151-CB94-0408-4B586345756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921566" y="1594897"/>
            <a:ext cx="1310640" cy="27432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C6A9C4D0-0D99-AAFD-F3FF-638A575D7400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0544915-3AA1-5D9B-53B2-502E5F8BC5BF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1141B0-798C-0E7C-585F-DC6932C4A972}"/>
                  </a:ext>
                </a:extLst>
              </p:cNvPr>
              <p:cNvSpPr txBox="1"/>
              <p:nvPr/>
            </p:nvSpPr>
            <p:spPr>
              <a:xfrm>
                <a:off x="6818132" y="434152"/>
                <a:ext cx="6100354" cy="7352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2000" b="0" i="0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</a:rPr>
                  <a:t>: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symmetry group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0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  <m:d>
                      <m:dPr>
                        <m:begChr m:val="⟨"/>
                        <m:endChr m:val=""/>
                        <m:ctrlPr>
                          <a:rPr lang="en-US" altLang="zh-CN" sz="2000" i="1" smtClean="0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altLang="zh-CN" sz="20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0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0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endParaRPr lang="en-US" altLang="zh-CN" sz="2000" dirty="0">
                  <a:solidFill>
                    <a:srgbClr val="051157"/>
                  </a:solidFill>
                  <a:cs typeface="Times New Roman" panose="020206030504050203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𝐺</m:t>
                        </m:r>
                      </m:e>
                      <m:sub>
                        <m:r>
                          <a:rPr lang="en-US" altLang="zh-CN" sz="2000" b="1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𝑯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: symmetry group of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𝑯</m:t>
                    </m:r>
                  </m:oMath>
                </a14:m>
                <a:r>
                  <a:rPr lang="zh-CN" altLang="en-US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US" altLang="zh-CN" sz="2000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 </a:t>
                </a:r>
                <a:endParaRPr lang="zh-CN" altLang="en-US" sz="20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541141B0-798C-0E7C-585F-DC6932C4A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8132" y="434152"/>
                <a:ext cx="6100354" cy="735201"/>
              </a:xfrm>
              <a:prstGeom prst="rect">
                <a:avLst/>
              </a:prstGeom>
              <a:blipFill>
                <a:blip r:embed="rId6"/>
                <a:stretch>
                  <a:fillRect t="-64407" b="-525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081BB54-4825-E215-44D8-7E7DFCD072B4}"/>
                  </a:ext>
                </a:extLst>
              </p:cNvPr>
              <p:cNvSpPr txBox="1"/>
              <p:nvPr/>
            </p:nvSpPr>
            <p:spPr>
              <a:xfrm>
                <a:off x="2397827" y="1499889"/>
                <a:ext cx="327603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51157"/>
                    </a:solidFill>
                    <a:cs typeface="Times New Roman" panose="02020603050405020304" pitchFamily="18" charset="0"/>
                  </a:rPr>
                  <a:t>Maximize the gap </a:t>
                </a:r>
                <a14:m>
                  <m:oMath xmlns:m="http://schemas.openxmlformats.org/officeDocument/2006/math">
                    <m:r>
                      <a:rPr lang="en-US" altLang="zh-CN" sz="2400" b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𝚫</m:t>
                    </m:r>
                  </m:oMath>
                </a14:m>
                <a:endParaRPr lang="zh-CN" altLang="en-US" sz="2400" dirty="0">
                  <a:solidFill>
                    <a:srgbClr val="051157"/>
                  </a:solidFill>
                </a:endParaRPr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7081BB54-4825-E215-44D8-7E7DFCD07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7827" y="1499889"/>
                <a:ext cx="3276039" cy="461665"/>
              </a:xfrm>
              <a:prstGeom prst="rect">
                <a:avLst/>
              </a:prstGeom>
              <a:blipFill>
                <a:blip r:embed="rId7"/>
                <a:stretch>
                  <a:fillRect l="-2703" t="-10811" b="-297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右箭头 16">
            <a:extLst>
              <a:ext uri="{FF2B5EF4-FFF2-40B4-BE49-F238E27FC236}">
                <a16:creationId xmlns:a16="http://schemas.microsoft.com/office/drawing/2014/main" id="{89EF20A3-895A-E3FE-2CD2-01FCF4270BBD}"/>
              </a:ext>
            </a:extLst>
          </p:cNvPr>
          <p:cNvSpPr/>
          <p:nvPr/>
        </p:nvSpPr>
        <p:spPr>
          <a:xfrm>
            <a:off x="5963367" y="1583652"/>
            <a:ext cx="576065" cy="312229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49"/>
          </a:p>
        </p:txBody>
      </p:sp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G_{\boldsymbol{H}}\geq G_\Phi&#10;\end{align*}&#10;\end{document}" title="IguanaTex Bitmap Display">
            <a:extLst>
              <a:ext uri="{FF2B5EF4-FFF2-40B4-BE49-F238E27FC236}">
                <a16:creationId xmlns:a16="http://schemas.microsoft.com/office/drawing/2014/main" id="{0AC21B31-E07E-2C75-5880-9990FC63624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540855" y="2482794"/>
            <a:ext cx="1310640" cy="27432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G_{\boldsymbol{H}}\leq G_\Phi&#10;\end{align*}&#10;\end{document}" title="IguanaTex Bitmap Display">
            <a:extLst>
              <a:ext uri="{FF2B5EF4-FFF2-40B4-BE49-F238E27FC236}">
                <a16:creationId xmlns:a16="http://schemas.microsoft.com/office/drawing/2014/main" id="{F2BA35A1-7487-05F8-C653-E48E8029F97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162812" y="4268717"/>
            <a:ext cx="1310640" cy="2743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CF692D1-533A-5D4A-741F-BB8A4E781758}"/>
                  </a:ext>
                </a:extLst>
              </p:cNvPr>
              <p:cNvSpPr txBox="1"/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dirty="0">
                    <a:solidFill>
                      <a:schemeClr val="bg2"/>
                    </a:solidFill>
                  </a:rPr>
                  <a:t>Otherwise,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24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sSub>
                          <m:sSubPr>
                            <m:ctrlPr>
                              <a:rPr kumimoji="1" lang="en-US" altLang="zh-CN" sz="24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sz="2400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b>
                            <m:r>
                              <a:rPr kumimoji="1" lang="en-US" altLang="zh-CN" sz="2400" b="1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𝑯</m:t>
                            </m:r>
                          </m:sub>
                        </m:sSub>
                      </m:sub>
                    </m:sSub>
                    <m:d>
                      <m:dPr>
                        <m:begChr m:val="|"/>
                        <m:endChr m:val=""/>
                        <m:ctrlPr>
                          <a:rPr kumimoji="1" lang="en-US" altLang="zh-CN" sz="2400" i="1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kumimoji="1" lang="en-US" altLang="zh-CN" sz="2400" i="1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400" i="1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 is another ground state.</a:t>
                </a:r>
                <a:endParaRPr kumimoji="1" lang="zh-CN" altLang="en-US" sz="24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0CF692D1-533A-5D4A-741F-BB8A4E781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4801521"/>
                <a:ext cx="6893646" cy="504057"/>
              </a:xfrm>
              <a:prstGeom prst="rect">
                <a:avLst/>
              </a:prstGeom>
              <a:blipFill>
                <a:blip r:embed="rId10"/>
                <a:stretch>
                  <a:fillRect l="-1103" t="-105000" b="-185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8FBA950-96E1-3FC8-6E39-EA15E7474D91}"/>
                  </a:ext>
                </a:extLst>
              </p:cNvPr>
              <p:cNvSpPr txBox="1"/>
              <p:nvPr/>
            </p:nvSpPr>
            <p:spPr>
              <a:xfrm>
                <a:off x="1634059" y="3160667"/>
                <a:ext cx="6769372" cy="581685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dirty="0">
                    <a:solidFill>
                      <a:schemeClr val="bg2"/>
                    </a:solidFill>
                  </a:rPr>
                  <a:t>The gap increases when </a:t>
                </a:r>
                <a14:m>
                  <m:oMath xmlns:m="http://schemas.openxmlformats.org/officeDocument/2006/math">
                    <m:r>
                      <a:rPr kumimoji="1" lang="en-US" altLang="zh-CN" sz="2400" b="1" i="1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𝑯</m:t>
                    </m:r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 obeys the symmetry of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"/>
                        <m:ctrlPr>
                          <a:rPr lang="en-US" altLang="zh-CN" sz="2400" i="1">
                            <a:solidFill>
                              <a:srgbClr val="051157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d>
                          <m:dPr>
                            <m:begChr m:val=""/>
                            <m:endChr m:val="⟩"/>
                            <m:ctrlPr>
                              <a:rPr lang="en-US" altLang="zh-CN" sz="2400" i="1" smtClean="0">
                                <a:solidFill>
                                  <a:srgbClr val="051157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sz="2400" b="0" i="1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zh-CN" sz="2400" b="0" i="0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Φ</m:t>
                                </m:r>
                              </m:e>
                              <m:sub>
                                <m:r>
                                  <a:rPr lang="en-US" altLang="zh-CN" sz="2400" b="0" i="1" smtClean="0">
                                    <a:solidFill>
                                      <a:srgbClr val="051157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</m:e>
                        </m:d>
                      </m:e>
                    </m:d>
                  </m:oMath>
                </a14:m>
                <a:r>
                  <a:rPr kumimoji="1" lang="en-US" altLang="zh-CN" sz="2400" dirty="0">
                    <a:solidFill>
                      <a:schemeClr val="bg2"/>
                    </a:solidFill>
                  </a:rPr>
                  <a:t>.</a:t>
                </a:r>
                <a:endParaRPr kumimoji="1" lang="zh-CN" altLang="en-US" sz="240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8FBA950-96E1-3FC8-6E39-EA15E7474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4059" y="3160667"/>
                <a:ext cx="6769372" cy="581685"/>
              </a:xfrm>
              <a:prstGeom prst="rect">
                <a:avLst/>
              </a:prstGeom>
              <a:blipFill>
                <a:blip r:embed="rId11"/>
                <a:stretch>
                  <a:fillRect l="-1124" t="-87234" r="-15543" b="-1425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 2">
            <a:extLst>
              <a:ext uri="{FF2B5EF4-FFF2-40B4-BE49-F238E27FC236}">
                <a16:creationId xmlns:a16="http://schemas.microsoft.com/office/drawing/2014/main" id="{9613AEA0-E5B7-4F9B-9983-A74BBAE0595B}"/>
              </a:ext>
            </a:extLst>
          </p:cNvPr>
          <p:cNvSpPr txBox="1"/>
          <p:nvPr/>
        </p:nvSpPr>
        <p:spPr>
          <a:xfrm>
            <a:off x="1674720" y="5664316"/>
            <a:ext cx="7160759" cy="5845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Kshiti Sneh Rai, JFC, Patrick </a:t>
            </a:r>
            <a:r>
              <a:rPr lang="en-US" altLang="zh-CN" sz="1599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Emonts</a:t>
            </a:r>
            <a:r>
              <a:rPr lang="en-US" altLang="zh-CN" sz="15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Jordi Tura, Spectral Gap Optimization for Enhanced Adiabatic State Preparation, Phys. Rev. Lett. 135, 090602 (2025)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3D886DB-1B21-1FF0-72C6-434746E50422}"/>
                  </a:ext>
                </a:extLst>
              </p:cNvPr>
              <p:cNvSpPr txBox="1"/>
              <p:nvPr/>
            </p:nvSpPr>
            <p:spPr>
              <a:xfrm>
                <a:off x="6703187" y="2020265"/>
                <a:ext cx="2936117" cy="539528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Reduce many free </a:t>
                </a:r>
              </a:p>
              <a:p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parameters</a:t>
                </a:r>
                <a:r>
                  <a:rPr kumimoji="1" lang="zh-CN" altLang="en-US" sz="2400" b="1" noProof="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2400" b="1" dirty="0">
                    <a:solidFill>
                      <a:srgbClr val="C00000"/>
                    </a:solidFill>
                  </a:rPr>
                  <a:t>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b="1" i="1" noProof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1"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kumimoji="1" lang="en-US" altLang="zh-CN" sz="24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𝜸</m:t>
                            </m:r>
                          </m:e>
                        </m:acc>
                      </m:e>
                      <m:sub>
                        <m:r>
                          <a:rPr kumimoji="1" lang="en-US" altLang="zh-CN" sz="2400" b="1" i="1" noProof="0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kumimoji="1" lang="zh-CN" altLang="en-US" sz="2400" b="1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2400" b="1" noProof="0" dirty="0">
                    <a:solidFill>
                      <a:srgbClr val="C00000"/>
                    </a:solidFill>
                  </a:rPr>
                  <a:t> </a:t>
                </a:r>
                <a:endParaRPr kumimoji="1" lang="zh-CN" altLang="en-US" sz="2400" b="1" noProof="0" dirty="0" err="1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53D886DB-1B21-1FF0-72C6-434746E50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3187" y="2020265"/>
                <a:ext cx="2936117" cy="539528"/>
              </a:xfrm>
              <a:prstGeom prst="rect">
                <a:avLst/>
              </a:prstGeom>
              <a:blipFill>
                <a:blip r:embed="rId12"/>
                <a:stretch>
                  <a:fillRect l="-3030" r="-9091" b="-88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5343200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EBEEBFF-ED17-A82E-3F13-B611562E38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207" y="1915333"/>
            <a:ext cx="5167441" cy="357962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F913325-62E1-3C5D-97F7-D9C5BFF71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kinetic Curie-Weiss model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230946-5602-C3F4-339E-3B95CF2B9E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Classical Hamiltonian</a:t>
            </a:r>
          </a:p>
          <a:p>
            <a:endParaRPr kumimoji="1" lang="en-US" altLang="zh-CN" sz="2400" dirty="0"/>
          </a:p>
          <a:p>
            <a:pPr marL="0" indent="0">
              <a:buNone/>
            </a:pPr>
            <a:endParaRPr kumimoji="1" lang="en-US" altLang="zh-CN" sz="2400" dirty="0"/>
          </a:p>
          <a:p>
            <a:r>
              <a:rPr kumimoji="1" lang="en-US" altLang="zh-CN" sz="2400" dirty="0"/>
              <a:t>Single spin flip: 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Double spin flip:</a:t>
            </a:r>
          </a:p>
          <a:p>
            <a:endParaRPr kumimoji="1" lang="zh-CN" altLang="en-US" sz="2400" dirty="0"/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mathscr{\tilde A}_1=\{\boldsymbol{\sigma}_i^x|1\leq i \leq N\}&#10;\end{align*}&#10;\end{document}" title="IguanaTex Bitmap Display">
            <a:extLst>
              <a:ext uri="{FF2B5EF4-FFF2-40B4-BE49-F238E27FC236}">
                <a16:creationId xmlns:a16="http://schemas.microsoft.com/office/drawing/2014/main" id="{53C44181-F511-2A63-6C5E-A2B4CB79015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961330" y="3390366"/>
            <a:ext cx="2387600" cy="3048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   \mathscr{\tilde A}_2=\{\boldsymbol{\sigma}_i^x,\boldsymbol{\sigma}_i^x \boldsymbol{\sigma}_j^x|1\leq i&lt;j\leq N\}&#10;\end{align*}&#10;\end{document}" title="IguanaTex Bitmap Display">
            <a:extLst>
              <a:ext uri="{FF2B5EF4-FFF2-40B4-BE49-F238E27FC236}">
                <a16:creationId xmlns:a16="http://schemas.microsoft.com/office/drawing/2014/main" id="{939DAB70-2E59-4039-82A2-854C400E44AC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961330" y="4958694"/>
            <a:ext cx="3581400" cy="35560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9C73204E-9D99-44DC-5BEE-506FB9578429}"/>
              </a:ext>
            </a:extLst>
          </p:cNvPr>
          <p:cNvGrpSpPr/>
          <p:nvPr/>
        </p:nvGrpSpPr>
        <p:grpSpPr>
          <a:xfrm>
            <a:off x="7467327" y="2576461"/>
            <a:ext cx="279400" cy="1194905"/>
            <a:chOff x="7755359" y="2026289"/>
            <a:chExt cx="279400" cy="1194905"/>
          </a:xfrm>
        </p:grpSpPr>
        <p:pic>
          <p:nvPicPr>
            <p:cNvPr id="11" name="图片 10" descr="\documentclass{article}&#10;\usepackage{amsmath}&#10;\usepackage{xcolor}&#10;\usepackage{mathrsfs}&#10;\usepackage{physics,bm,bbm}&#10;\pagestyle{empty}&#10;\begin{document}&#10;\begin{align*}&#10;   \mathscr{A}_1&#10;\end{align*}&#10;\end{document}" title="IguanaTex Bitmap Display">
              <a:extLst>
                <a:ext uri="{FF2B5EF4-FFF2-40B4-BE49-F238E27FC236}">
                  <a16:creationId xmlns:a16="http://schemas.microsoft.com/office/drawing/2014/main" id="{CF5A155F-4AE1-3C43-57AF-9C6B57523891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7755359" y="2992594"/>
              <a:ext cx="279400" cy="228600"/>
            </a:xfrm>
            <a:prstGeom prst="rect">
              <a:avLst/>
            </a:prstGeom>
          </p:spPr>
        </p:pic>
        <p:pic>
          <p:nvPicPr>
            <p:cNvPr id="14" name="图片 13" descr="\documentclass{article}&#10;\usepackage{amsmath}&#10;\usepackage{xcolor}&#10;\usepackage{mathrsfs}&#10;\usepackage{physics,bm,bbm}&#10;\pagestyle{empty}&#10;\begin{document}&#10;\begin{align*}&#10;   \mathscr{A}_2&#10;\end{align*}&#10;\end{document}" title="IguanaTex Bitmap Display">
              <a:extLst>
                <a:ext uri="{FF2B5EF4-FFF2-40B4-BE49-F238E27FC236}">
                  <a16:creationId xmlns:a16="http://schemas.microsoft.com/office/drawing/2014/main" id="{B3DE29F2-B0E1-65C3-4E16-471859BFBC67}"/>
                </a:ext>
              </a:extLst>
            </p:cNvPr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7755359" y="2026289"/>
              <a:ext cx="279400" cy="228600"/>
            </a:xfrm>
            <a:prstGeom prst="rect">
              <a:avLst/>
            </a:prstGeom>
          </p:spPr>
        </p:pic>
      </p:grpSp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       \boldsymbol{h}^\mathrm{cl}=-\frac{1}{N}J\sum_{i&lt;j}\boldsymbol{\sigma}_i^z \boldsymbol{\sigma}_j^z.&#10;\end{align*}&#10;\end{document}" title="IguanaTex Bitmap Display">
            <a:extLst>
              <a:ext uri="{FF2B5EF4-FFF2-40B4-BE49-F238E27FC236}">
                <a16:creationId xmlns:a16="http://schemas.microsoft.com/office/drawing/2014/main" id="{0858AA74-1AAB-C3C9-DB54-E3F3E5ED19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961330" y="1774828"/>
            <a:ext cx="2413000" cy="685800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682BB873-B093-648F-5955-583DF7D1CDD7}"/>
              </a:ext>
            </a:extLst>
          </p:cNvPr>
          <p:cNvSpPr txBox="1"/>
          <p:nvPr/>
        </p:nvSpPr>
        <p:spPr>
          <a:xfrm>
            <a:off x="6708807" y="1086549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Permutation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1695050-7FB9-A19A-2956-A503419DF3F2}"/>
                  </a:ext>
                </a:extLst>
              </p:cNvPr>
              <p:cNvSpPr txBox="1"/>
              <p:nvPr/>
            </p:nvSpPr>
            <p:spPr>
              <a:xfrm>
                <a:off x="6686451" y="5554213"/>
                <a:ext cx="5245371" cy="755107"/>
              </a:xfrm>
              <a:prstGeom prst="rect">
                <a:avLst/>
              </a:prstGeom>
              <a:noFill/>
            </p:spPr>
            <p:txBody>
              <a:bodyPr wrap="none" lIns="108000" tIns="108000" rIns="108000" bIns="108000" rtlCol="0">
                <a:noAutofit/>
              </a:bodyPr>
              <a:lstStyle/>
              <a:p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2-nd phase transition at 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kumimoji="1" lang="en-US" altLang="zh-CN" noProof="0" dirty="0">
                  <a:solidFill>
                    <a:schemeClr val="bg2"/>
                  </a:solidFill>
                </a:endParaRPr>
              </a:p>
              <a:p>
                <a:r>
                  <a:rPr kumimoji="1" lang="en-US" altLang="zh-CN" dirty="0">
                    <a:solidFill>
                      <a:schemeClr val="bg2"/>
                    </a:solidFill>
                  </a:rPr>
                  <a:t>Spectral gap close</a:t>
                </a:r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s for large </a:t>
                </a:r>
                <a14:m>
                  <m:oMath xmlns:m="http://schemas.openxmlformats.org/officeDocument/2006/math">
                    <m:r>
                      <a:rPr kumimoji="1" lang="en-US" altLang="zh-CN" b="0" i="1" noProof="0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 (</a:t>
                </a:r>
                <a:r>
                  <a:rPr kumimoji="1" lang="en-US" altLang="zh-CN" noProof="0" dirty="0">
                    <a:solidFill>
                      <a:srgbClr val="C00000"/>
                    </a:solidFill>
                  </a:rPr>
                  <a:t>ergodicity breaking</a:t>
                </a:r>
                <a:r>
                  <a:rPr kumimoji="1" lang="en-US" altLang="zh-CN" noProof="0" dirty="0">
                    <a:solidFill>
                      <a:schemeClr val="bg2"/>
                    </a:solidFill>
                  </a:rPr>
                  <a:t>)</a:t>
                </a:r>
                <a:endParaRPr kumimoji="1" lang="zh-CN" altLang="en-US" noProof="0" dirty="0" err="1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F1695050-7FB9-A19A-2956-A503419DF3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6451" y="5554213"/>
                <a:ext cx="5245371" cy="755107"/>
              </a:xfrm>
              <a:prstGeom prst="rect">
                <a:avLst/>
              </a:prstGeom>
              <a:blipFill>
                <a:blip r:embed="rId13"/>
                <a:stretch>
                  <a:fillRect l="-725" r="-4106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747191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E52C3D-30C7-C7EE-9760-35C640CFF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5FA275D1-3D3C-A836-BA74-1D72F6541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Application: </a:t>
            </a:r>
            <a:r>
              <a:rPr lang="en-US" dirty="0">
                <a:cs typeface="Times New Roman" panose="02020603050405020304" pitchFamily="18" charset="0"/>
              </a:rPr>
              <a:t>1D kinetic Ising model</a:t>
            </a:r>
            <a:endParaRPr lang="nl-NL" dirty="0"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00EF740-5355-444D-14C0-4840066F4FD1}"/>
              </a:ext>
            </a:extLst>
          </p:cNvPr>
          <p:cNvSpPr txBox="1">
            <a:spLocks/>
          </p:cNvSpPr>
          <p:nvPr/>
        </p:nvSpPr>
        <p:spPr>
          <a:xfrm>
            <a:off x="626568" y="1285270"/>
            <a:ext cx="6984776" cy="4664011"/>
          </a:xfrm>
          <a:prstGeom prst="rect">
            <a:avLst/>
          </a:prstGeom>
        </p:spPr>
        <p:txBody>
          <a:bodyPr vert="horz" lIns="0" tIns="0" rIns="0" bIns="0" rtlCol="0">
            <a:normAutofit lnSpcReduction="10000"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cs typeface="Times New Roman" panose="02020603050405020304" pitchFamily="18" charset="0"/>
              </a:rPr>
              <a:t>Commuting local terms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Single spin flip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Double spin flip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aa-ET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B62DD3-AEB9-DAF1-3BB3-5B55D5C0FC5F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\boldsymbol{h}^\mathrm{cl}=-\sum_{i=1}^{N} J \boldsymbol{\sigma}_i^z\boldsymbol{\sigma}_{i+1}^z.&#10;\end{align*}&#10;\end{document}" title="IguanaTex Bitmap Display">
            <a:extLst>
              <a:ext uri="{FF2B5EF4-FFF2-40B4-BE49-F238E27FC236}">
                <a16:creationId xmlns:a16="http://schemas.microsoft.com/office/drawing/2014/main" id="{859C86DC-ECD0-4EC3-4BB9-BA7E5E1AAA0D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600222" y="1699581"/>
            <a:ext cx="2336800" cy="73659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2334E6D3-F5B6-7DE6-3257-7426464BDD8B}"/>
              </a:ext>
            </a:extLst>
          </p:cNvPr>
          <p:cNvSpPr txBox="1"/>
          <p:nvPr/>
        </p:nvSpPr>
        <p:spPr>
          <a:xfrm>
            <a:off x="217449" y="524106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5E091A1-1DD8-843E-4424-43D549DFA998}"/>
              </a:ext>
            </a:extLst>
          </p:cNvPr>
          <p:cNvSpPr txBox="1"/>
          <p:nvPr/>
        </p:nvSpPr>
        <p:spPr>
          <a:xfrm>
            <a:off x="6597628" y="1090008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ilde{\mathscr{A}}_1=\{\boldsymbol{\sigma}_i^x|1\leq i \leq N\}&#10;\end{align*}&#10;\end{document}" title="IguanaTex Bitmap Display">
            <a:extLst>
              <a:ext uri="{FF2B5EF4-FFF2-40B4-BE49-F238E27FC236}">
                <a16:creationId xmlns:a16="http://schemas.microsoft.com/office/drawing/2014/main" id="{75E60DAD-5020-68BC-0DDE-1854DB027632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528809" y="3284984"/>
            <a:ext cx="2387600" cy="3048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tilde{\mathscr{A}}_{2}=\{\tilde{\boldsymbol{A}}_{i1},\tilde{\boldsymbol{A}}_{i2}|1\leq i\leq N\}&#10;\end{align*}&#10;\end{document}" title="IguanaTex Bitmap Display">
            <a:extLst>
              <a:ext uri="{FF2B5EF4-FFF2-40B4-BE49-F238E27FC236}">
                <a16:creationId xmlns:a16="http://schemas.microsoft.com/office/drawing/2014/main" id="{A41E4E4E-B413-9F8A-0809-AB975577D6B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1480943" y="3933517"/>
            <a:ext cx="2997200" cy="3048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\tilde{\boldsymbol{A}}_{i12}=(1\pm \boldsymbol{\sigma}_{i-1}^{z}\boldsymbol{\sigma}_{i+1}^{z})\boldsymbol{\sigma}_{i}^{x}/2&#10;\end{align*}&#10;\end{document}" title="IguanaTex Bitmap Display">
            <a:extLst>
              <a:ext uri="{FF2B5EF4-FFF2-40B4-BE49-F238E27FC236}">
                <a16:creationId xmlns:a16="http://schemas.microsoft.com/office/drawing/2014/main" id="{74001C9E-1A4B-2B19-B123-F5139B4344E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2146690" y="4433579"/>
            <a:ext cx="3048000" cy="330200"/>
          </a:xfrm>
          <a:prstGeom prst="rect">
            <a:avLst/>
          </a:prstGeom>
        </p:spPr>
      </p:pic>
      <p:pic>
        <p:nvPicPr>
          <p:cNvPr id="17" name="图片 16" descr="\documentclass{article}&#10;\usepackage{amsmath}&#10;\usepackage{xcolor}&#10;\usepackage{mathrsfs}&#10;\usepackage{physics,bm,bbm}&#10;\pagestyle{empty}&#10;\begin{document}&#10;\begin{align*}&#10;   \tilde{\mathscr{A}_3}=\{\boldsymbol{\sigma}_i^x, \boldsymbol{\sigma}_i^x\boldsymbol{\sigma}_{i+1}^ x |1\leq i\leq N\}&#10;\end{align*}&#10;\end{document}" title="IguanaTex Bitmap Display">
            <a:extLst>
              <a:ext uri="{FF2B5EF4-FFF2-40B4-BE49-F238E27FC236}">
                <a16:creationId xmlns:a16="http://schemas.microsoft.com/office/drawing/2014/main" id="{7A4E5BCD-82CD-9DAF-C5BB-46609B6C682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566987" y="5829342"/>
            <a:ext cx="3327400" cy="330200"/>
          </a:xfrm>
          <a:prstGeom prst="rect">
            <a:avLst/>
          </a:prstGeom>
        </p:spPr>
      </p:pic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    N=10&#10;\end{align*}&#10;\end{document}" title="IguanaTex Bitmap Display">
            <a:extLst>
              <a:ext uri="{FF2B5EF4-FFF2-40B4-BE49-F238E27FC236}">
                <a16:creationId xmlns:a16="http://schemas.microsoft.com/office/drawing/2014/main" id="{5660EA96-3A48-E8BA-C88D-CAA6BE84F0E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043461" y="1444130"/>
            <a:ext cx="812800" cy="1778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98FB22E-9BA9-2A6F-5183-0BFDA66C64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41" y="2018693"/>
            <a:ext cx="6101520" cy="402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117032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C8E2571F-74CB-BD1E-BA5C-751901D4A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cs typeface="Times New Roman" panose="02020603050405020304" pitchFamily="18" charset="0"/>
              </a:rPr>
              <a:t>1D kinetic Ising model: cross section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D1A7B6B6-A4D2-6E29-E36F-E984390BA25C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The parent Hamiltonian combined both single spin flip and double spin flip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We collect six kinetic coefficients in a vector. The canonical choice is</a:t>
                </a:r>
              </a:p>
              <a:p>
                <a:endParaRPr lang="en-US" altLang="zh-CN" dirty="0"/>
              </a:p>
              <a:p>
                <a:r>
                  <a:rPr lang="en-US" altLang="zh-CN" dirty="0"/>
                  <a:t>For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US" altLang="zh-CN" dirty="0"/>
                  <a:t>,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r>
                  <a:rPr lang="en-US" altLang="zh-CN" dirty="0"/>
                  <a:t>, we obtain the optimal choice to maximize the normalized gap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</p:txBody>
          </p:sp>
        </mc:Choice>
        <mc:Fallback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D1A7B6B6-A4D2-6E29-E36F-E984390BA25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4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>
            <a:extLst>
              <a:ext uri="{FF2B5EF4-FFF2-40B4-BE49-F238E27FC236}">
                <a16:creationId xmlns:a16="http://schemas.microsoft.com/office/drawing/2014/main" id="{852BA99D-F761-DB8E-7E7E-1B07B12DEE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632" y="1663960"/>
            <a:ext cx="2880627" cy="691676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646C135-0797-73A4-145F-83CE5483C5A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648" y="2327726"/>
            <a:ext cx="3222396" cy="935797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001A7E34-534D-880C-EA78-B21FECD7E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59" y="1628800"/>
            <a:ext cx="3873386" cy="659127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105F15B-3953-4C2F-2DA3-8356CDB6CC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886" y="2315079"/>
            <a:ext cx="3816424" cy="960209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usepackage{amssymb}&#10;\pagestyle{empty}&#10;\begin{document}&#10;\begin{align*}&#10;   \vec{\gamma}_{\mathrm{can}}=(0.25,0,0.75,0,0,0)&#10;\end{align*}&#10;\end{document}" title="IguanaTex Bitmap Display">
            <a:extLst>
              <a:ext uri="{FF2B5EF4-FFF2-40B4-BE49-F238E27FC236}">
                <a16:creationId xmlns:a16="http://schemas.microsoft.com/office/drawing/2014/main" id="{71B24A7A-30BE-C6C4-4C19-F71146B35A44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686771" y="4096177"/>
            <a:ext cx="2921000" cy="254000"/>
          </a:xfrm>
          <a:prstGeom prst="rect">
            <a:avLst/>
          </a:prstGeom>
        </p:spPr>
      </p:pic>
      <p:pic>
        <p:nvPicPr>
          <p:cNvPr id="24" name="图片 23" descr="\documentclass{article}&#10;\usepackage{amsmath}&#10;\usepackage{xcolor}&#10;\usepackage{mathrsfs}&#10;\usepackage{physics,bm,bbm}&#10;\usepackage{amssymb}&#10;\pagestyle{empty}&#10;\begin{document}&#10;\begin{align*}&#10;   \vec{\gamma}_\mathrm{opt}=(0.2662, -0.0151, 0.7338, &#10;          -0.5369, 0.1508, -0.2900)&#10;\end{align*}&#10;\end{document}" title="IguanaTex Bitmap Display">
            <a:extLst>
              <a:ext uri="{FF2B5EF4-FFF2-40B4-BE49-F238E27FC236}">
                <a16:creationId xmlns:a16="http://schemas.microsoft.com/office/drawing/2014/main" id="{0E44DF34-4A8A-EC95-9169-761FB219683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244373" y="4975200"/>
            <a:ext cx="63246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120743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252EA7F-D9CF-EDE7-32CA-C424A2ED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Cross section of the gap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E9541484-9A1B-9CD1-D226-A8A2E1137FD9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We consider the cross section with </a:t>
                </a:r>
                <a:endParaRPr lang="zh-CN" altLang="en-US" dirty="0"/>
              </a:p>
              <a:p>
                <a:r>
                  <a:rPr lang="en-US" altLang="zh-CN" dirty="0"/>
                  <a:t>Plot the normalized gap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Δ</m:t>
                    </m:r>
                  </m:oMath>
                </a14:m>
                <a:r>
                  <a:rPr lang="en-US" altLang="zh-CN" dirty="0"/>
                  <a:t> as function of 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zh-CN" altLang="en-US" dirty="0"/>
              </a:p>
            </p:txBody>
          </p:sp>
        </mc:Choice>
        <mc:Fallback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E9541484-9A1B-9CD1-D226-A8A2E1137FD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3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B171EDF7-48FE-E973-9A03-05CF04745E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8531" y="2492896"/>
            <a:ext cx="5252120" cy="3387731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\vec{\gamma}=\vec{\gamma}_{\mathrm{can}}+x(\vec{\gamma}_{\mathrm{opt}}-\vec{\gamma}_{\mathrm{can}})&#10;\end{align*}&#10;\end{document}" title="IguanaTex Bitmap Display">
            <a:extLst>
              <a:ext uri="{FF2B5EF4-FFF2-40B4-BE49-F238E27FC236}">
                <a16:creationId xmlns:a16="http://schemas.microsoft.com/office/drawing/2014/main" id="{35CFAB2B-FE26-3541-688D-D712D297A82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4442991" y="1252837"/>
            <a:ext cx="27432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561896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019A02-A233-150F-F82A-22836FBEF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Preparing quantum thermal states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AE7E81-1664-5018-5873-31B6EF8BEB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dirty="0"/>
              <a:t>Apply the spectral gap optimization to quantum Gibbs sampling  </a:t>
            </a:r>
            <a:endParaRPr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 err="1"/>
              <a:t>Lindbladian</a:t>
            </a:r>
            <a:r>
              <a:rPr kumimoji="1" lang="en-US" altLang="zh-CN" sz="2400" dirty="0"/>
              <a:t> and adjoint </a:t>
            </a:r>
            <a:r>
              <a:rPr kumimoji="1" lang="en-US" altLang="zh-CN" sz="2400" dirty="0" err="1"/>
              <a:t>Lindbladian</a:t>
            </a: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</p:txBody>
      </p:sp>
      <p:pic>
        <p:nvPicPr>
          <p:cNvPr id="10" name="图片 9" descr="\documentclass{article}&#10;\usepackage{amsmath}&#10;\usepackage{xcolor}&#10;\usepackage{mathrsfs}&#10;\usepackage{physics,bm,bbm}&#10;\pagestyle{empty}&#10;\begin{document}&#10;\begin{align*}&#10;\mathcal{L}[\bullet]=\textcolor{magenta}{-i[\boldsymbol{K},\bullet]}-\textcolor{blue}{\frac{1}{2}\{\boldsymbol{R},\bullet\}}+\sum_{i}\gamma_{i}\textcolor{red}{\boldsymbol{A}_{i}\bullet\boldsymbol{A}_{i}^{\dagger}}&#10;\end{align*}&#10;\end{document}" title="IguanaTex Bitmap Display">
            <a:extLst>
              <a:ext uri="{FF2B5EF4-FFF2-40B4-BE49-F238E27FC236}">
                <a16:creationId xmlns:a16="http://schemas.microsoft.com/office/drawing/2014/main" id="{2C73BAB0-33FA-8496-C7CC-619A32CA12E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767375" y="2858275"/>
            <a:ext cx="5638800" cy="79248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03B1663-EBC5-6213-2B22-3F3AD7A2A6C2}"/>
              </a:ext>
            </a:extLst>
          </p:cNvPr>
          <p:cNvSpPr txBox="1"/>
          <p:nvPr/>
        </p:nvSpPr>
        <p:spPr>
          <a:xfrm>
            <a:off x="3722911" y="4695056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D9107E"/>
                </a:solidFill>
              </a:rPr>
              <a:t>unitary</a:t>
            </a:r>
            <a:endParaRPr kumimoji="1" lang="zh-CN" altLang="en-US" noProof="0" dirty="0" err="1">
              <a:solidFill>
                <a:srgbClr val="D9107E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D02E5DD-E124-D30A-1967-6AA8332EC8AD}"/>
              </a:ext>
            </a:extLst>
          </p:cNvPr>
          <p:cNvSpPr txBox="1"/>
          <p:nvPr/>
        </p:nvSpPr>
        <p:spPr>
          <a:xfrm>
            <a:off x="7237475" y="4695054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rgbClr val="FF0000"/>
                </a:solidFill>
              </a:rPr>
              <a:t>jump</a:t>
            </a:r>
            <a:endParaRPr kumimoji="1" lang="zh-CN" altLang="en-US" noProof="0" dirty="0" err="1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E94D4B7-69C6-95FE-5658-1E4F8B00E1F3}"/>
              </a:ext>
            </a:extLst>
          </p:cNvPr>
          <p:cNvSpPr txBox="1"/>
          <p:nvPr/>
        </p:nvSpPr>
        <p:spPr>
          <a:xfrm>
            <a:off x="5235079" y="4695055"/>
            <a:ext cx="1008112" cy="509737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noProof="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dissipation</a:t>
            </a:r>
            <a:endParaRPr kumimoji="1" lang="zh-CN" altLang="en-US" noProof="0" dirty="0" err="1">
              <a:solidFill>
                <a:schemeClr val="bg2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\textcolor{blue}{\boldsymbol{R}=\sum_{i}\gamma_i \boldsymbol{A}_i^\dagger \boldsymbol{A}_i}&#10;\end{align*}&#10;\end{document}" title="IguanaTex Bitmap Display">
            <a:extLst>
              <a:ext uri="{FF2B5EF4-FFF2-40B4-BE49-F238E27FC236}">
                <a16:creationId xmlns:a16="http://schemas.microsoft.com/office/drawing/2014/main" id="{13B5BF70-B16D-D618-5120-BCAB242B873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337967" y="5592950"/>
            <a:ext cx="1778000" cy="5588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\mathcal{L}^{\sharp}[\bullet]=\textcolor{magenta}{i[\boldsymbol{K},\bullet]}-\textcolor{blue}{\frac{1}{2}\{\boldsymbol{R},\bullet\}}+\sum_{i}\gamma_{i}\textcolor{red}{\boldsymbol{A}_{i}^{\dagger}\bullet\boldsymbol{A}_{i}}&#10;\end{align*}&#10;\end{document}" title="IguanaTex Bitmap Display">
            <a:extLst>
              <a:ext uri="{FF2B5EF4-FFF2-40B4-BE49-F238E27FC236}">
                <a16:creationId xmlns:a16="http://schemas.microsoft.com/office/drawing/2014/main" id="{844F3645-2DCB-F204-3566-38962F6D29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828335" y="3933056"/>
            <a:ext cx="551688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7718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D03D6-1A2A-241F-20D9-95D9E8DF4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3208602D-5D58-B928-4713-304A11847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Quantum detailed balance condition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占位符 3">
                <a:extLst>
                  <a:ext uri="{FF2B5EF4-FFF2-40B4-BE49-F238E27FC236}">
                    <a16:creationId xmlns:a16="http://schemas.microsoft.com/office/drawing/2014/main" id="{3C64C6ED-C135-8F4E-5072-921F9B043D75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Existing some Hermitian </a:t>
                </a:r>
                <a14:m>
                  <m:oMath xmlns:m="http://schemas.openxmlformats.org/officeDocument/2006/math">
                    <m:r>
                      <a:rPr lang="en-US" altLang="zh-CN" sz="2400" b="1" i="1" smtClean="0">
                        <a:latin typeface="Cambria Math" panose="02040503050406030204" pitchFamily="18" charset="0"/>
                      </a:rPr>
                      <m:t>𝑸</m:t>
                    </m:r>
                  </m:oMath>
                </a14:m>
                <a:r>
                  <a:rPr lang="en-US" altLang="zh-CN" sz="2400" dirty="0"/>
                  <a:t>, such that 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pPr marL="0" indent="0">
                  <a:buNone/>
                </a:pPr>
                <a:endParaRPr lang="en-US" altLang="zh-CN" sz="2400" dirty="0"/>
              </a:p>
              <a:p>
                <a:r>
                  <a:rPr lang="en-US" altLang="zh-CN" sz="2400" dirty="0"/>
                  <a:t>Decompose it into</a:t>
                </a:r>
              </a:p>
              <a:p>
                <a:endParaRPr lang="zh-CN" altLang="en-US" sz="2400" dirty="0"/>
              </a:p>
            </p:txBody>
          </p:sp>
        </mc:Choice>
        <mc:Fallback xmlns="">
          <p:sp>
            <p:nvSpPr>
              <p:cNvPr id="4" name="文本占位符 3">
                <a:extLst>
                  <a:ext uri="{FF2B5EF4-FFF2-40B4-BE49-F238E27FC236}">
                    <a16:creationId xmlns:a16="http://schemas.microsoft.com/office/drawing/2014/main" id="{3C64C6ED-C135-8F4E-5072-921F9B043D7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9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图片 8" descr="\documentclass{article}&#10;\usepackage{amsmath}&#10;\usepackage{xcolor}&#10;\usepackage{mathrsfs}&#10;\usepackage{physics,bm,bbm}&#10;\pagestyle{empty}&#10;\begin{document}&#10;\begin{align*}&#10;\mathcal{L}^{\sharp}[\bullet]-\boldsymbol{\rho}_{\beta}^{-1/2}\mathcal{L}[\boldsymbol{\rho}_{\beta}^{1/2}\bullet\boldsymbol{\rho}_{\beta}^{1/2}]\boldsymbol{\rho}_{\beta}^{-1/2}=2i[\boldsymbol{Q},\bullet],&#10;\end{align*}&#10;\end{document}" title="IguanaTex Bitmap Display">
            <a:extLst>
              <a:ext uri="{FF2B5EF4-FFF2-40B4-BE49-F238E27FC236}">
                <a16:creationId xmlns:a16="http://schemas.microsoft.com/office/drawing/2014/main" id="{8FA5F1BE-5EB1-1FAF-19B7-0E0B101AAB0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531291" y="2115175"/>
            <a:ext cx="4800600" cy="3810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[\boldsymbol{Q},\boldsymbol{\rho}_\beta]=0,&#10;\end{align*}&#10;\end{document}" title="IguanaTex Bitmap Display">
            <a:extLst>
              <a:ext uri="{FF2B5EF4-FFF2-40B4-BE49-F238E27FC236}">
                <a16:creationId xmlns:a16="http://schemas.microsoft.com/office/drawing/2014/main" id="{2CBFAADF-82F6-491A-27D8-66FE101415F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394796" y="2620314"/>
            <a:ext cx="1244600" cy="2794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4988CDB3-487B-8861-DF5D-396F18B6647A}"/>
              </a:ext>
            </a:extLst>
          </p:cNvPr>
          <p:cNvSpPr txBox="1"/>
          <p:nvPr/>
        </p:nvSpPr>
        <p:spPr>
          <a:xfrm>
            <a:off x="3152177" y="6114910"/>
            <a:ext cx="5893994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Fagnola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V. </a:t>
            </a:r>
            <a:r>
              <a:rPr lang="en-US" altLang="zh-CN" sz="1599" dirty="0" err="1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Umanità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1599" i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Commun. Math. Phys.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altLang="zh-CN" sz="1599" b="1" dirty="0">
                <a:solidFill>
                  <a:srgbClr val="2222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298</a:t>
            </a:r>
            <a:r>
              <a:rPr lang="en-US" altLang="zh-CN" sz="1599" dirty="0">
                <a:solidFill>
                  <a:srgbClr val="222222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523–547 (2010). 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图片 14" descr="\documentclass{article}&#10;\usepackage{amsmath}&#10;\usepackage{xcolor}&#10;\usepackage{mathrsfs}&#10;\usepackage{physics,bm,bbm}&#10;\pagestyle{empty}&#10;\begin{document}&#10;\begin{align*}&#10;   \boldsymbol{\rho}_\beta=e^{-\beta \boldsymbol{h}}/Z(\beta)&#10;\end{align*}&#10;\end{document}" title="IguanaTex Bitmap Display">
            <a:extLst>
              <a:ext uri="{FF2B5EF4-FFF2-40B4-BE49-F238E27FC236}">
                <a16:creationId xmlns:a16="http://schemas.microsoft.com/office/drawing/2014/main" id="{740F92AE-1746-5CD6-069C-37DBD17810B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9411543" y="2039089"/>
            <a:ext cx="1803400" cy="3048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\mathcal{L}[\bullet]=\mathcal{Q}[\bullet]+\mathcal{D}[\bullet]&#10;\end{align*}&#10;\end{document}" title="IguanaTex Bitmap Display">
            <a:extLst>
              <a:ext uri="{FF2B5EF4-FFF2-40B4-BE49-F238E27FC236}">
                <a16:creationId xmlns:a16="http://schemas.microsoft.com/office/drawing/2014/main" id="{4708E1DE-A5DE-6CDE-6024-02AA53AA1A0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578895" y="3856360"/>
            <a:ext cx="2407920" cy="3048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\mathcal{Q}[\bullet]=-i[\boldsymbol{Q},\bullet]=-\mathcal{Q}^{\sharp}[\bullet]&#10;\end{align*}&#10;\end{document}" title="IguanaTex Bitmap Display">
            <a:extLst>
              <a:ext uri="{FF2B5EF4-FFF2-40B4-BE49-F238E27FC236}">
                <a16:creationId xmlns:a16="http://schemas.microsoft.com/office/drawing/2014/main" id="{57760A96-C500-ACD2-2899-DF9C41CCFC0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596880" y="4509120"/>
            <a:ext cx="2743200" cy="304800"/>
          </a:xfrm>
          <a:prstGeom prst="rect">
            <a:avLst/>
          </a:prstGeom>
        </p:spPr>
      </p:pic>
      <p:pic>
        <p:nvPicPr>
          <p:cNvPr id="3" name="图片 2" descr="\documentclass{article}&#10;\usepackage{amsmath}&#10;\usepackage{xcolor}&#10;\usepackage{mathrsfs}&#10;\usepackage{physics,bm,bbm}&#10;\pagestyle{empty}&#10;\begin{document}&#10;\begin{align*}&#10;\mathcal{D}^{\sharp}[\bullet]=\boldsymbol{\rho}_{\beta}^{-1/2}\mathcal{D}[\boldsymbol{\rho}_{\beta}^{1/2}\bullet\boldsymbol{\rho}_{\beta}^{1/2}]\boldsymbol{\rho}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04C7178E-63B6-77C8-2B21-9191DE8A566D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3578895" y="5140345"/>
            <a:ext cx="36576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1600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53D48-FD9F-04F5-94CF-2E65D069C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6527C2-E206-3ED4-43C8-341909D7A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dirty="0"/>
              <a:t>Infinite-temperature </a:t>
            </a:r>
            <a:r>
              <a:rPr lang="en-US" altLang="zh-CN" sz="4000" dirty="0" err="1"/>
              <a:t>Lindbladians</a:t>
            </a:r>
            <a:endParaRPr lang="en-US" altLang="zh-CN" sz="4000" dirty="0"/>
          </a:p>
        </p:txBody>
      </p:sp>
      <p:sp>
        <p:nvSpPr>
          <p:cNvPr id="5" name="内容占位符 2 1">
            <a:extLst>
              <a:ext uri="{FF2B5EF4-FFF2-40B4-BE49-F238E27FC236}">
                <a16:creationId xmlns:a16="http://schemas.microsoft.com/office/drawing/2014/main" id="{BDC69CFE-5AC9-305C-E451-17A23632E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</p:txBody>
      </p:sp>
      <p:pic>
        <p:nvPicPr>
          <p:cNvPr id="4" name="图片 3" descr="\documentclass{article}&#10;\usepackage{amsmath}&#10;\usepackage{xcolor}&#10;\usepackage{mathrsfs}&#10;\usepackage{physics,bm,bbm}&#10;\pagestyle{empty}&#10;\begin{document}&#10;\begin{align*}&#10;   \tilde{\boldsymbol{A}}_{n^\prime}=\tilde{\boldsymbol{A}}_n^\dagger\in\tilde{\mathscr{A}}&#10;\end{align*}&#10;\end{document}" title="IguanaTex Bitmap Display">
            <a:extLst>
              <a:ext uri="{FF2B5EF4-FFF2-40B4-BE49-F238E27FC236}">
                <a16:creationId xmlns:a16="http://schemas.microsoft.com/office/drawing/2014/main" id="{23B4AADD-FC3D-37F5-BB61-1F99F15FAAC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142434" y="4260838"/>
            <a:ext cx="2042160" cy="36576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\tilde{\gamma}_{n^\prime}=\tilde{\gamma}_n&#10;\end{align*}&#10;\end{document}" title="IguanaTex Bitmap Display">
            <a:extLst>
              <a:ext uri="{FF2B5EF4-FFF2-40B4-BE49-F238E27FC236}">
                <a16:creationId xmlns:a16="http://schemas.microsoft.com/office/drawing/2014/main" id="{D739A4C2-2D57-9239-D558-CCC58A965D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151377" y="4889070"/>
            <a:ext cx="1097280" cy="274320"/>
          </a:xfrm>
          <a:prstGeom prst="rect">
            <a:avLst/>
          </a:prstGeom>
        </p:spPr>
      </p:pic>
      <p:sp>
        <p:nvSpPr>
          <p:cNvPr id="10" name="下箭头 9">
            <a:extLst>
              <a:ext uri="{FF2B5EF4-FFF2-40B4-BE49-F238E27FC236}">
                <a16:creationId xmlns:a16="http://schemas.microsoft.com/office/drawing/2014/main" id="{36F7CC43-5FC5-BDE0-7754-DD07A8C62515}"/>
              </a:ext>
            </a:extLst>
          </p:cNvPr>
          <p:cNvSpPr/>
          <p:nvPr/>
        </p:nvSpPr>
        <p:spPr>
          <a:xfrm>
            <a:off x="9029551" y="3566318"/>
            <a:ext cx="348438" cy="432048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2D3BC0D-8210-1327-7C57-DFE6FF65865F}"/>
              </a:ext>
            </a:extLst>
          </p:cNvPr>
          <p:cNvSpPr txBox="1"/>
          <p:nvPr/>
        </p:nvSpPr>
        <p:spPr>
          <a:xfrm>
            <a:off x="3794919" y="4384944"/>
            <a:ext cx="4032448" cy="628232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400" noProof="0" dirty="0">
                <a:solidFill>
                  <a:schemeClr val="bg2"/>
                </a:solidFill>
              </a:rPr>
              <a:t>Pairs of Lindblad operators: </a:t>
            </a:r>
            <a:endParaRPr kumimoji="1" lang="zh-CN" altLang="en-US" sz="2400" noProof="0" dirty="0" err="1">
              <a:solidFill>
                <a:schemeClr val="bg2"/>
              </a:solidFill>
            </a:endParaRPr>
          </a:p>
        </p:txBody>
      </p:sp>
      <p:sp>
        <p:nvSpPr>
          <p:cNvPr id="14" name="圆角矩形 13">
            <a:extLst>
              <a:ext uri="{FF2B5EF4-FFF2-40B4-BE49-F238E27FC236}">
                <a16:creationId xmlns:a16="http://schemas.microsoft.com/office/drawing/2014/main" id="{A5046965-01F3-8B6A-3297-6C6E0D1ECDA2}"/>
              </a:ext>
            </a:extLst>
          </p:cNvPr>
          <p:cNvSpPr/>
          <p:nvPr/>
        </p:nvSpPr>
        <p:spPr>
          <a:xfrm>
            <a:off x="6819255" y="1460003"/>
            <a:ext cx="4032448" cy="189852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Detailed balance condition</a:t>
            </a:r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33" name="图片 32" descr="\documentclass{article}&#10;\usepackage{amsmath}&#10;\usepackage{xcolor}&#10;\usepackage{mathrsfs}&#10;\usepackage{physics,bm,bbm}&#10;\usepackage{amssymb}&#10;\pagestyle{empty}&#10;\begin{document}&#10;\begin{align*}&#10;\textcolor{white}{\tilde{\mathcal{D}}^\sharp[\bullet]=\tilde{\mathcal{D}}[\bullet]}&#10;\end{align*}&#10;\end{document}" title="IguanaTex Bitmap Display">
            <a:extLst>
              <a:ext uri="{FF2B5EF4-FFF2-40B4-BE49-F238E27FC236}">
                <a16:creationId xmlns:a16="http://schemas.microsoft.com/office/drawing/2014/main" id="{F9EEF79E-45CD-930B-E7CC-FAC2639CDFE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7683351" y="2209906"/>
            <a:ext cx="1346200" cy="304800"/>
          </a:xfrm>
          <a:prstGeom prst="rect">
            <a:avLst/>
          </a:prstGeom>
        </p:spPr>
      </p:pic>
      <p:pic>
        <p:nvPicPr>
          <p:cNvPr id="38" name="图片 37" descr="\documentclass{article}&#10;\usepackage{amsmath}&#10;\usepackage{xcolor}&#10;\usepackage{mathrsfs}&#10;\usepackage{physics,bm,bbm}&#10;\usepackage{amssymb}&#10;\pagestyle{empty}&#10;\begin{document}&#10;$\textcolor{white}{\sum_{i}\tilde{\gamma}_{i}\tilde{\boldsymbol{A}}_{i}\bullet\tilde{\boldsymbol{A}}_{i}^{\dagger}=\sum_{i}\tilde{\gamma}_{i}\tilde{\boldsymbol{A}}_{i}^{\dagger}\bullet\tilde{\boldsymbol{A}}_{i}}$&#10;\end{document}" title="IguanaTex Bitmap Display">
            <a:extLst>
              <a:ext uri="{FF2B5EF4-FFF2-40B4-BE49-F238E27FC236}">
                <a16:creationId xmlns:a16="http://schemas.microsoft.com/office/drawing/2014/main" id="{F53E4567-AB19-68D2-5428-2CA503A8E7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262150" y="2698896"/>
            <a:ext cx="3251200" cy="330200"/>
          </a:xfrm>
          <a:prstGeom prst="rect">
            <a:avLst/>
          </a:prstGeom>
        </p:spPr>
      </p:pic>
      <p:sp>
        <p:nvSpPr>
          <p:cNvPr id="19" name="圆角矩形 18">
            <a:extLst>
              <a:ext uri="{FF2B5EF4-FFF2-40B4-BE49-F238E27FC236}">
                <a16:creationId xmlns:a16="http://schemas.microsoft.com/office/drawing/2014/main" id="{714763AA-283B-073D-1BDC-42F5BFE8D916}"/>
              </a:ext>
            </a:extLst>
          </p:cNvPr>
          <p:cNvSpPr/>
          <p:nvPr/>
        </p:nvSpPr>
        <p:spPr>
          <a:xfrm>
            <a:off x="842905" y="1460003"/>
            <a:ext cx="5001029" cy="1898522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 err="1"/>
              <a:t>Lindbladians</a:t>
            </a:r>
            <a:endParaRPr lang="en-US" altLang="zh-CN" sz="1800" b="1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48" name="图片 47" descr="\documentclass{article}&#10;\usepackage{amsmath}&#10;\usepackage{xcolor}&#10;\usepackage{mathrsfs}&#10;\usepackage{physics,bm,bbm}&#10;\pagestyle{empty}&#10;\begin{document}&#10;$\textcolor{white}{\tilde{\mathcal{D}}[\bullet]=\sum_{i}\tilde{\gamma}_{i}({\tilde{A}_{i}\bullet\tilde{A}_{i}^{\dagger}}{-\frac{1}{2}\{\tilde{A}_{i}^{\dagger}\tilde{A}_{i},\bullet\}})}$&#10;\end{document}" title="IguanaTex Bitmap Display">
            <a:extLst>
              <a:ext uri="{FF2B5EF4-FFF2-40B4-BE49-F238E27FC236}">
                <a16:creationId xmlns:a16="http://schemas.microsoft.com/office/drawing/2014/main" id="{81484D30-07F0-7686-1947-EE4248868A4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57419" y="2467756"/>
            <a:ext cx="4572000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48490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2654A-B528-D898-D2BC-8058FFC29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Locality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1" i="1" smtClean="0">
                            <a:latin typeface="Cambria Math" panose="02040503050406030204" pitchFamily="18" charset="0"/>
                          </a:rPr>
                          <m:t>𝑨</m:t>
                        </m:r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/>
                  <a:t> can be improved by choosing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b="1" i="1">
                                <a:latin typeface="Cambria Math" panose="02040503050406030204" pitchFamily="18" charset="0"/>
                              </a:rPr>
                              <m:t>𝑨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400" dirty="0"/>
                  <a:t> with filtering. </a:t>
                </a:r>
              </a:p>
              <a:p>
                <a:endParaRPr lang="en-US" altLang="zh-CN" sz="2400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35F560CC-92F3-CA28-EFC2-BD98CF53BA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8"/>
                <a:stretch>
                  <a:fillRect l="-1448" b="-1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圆角矩形 1">
            <a:extLst>
              <a:ext uri="{FF2B5EF4-FFF2-40B4-BE49-F238E27FC236}">
                <a16:creationId xmlns:a16="http://schemas.microsoft.com/office/drawing/2014/main" id="{6F9DAC43-EBB5-4839-1E3A-89DD547DE4EF}"/>
              </a:ext>
            </a:extLst>
          </p:cNvPr>
          <p:cNvSpPr/>
          <p:nvPr/>
        </p:nvSpPr>
        <p:spPr>
          <a:xfrm>
            <a:off x="2357674" y="1412776"/>
            <a:ext cx="7074375" cy="180019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 err="1"/>
              <a:t>Lindbladians</a:t>
            </a:r>
            <a:r>
              <a:rPr lang="en-US" altLang="zh-CN" sz="1800" b="1" dirty="0"/>
              <a:t> and detailed balance condition</a:t>
            </a:r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35C9D09-8165-8989-D4F8-5F2CB8BE4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Finite-temperature </a:t>
            </a:r>
            <a:r>
              <a:rPr kumimoji="1" lang="en-US" altLang="zh-CN" dirty="0" err="1"/>
              <a:t>Lindbladians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4" name="图片 33" descr="\documentclass{article}&#10;\usepackage{amsmath}&#10;\usepackage{xcolor}&#10;\usepackage{mathrsfs}&#10;\usepackage{physics,bm,bbm}&#10;\pagestyle{empty}&#10;\begin{document}&#10;$\textcolor{white}{\mathcal{D}[\bullet]=-i[\boldsymbol{K},\bullet]+\sum_{i}\tilde{\gamma}_{n}(\boldsymbol{A}_{i}\bullet\boldsymbol{A}_{i}^{\dagger}-\frac{1}{2}\{\boldsymbol{A}_{i}^{\dagger}\boldsymbol{A}_{i},\bullet\})}$&#10;\end{document}" title="IguanaTex Bitmap Display">
            <a:extLst>
              <a:ext uri="{FF2B5EF4-FFF2-40B4-BE49-F238E27FC236}">
                <a16:creationId xmlns:a16="http://schemas.microsoft.com/office/drawing/2014/main" id="{0F84FDD1-ECEE-C526-AB04-173E81F2E57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642791" y="2001906"/>
            <a:ext cx="6400800" cy="396240"/>
          </a:xfrm>
          <a:prstGeom prst="rect">
            <a:avLst/>
          </a:prstGeom>
        </p:spPr>
      </p:pic>
      <p:sp>
        <p:nvSpPr>
          <p:cNvPr id="21" name="圆角矩形 20">
            <a:extLst>
              <a:ext uri="{FF2B5EF4-FFF2-40B4-BE49-F238E27FC236}">
                <a16:creationId xmlns:a16="http://schemas.microsoft.com/office/drawing/2014/main" id="{6665287A-7640-584F-926C-536552787941}"/>
              </a:ext>
            </a:extLst>
          </p:cNvPr>
          <p:cNvSpPr/>
          <p:nvPr/>
        </p:nvSpPr>
        <p:spPr>
          <a:xfrm>
            <a:off x="2357673" y="3502373"/>
            <a:ext cx="7074375" cy="1800198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Lindblad operators and unitary term</a:t>
            </a:r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25" name="图片 24" descr="\documentclass{article}&#10;\usepackage{amsmath}&#10;\usepackage{xcolor}&#10;\usepackage{mathrsfs}&#10;\usepackage{physics,bm,bbm}&#10;\pagestyle{empty}&#10;\begin{document}&#10;\begin{align*}&#10;   \textcolor{white}{\boldsymbol{A}_i=\boldsymbol{\rho}_\beta^{1/4}\tilde{\boldsymbol{A}}_{i}\boldsymbol{\rho}_\beta^{-1/4}}&#10;\end{align*}&#10;\end{document}" title="IguanaTex Bitmap Display">
            <a:extLst>
              <a:ext uri="{FF2B5EF4-FFF2-40B4-BE49-F238E27FC236}">
                <a16:creationId xmlns:a16="http://schemas.microsoft.com/office/drawing/2014/main" id="{7E125767-03D6-3910-ACEB-8EAFFA76FD2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628499" y="4126875"/>
            <a:ext cx="2438400" cy="457200"/>
          </a:xfrm>
          <a:prstGeom prst="rect">
            <a:avLst/>
          </a:prstGeom>
        </p:spPr>
      </p:pic>
      <p:pic>
        <p:nvPicPr>
          <p:cNvPr id="29" name="图片 28" descr="\documentclass{article}&#10;\usepackage{amsmath}&#10;\usepackage{xcolor}&#10;\usepackage{mathrsfs}&#10;\usepackage{physics,bm,bbm}&#10;\pagestyle{empty}&#10;\begin{document}&#10;\begin{align*}&#10;\textcolor{white}{\{\boldsymbol{\rho}_{\beta}^{-\frac{1}{2}},\boldsymbol{\rho}_{\beta}^{\frac{1}{4}}\boldsymbol{K}\boldsymbol{\rho}_{\beta}^{\frac{1}{4}}\}=\frac{i}{2}[\boldsymbol{\rho}_{\beta}^{-\frac{1}{2}},\boldsymbol{\rho}_{\beta}^{\frac{1}{4}}\boldsymbol{R}\boldsymbol{\rho}_{\beta}^{\frac{1}{4}}]}&#10;\end{align*}&#10;\end{document}" title="IguanaTex Bitmap Display">
            <a:extLst>
              <a:ext uri="{FF2B5EF4-FFF2-40B4-BE49-F238E27FC236}">
                <a16:creationId xmlns:a16="http://schemas.microsoft.com/office/drawing/2014/main" id="{89E95110-96D4-A2AD-B205-C7FCCF50A2D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72431" y="4543822"/>
            <a:ext cx="4541520" cy="609600"/>
          </a:xfrm>
          <a:prstGeom prst="rect">
            <a:avLst/>
          </a:prstGeom>
        </p:spPr>
      </p:pic>
      <p:pic>
        <p:nvPicPr>
          <p:cNvPr id="32" name="图片 31" descr="\documentclass{article}&#10;\usepackage{amsmath}&#10;\usepackage{xcolor}&#10;\usepackage{mathrsfs}&#10;\usepackage{physics,bm,bbm}&#10;\pagestyle{empty}&#10;\begin{document}&#10;\begin{align*}&#10;\textcolor{white}{\mathcal{D}^{\sharp}[\bullet]=\boldsymbol{\rho}_{\beta}^{-1/2}\mathcal{D}[\boldsymbol{\rho}_{\beta}^{1/2}\bullet\boldsymbol{\rho}_{\beta}^{1/2}]\boldsymbol{\rho}_{\beta}^{-1/2}}&#10;\end{align*}&#10;\end{document}" title="IguanaTex Bitmap Display">
            <a:extLst>
              <a:ext uri="{FF2B5EF4-FFF2-40B4-BE49-F238E27FC236}">
                <a16:creationId xmlns:a16="http://schemas.microsoft.com/office/drawing/2014/main" id="{E4C2CA26-1757-C959-9389-920556FC8E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443741" y="2602826"/>
            <a:ext cx="3657600" cy="381000"/>
          </a:xfrm>
          <a:prstGeom prst="rect">
            <a:avLst/>
          </a:prstGeom>
        </p:spPr>
      </p:pic>
      <p:pic>
        <p:nvPicPr>
          <p:cNvPr id="4" name="图片 3" descr="\documentclass{article}&#10;\usepackage{amsmath}&#10;\usepackage{xcolor}&#10;\usepackage{mathrsfs}&#10;\usepackage{physics,bm,bbm}&#10;\usepackage{amssymb}&#10;\pagestyle{empty}&#10;\begin{document}&#10;\begin{align*}&#10;   \textcolor{blue}{\boldsymbol{R}=\sum_{i}\gamma_i \boldsymbol{A}_i^\dagger \boldsymbol{A}_i}&#10;\end{align*}&#10;\end{document}" title="IguanaTex Bitmap Display">
            <a:extLst>
              <a:ext uri="{FF2B5EF4-FFF2-40B4-BE49-F238E27FC236}">
                <a16:creationId xmlns:a16="http://schemas.microsoft.com/office/drawing/2014/main" id="{9F86EA21-DF9C-C0FB-4805-A5B0B41C361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996413" y="4543822"/>
            <a:ext cx="1778000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633728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FC860-9911-5F0B-3E5B-E8C5B24F0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A733DC03-2C94-90D6-5623-C9673430D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Parent Hamiltonians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内容占位符 14">
            <a:extLst>
              <a:ext uri="{FF2B5EF4-FFF2-40B4-BE49-F238E27FC236}">
                <a16:creationId xmlns:a16="http://schemas.microsoft.com/office/drawing/2014/main" id="{A981210C-1EC7-D67E-52A9-74081C8132CB}"/>
              </a:ext>
            </a:extLst>
          </p:cNvPr>
          <p:cNvSpPr txBox="1">
            <a:spLocks/>
          </p:cNvSpPr>
          <p:nvPr/>
        </p:nvSpPr>
        <p:spPr>
          <a:xfrm>
            <a:off x="404664" y="1196752"/>
            <a:ext cx="11389023" cy="520050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pPr marL="0" indent="0">
              <a:buNone/>
            </a:pPr>
            <a:endParaRPr lang="en-US" altLang="zh-CN" sz="2400" dirty="0"/>
          </a:p>
          <a:p>
            <a:endParaRPr lang="en-US" altLang="zh-CN" sz="2400" dirty="0"/>
          </a:p>
          <a:p>
            <a:endParaRPr lang="zh-CN" altLang="en-US" dirty="0"/>
          </a:p>
        </p:txBody>
      </p:sp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    \mathcal{H}[\bullet]&amp;\equiv-\rho_{\beta}^{-1/4}\mathcal{D}[\rho_{\beta}^{1/4}\bullet\rho_{\beta}^{1/4}]\rho_{\beta}^{-1/4}&#10;\end{align*}&#10;\end{document}" title="IguanaTex Bitmap Display">
            <a:extLst>
              <a:ext uri="{FF2B5EF4-FFF2-40B4-BE49-F238E27FC236}">
                <a16:creationId xmlns:a16="http://schemas.microsoft.com/office/drawing/2014/main" id="{A96AD5A4-02E8-C3BC-BFC6-9F2645D283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010943" y="1511131"/>
            <a:ext cx="4419600" cy="457200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7C750C8-3CE4-EA52-A124-09674B00B49A}"/>
              </a:ext>
            </a:extLst>
          </p:cNvPr>
          <p:cNvSpPr txBox="1"/>
          <p:nvPr/>
        </p:nvSpPr>
        <p:spPr>
          <a:xfrm>
            <a:off x="-857250" y="5829300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pic>
        <p:nvPicPr>
          <p:cNvPr id="11" name="图片 10" descr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1972D850-EFD6-C546-9338-4F6246B5B46A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954713" y="2236082"/>
            <a:ext cx="3581400" cy="381000"/>
          </a:xfrm>
          <a:prstGeom prst="rect">
            <a:avLst/>
          </a:prstGeom>
        </p:spPr>
      </p:pic>
      <p:pic>
        <p:nvPicPr>
          <p:cNvPr id="16" name="图片 15" descr="\documentclass{article}&#10;\usepackage{amsmath}&#10;\usepackage{xcolor}&#10;\usepackage{mathrsfs}&#10;\usepackage{physics,bm,bbm}&#10;\pagestyle{empty}&#10;\begin{document}&#10;\begin{align*}&#10;   \mathcal{H}[\bullet]=\mathcal{H}^\sharp[\bullet]&#10;\end{align*}&#10;\end{document}" title="IguanaTex Bitmap Display">
            <a:extLst>
              <a:ext uri="{FF2B5EF4-FFF2-40B4-BE49-F238E27FC236}">
                <a16:creationId xmlns:a16="http://schemas.microsoft.com/office/drawing/2014/main" id="{B1FEDD1C-AA86-BE2E-839A-CE38C35B8B6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58015" y="2884834"/>
            <a:ext cx="1645920" cy="365760"/>
          </a:xfrm>
          <a:prstGeom prst="rect">
            <a:avLst/>
          </a:prstGeom>
        </p:spPr>
      </p:pic>
      <p:sp>
        <p:nvSpPr>
          <p:cNvPr id="17" name="下箭头 16">
            <a:extLst>
              <a:ext uri="{FF2B5EF4-FFF2-40B4-BE49-F238E27FC236}">
                <a16:creationId xmlns:a16="http://schemas.microsoft.com/office/drawing/2014/main" id="{F27592D6-DC1A-972B-B866-30E982228A6C}"/>
              </a:ext>
            </a:extLst>
          </p:cNvPr>
          <p:cNvSpPr/>
          <p:nvPr/>
        </p:nvSpPr>
        <p:spPr>
          <a:xfrm>
            <a:off x="4565110" y="2181264"/>
            <a:ext cx="288032" cy="575268"/>
          </a:xfrm>
          <a:prstGeom prst="down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CEB8C25C-D606-4A28-5E6F-709BD62AE1F2}"/>
              </a:ext>
            </a:extLst>
          </p:cNvPr>
          <p:cNvSpPr/>
          <p:nvPr/>
        </p:nvSpPr>
        <p:spPr>
          <a:xfrm>
            <a:off x="2354759" y="3789040"/>
            <a:ext cx="7074375" cy="200551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800" b="1" dirty="0"/>
              <a:t>Parent Hamiltonian</a:t>
            </a:r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endParaRPr lang="en-US" altLang="zh-CN" sz="1800" dirty="0"/>
          </a:p>
          <a:p>
            <a:pPr algn="ctr"/>
            <a:r>
              <a:rPr lang="en-US" altLang="zh-CN" sz="1800" dirty="0"/>
              <a:t> </a:t>
            </a:r>
          </a:p>
        </p:txBody>
      </p:sp>
      <p:pic>
        <p:nvPicPr>
          <p:cNvPr id="19" name="图片 18" descr="\documentclass{article}&#10;\usepackage{amsmath}&#10;\usepackage{xcolor}&#10;\usepackage{mathrsfs}&#10;\usepackage{physics,bm,bbm}&#10;\pagestyle{empty}&#10;\begin{document}&#10;$\textcolor{white}{\mathcal{H}[\bullet]=\frac{1}{2}\left\{ \boldsymbol{N},\bullet\right\} -\sum_{i}\tilde{\gamma}_{i}\tilde{\boldsymbol{A}}_{i}\bullet\tilde{\boldsymbol{A}}_{i}^{\dagger}}$&#10;\end{document}" title="IguanaTex Bitmap Display">
            <a:extLst>
              <a:ext uri="{FF2B5EF4-FFF2-40B4-BE49-F238E27FC236}">
                <a16:creationId xmlns:a16="http://schemas.microsoft.com/office/drawing/2014/main" id="{7ABCD895-2D66-413A-C5BC-6377B9E3D12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3508375" y="4430434"/>
            <a:ext cx="4267200" cy="39624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pagestyle{empty}&#10;\begin{document}&#10;$\textcolor{white}{\boldsymbol{\rho}_{\beta}^{-1/4}\boldsymbol{N}\boldsymbol{\rho}_{\beta}^{1/4}+\boldsymbol{\rho}_{\beta}^{1/4}\boldsymbol{N}\boldsymbol{\rho}_{\beta}^{-1/4}=2\sum_{i}\tilde{\gamma}_{i}\boldsymbol{A}_{i}^{\dagger}\boldsymbol{A}_{i}}$&#10;\end{document}" title="IguanaTex Bitmap Display">
            <a:extLst>
              <a:ext uri="{FF2B5EF4-FFF2-40B4-BE49-F238E27FC236}">
                <a16:creationId xmlns:a16="http://schemas.microsoft.com/office/drawing/2014/main" id="{C2CBA3A2-3F50-AC93-A002-3C94B2FA61DB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504346" y="5080333"/>
            <a:ext cx="47752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479728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>
            <a:extLst>
              <a:ext uri="{FF2B5EF4-FFF2-40B4-BE49-F238E27FC236}">
                <a16:creationId xmlns:a16="http://schemas.microsoft.com/office/drawing/2014/main" id="{E193E59C-1C60-05FF-0528-E97DBFDF5CE1}"/>
              </a:ext>
            </a:extLst>
          </p:cNvPr>
          <p:cNvSpPr/>
          <p:nvPr/>
        </p:nvSpPr>
        <p:spPr>
          <a:xfrm>
            <a:off x="3949499" y="4914855"/>
            <a:ext cx="4299352" cy="962417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A0D3A34A-DF17-6175-521D-D16EE8262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Dynamical Lie algebra approach</a:t>
            </a:r>
            <a:endParaRPr kumimoji="1"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3E5446-866E-2C70-409F-898AD8D5D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/>
              <a:t>Heisenberg evolution of Lindblad operator:</a:t>
            </a:r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Krylov expansion:  </a:t>
            </a:r>
            <a:endParaRPr kumimoji="1" lang="zh-CN" altLang="en-US" sz="2400" dirty="0"/>
          </a:p>
        </p:txBody>
      </p:sp>
      <p:pic>
        <p:nvPicPr>
          <p:cNvPr id="6" name="图片 5" descr="\documentclass{article}&#10;\usepackage{amsmath}&#10;\usepackage{xcolor}&#10;\usepackage{mathrsfs}&#10;\usepackage{physics,bm,bbm}&#10;\usepackage{amssymb}&#10;\pagestyle{empty}&#10;\begin{document}&#10;\begin{align*}&#10;    \tilde{\boldsymbol{A}}_i (t)=e^{i\boldsymbol{h}t}\tilde{\boldsymbol{A}_i}e^{-i\boldsymbol{h}t}=\mathfrak{a}_{i}^{\dagger} e^{L_{\mathfrak{a}_i} t} E_0&#10;\end{align*}&#10;\end{document}" title="IguanaTex Bitmap Display">
            <a:extLst>
              <a:ext uri="{FF2B5EF4-FFF2-40B4-BE49-F238E27FC236}">
                <a16:creationId xmlns:a16="http://schemas.microsoft.com/office/drawing/2014/main" id="{EE564470-2AA3-6CE4-B8EA-1335A5C98D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442057" y="1906832"/>
            <a:ext cx="4328160" cy="39624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usepackage{amssymb}&#10;\pagestyle{empty}&#10;\begin{document}&#10;\begin{align*}&#10;\mathfrak{a}_{i}^{\dagger}=(\mathfrak{a}_{i}^{(0)},\mathfrak{a}_{i}^{(1)},\ldots,\mathfrak{a}_{i}^{(l)},\ldots)   &#10;\end{align*}&#10;\end{document}" title="IguanaTex Bitmap Display">
            <a:extLst>
              <a:ext uri="{FF2B5EF4-FFF2-40B4-BE49-F238E27FC236}">
                <a16:creationId xmlns:a16="http://schemas.microsoft.com/office/drawing/2014/main" id="{10F05235-1679-E1B4-33C0-2C182253DD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3434879" y="2657529"/>
            <a:ext cx="2971800" cy="3556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usepackage{amssymb}&#10;\pagestyle{empty}&#10;\begin{document}&#10;\begin{align*}&#10;i[\boldsymbol{h},\mathfrak{a}_{i}^{(l)}]=\mathfrak{a}_{i}^{(l-1)}L_{\mathfrak{a}_{i}}^{(l-1,l)}+\mathfrak{a}_{i}^{(l+1)}L_{\mathfrak{a}_{i}}^{(l+1,l)}&#10;\end{align*}&#10;\end{document}" title="IguanaTex Bitmap Display">
            <a:extLst>
              <a:ext uri="{FF2B5EF4-FFF2-40B4-BE49-F238E27FC236}">
                <a16:creationId xmlns:a16="http://schemas.microsoft.com/office/drawing/2014/main" id="{F5726A87-47DC-EEC0-2842-F0449A61021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585636" y="4072010"/>
            <a:ext cx="5181600" cy="426720"/>
          </a:xfrm>
          <a:prstGeom prst="rect">
            <a:avLst/>
          </a:prstGeom>
        </p:spPr>
      </p:pic>
      <p:pic>
        <p:nvPicPr>
          <p:cNvPr id="20" name="图片 19" descr="\documentclass{article}&#10;\usepackage{amsmath}&#10;\usepackage{xcolor}&#10;\usepackage{mathrsfs}&#10;\usepackage{physics,bm,bbm}&#10;\usepackage{amssymb}&#10;\pagestyle{empty}&#10;\begin{document}&#10;\begin{align*}&#10;\textcolor{white}{ \boldsymbol{A}_{i}=\tilde{\boldsymbol{A}}_{i}(\frac{i\beta}{4})=\mathfrak{a}_{i}^{\dagger}e^{iL_{\mathfrak{a}_{i}}\beta/4}E_{0}}&#10;\end{align*}&#10;\end{document}" title="IguanaTex Bitmap Display">
            <a:extLst>
              <a:ext uri="{FF2B5EF4-FFF2-40B4-BE49-F238E27FC236}">
                <a16:creationId xmlns:a16="http://schemas.microsoft.com/office/drawing/2014/main" id="{0472435C-0C50-DA82-732A-E70D7DD760C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500399" y="5129363"/>
            <a:ext cx="3149600" cy="533400"/>
          </a:xfrm>
          <a:prstGeom prst="rect">
            <a:avLst/>
          </a:prstGeom>
        </p:spPr>
      </p:pic>
      <p:pic>
        <p:nvPicPr>
          <p:cNvPr id="15" name="图片 14" descr="\documentclass{article}&#10;\usepackage{amsmath}&#10;\usepackage{xcolor}&#10;\usepackage{mathrsfs}&#10;\usepackage{physics,bm,bbm}&#10;\usepackage{amssymb}&#10;\pagestyle{empty}&#10;\begin{document}&#10;\begin{align*}&#10;   E_0=(1,0,0,\ldots,0)^\top&#10;\end{align*}&#10;\end{document}" title="IguanaTex Bitmap Display">
            <a:extLst>
              <a:ext uri="{FF2B5EF4-FFF2-40B4-BE49-F238E27FC236}">
                <a16:creationId xmlns:a16="http://schemas.microsoft.com/office/drawing/2014/main" id="{CF41C8F5-E213-5329-D4FF-4A189E08DB9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434879" y="3412232"/>
            <a:ext cx="2260600" cy="304800"/>
          </a:xfrm>
          <a:prstGeom prst="rect">
            <a:avLst/>
          </a:prstGeom>
        </p:spPr>
      </p:pic>
      <p:pic>
        <p:nvPicPr>
          <p:cNvPr id="22" name="图片 21" descr="\documentclass{article}&#10;\usepackage{amsmath}&#10;\usepackage{xcolor}&#10;\usepackage{mathrsfs}&#10;\usepackage{physics,bm,bbm}&#10;\usepackage{amssymb}&#10;\pagestyle{empty}&#10;\begin{document}&#10;\begin{align*}&#10;   \mathfrak{a}_i^{(0)}=\tilde{\boldsymbol{A}}_i&#10;\end{align*}&#10;\end{document}" title="IguanaTex Bitmap Display">
            <a:extLst>
              <a:ext uri="{FF2B5EF4-FFF2-40B4-BE49-F238E27FC236}">
                <a16:creationId xmlns:a16="http://schemas.microsoft.com/office/drawing/2014/main" id="{F09D7A23-B1C1-11A5-9967-F933714A731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7827367" y="2649189"/>
            <a:ext cx="10160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76267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圆角矩形 48">
            <a:extLst>
              <a:ext uri="{FF2B5EF4-FFF2-40B4-BE49-F238E27FC236}">
                <a16:creationId xmlns:a16="http://schemas.microsoft.com/office/drawing/2014/main" id="{347AB70A-0199-6450-6C9B-72BD91D59585}"/>
              </a:ext>
            </a:extLst>
          </p:cNvPr>
          <p:cNvSpPr/>
          <p:nvPr/>
        </p:nvSpPr>
        <p:spPr>
          <a:xfrm>
            <a:off x="8259415" y="5449910"/>
            <a:ext cx="3355528" cy="78740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7" name="圆角矩形 46">
            <a:extLst>
              <a:ext uri="{FF2B5EF4-FFF2-40B4-BE49-F238E27FC236}">
                <a16:creationId xmlns:a16="http://schemas.microsoft.com/office/drawing/2014/main" id="{0F82D2A3-9C99-B672-0FE0-64EC5C2225DD}"/>
              </a:ext>
            </a:extLst>
          </p:cNvPr>
          <p:cNvSpPr/>
          <p:nvPr/>
        </p:nvSpPr>
        <p:spPr>
          <a:xfrm>
            <a:off x="3857923" y="5449911"/>
            <a:ext cx="3355528" cy="787401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646882A8-0C09-169A-3FD9-1A00209E6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Dynamical Lie algebra approach</a:t>
            </a:r>
            <a:endParaRPr lang="zh-CN" altLang="en-US" dirty="0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059D9049-F2B9-EA2D-E1D3-8C1E7E279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>
            <a:normAutofit/>
          </a:bodyPr>
          <a:lstStyle/>
          <a:p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Heisenberg evolution of the dissipation term: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Energy domain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Time domain</a:t>
            </a:r>
          </a:p>
          <a:p>
            <a:endParaRPr kumimoji="1" lang="en-US" altLang="zh-CN" sz="2400" dirty="0"/>
          </a:p>
          <a:p>
            <a:r>
              <a:rPr kumimoji="1" lang="en-US" altLang="zh-CN" sz="2400" dirty="0"/>
              <a:t>Dynamical Lie algebra</a:t>
            </a:r>
            <a:endParaRPr kumimoji="1" lang="zh-CN" altLang="en-US" sz="2400" dirty="0"/>
          </a:p>
        </p:txBody>
      </p:sp>
      <p:pic>
        <p:nvPicPr>
          <p:cNvPr id="9" name="图片 8" descr="\documentclass{article}&#10;\usepackage{amsmath}&#10;\usepackage{xcolor}&#10;\usepackage{mathrsfs}&#10;\usepackage{physics,bm,bbm}&#10;\usepackage{amssymb}&#10;\pagestyle{empty}&#10;\begin{document}&#10;\begin{align*}&#10;   \boldsymbol{R}&amp;=\sum_{i}\tilde{\gamma}_{i}\boldsymbol{A}_{i}^{\dagger}\boldsymbol{A}_{i}=\sum_{i}\tilde{\gamma}_{i}\mathfrak{a}_{i}^{\dagger}e^{-i\beta L_{\mathfrak{a}_i}/4}E_{00}e^{-i\beta L_{\mathfrak{a}_i}/4}\mathfrak{a}_{i}\\&amp;=r_0\boldsymbol{I}+r_1 \hat{\boldsymbol{R}}&#10;\end{align*}&#10;\end{document}" title="IguanaTex Bitmap Display">
            <a:extLst>
              <a:ext uri="{FF2B5EF4-FFF2-40B4-BE49-F238E27FC236}">
                <a16:creationId xmlns:a16="http://schemas.microsoft.com/office/drawing/2014/main" id="{300CCF7B-AF22-AB9E-D2B2-069E11A15EA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2930823" y="1434414"/>
            <a:ext cx="5638800" cy="965200"/>
          </a:xfrm>
          <a:prstGeom prst="rect">
            <a:avLst/>
          </a:prstGeom>
        </p:spPr>
      </p:pic>
      <p:pic>
        <p:nvPicPr>
          <p:cNvPr id="11" name="图片 10" descr="\documentclass{article}&#10;\usepackage{amsmath}&#10;\usepackage{xcolor}&#10;\usepackage{mathrsfs}&#10;\usepackage{physics,bm,bbm}&#10;\usepackage{amssymb}&#10;\pagestyle{empty}&#10;\begin{document}&#10;\begin{align*}&#10;   \hat{\boldsymbol{R}}(t)&amp;=e^{i\boldsymbol{h}t}\hat{\boldsymbol{R}}e^{-i\boldsymbol{h}t}=\mathfrak{r}^{\dagger}e^{L_{\mathfrak{r}} t}E_0&#10;\end{align*}&#10;\end{document}" title="IguanaTex Bitmap Display">
            <a:extLst>
              <a:ext uri="{FF2B5EF4-FFF2-40B4-BE49-F238E27FC236}">
                <a16:creationId xmlns:a16="http://schemas.microsoft.com/office/drawing/2014/main" id="{6ABECE71-BA00-6B7E-60B1-AC06F9F5E86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035279" y="2709135"/>
            <a:ext cx="3302000" cy="3048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usepackage{amssymb}&#10;\pagestyle{empty}&#10;\begin{document}&#10;\begin{align*}&#10;       \boldsymbol{K}=\sum_{\nu}\frac{i}{2}\tanh(\frac{\beta\nu}{4})\boldsymbol{R}_{\nu}&#10;\end{align*}&#10;\end{document}" title="IguanaTex Bitmap Display">
            <a:extLst>
              <a:ext uri="{FF2B5EF4-FFF2-40B4-BE49-F238E27FC236}">
                <a16:creationId xmlns:a16="http://schemas.microsoft.com/office/drawing/2014/main" id="{290EA58D-A1ED-FBDA-EA05-D2DAA554C6E1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866927" y="3513866"/>
            <a:ext cx="2794000" cy="660400"/>
          </a:xfrm>
          <a:prstGeom prst="rect">
            <a:avLst/>
          </a:prstGeom>
        </p:spPr>
      </p:pic>
      <p:pic>
        <p:nvPicPr>
          <p:cNvPr id="6" name="图片 5" descr="\documentclass{article}&#10;\usepackage{amsmath}&#10;\usepackage{xcolor}&#10;\usepackage{mathrsfs}&#10;\usepackage{physics,bm,bbm}&#10;\usepackage{amssymb}&#10;\pagestyle{empty}&#10;\begin{document}&#10;\begin{align*}&#10;\boldsymbol{K}=\mathrm{p.v.}\int_{-\infty}^{\infty}\!\;\frac{\boldsymbol{R}(t)}{\beta\sinh\Big(\frac{2\pi t}{\beta}\Big)}dt&#10;\end{align*}&#10;\end{document}" title="IguanaTex Bitmap Display">
            <a:extLst>
              <a:ext uri="{FF2B5EF4-FFF2-40B4-BE49-F238E27FC236}">
                <a16:creationId xmlns:a16="http://schemas.microsoft.com/office/drawing/2014/main" id="{3768BD64-5BB0-3A61-489C-FCC67D668B2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3857923" y="4458387"/>
            <a:ext cx="3276600" cy="787400"/>
          </a:xfrm>
          <a:prstGeom prst="rect">
            <a:avLst/>
          </a:prstGeom>
        </p:spPr>
      </p:pic>
      <p:pic>
        <p:nvPicPr>
          <p:cNvPr id="23" name="图片 22" descr="\documentclass{article}&#10;\usepackage{amsmath}&#10;\usepackage{xcolor}&#10;\usepackage{mathrsfs}&#10;\usepackage{physics,bm,bbm}&#10;\usepackage{amssymb}&#10;\pagestyle{empty}&#10;\begin{document}&#10;\begin{align*}&#10;   \boldsymbol{N}=\sum_{\nu}\frac{1}{\cosh(\beta\nu/4)}\boldsymbol{R}_{\nu}&#10;\end{align*}&#10;\end{document}" title="IguanaTex Bitmap Display">
            <a:extLst>
              <a:ext uri="{FF2B5EF4-FFF2-40B4-BE49-F238E27FC236}">
                <a16:creationId xmlns:a16="http://schemas.microsoft.com/office/drawing/2014/main" id="{AC756F80-E7BC-310F-A64E-EEE7B304CBF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475439" y="3513866"/>
            <a:ext cx="2616200" cy="635000"/>
          </a:xfrm>
          <a:prstGeom prst="rect">
            <a:avLst/>
          </a:prstGeom>
        </p:spPr>
      </p:pic>
      <p:pic>
        <p:nvPicPr>
          <p:cNvPr id="44" name="图片 43" descr="\documentclass{article}&#10;\usepackage{amsmath}&#10;\usepackage{xcolor}&#10;\usepackage{mathrsfs}&#10;\usepackage{physics,bm,bbm}&#10;\usepackage{amssymb}&#10;\pagestyle{empty}&#10;\begin{document}&#10;\begin{align*}&#10;   \boldsymbol{N}=\int_{-\infty}^{\infty}\frac{2\boldsymbol{R}(t)}{\beta\cosh(\frac{2\pi t}{\beta})}dt&#10;\end{align*}&#10;\end{document}" title="IguanaTex Bitmap Display">
            <a:extLst>
              <a:ext uri="{FF2B5EF4-FFF2-40B4-BE49-F238E27FC236}">
                <a16:creationId xmlns:a16="http://schemas.microsoft.com/office/drawing/2014/main" id="{74A73E5B-5C7F-AE63-2928-FEDC5B15853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8485593" y="4464389"/>
            <a:ext cx="2768600" cy="7874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\textcolor{white}{ \boldsymbol{N}=r_{0}+r_{1}\mathfrak{r}^{\dagger}\sec(\frac{\beta}{4}L_{\mathfrak{r}})E_{0}}&#10;\end{align*}&#10;\end{document}" title="IguanaTex Bitmap Display">
            <a:extLst>
              <a:ext uri="{FF2B5EF4-FFF2-40B4-BE49-F238E27FC236}">
                <a16:creationId xmlns:a16="http://schemas.microsoft.com/office/drawing/2014/main" id="{4F5652C0-19E3-AC96-3911-04E9D9D4404E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403431" y="5567210"/>
            <a:ext cx="3073400" cy="533400"/>
          </a:xfrm>
          <a:prstGeom prst="rect">
            <a:avLst/>
          </a:prstGeom>
        </p:spPr>
      </p:pic>
      <p:pic>
        <p:nvPicPr>
          <p:cNvPr id="42" name="图片 41" descr="\documentclass{article}&#10;\usepackage{amsmath}&#10;\usepackage{xcolor}&#10;\usepackage{mathrsfs}&#10;\usepackage{physics,bm,bbm}&#10;\usepackage{amssymb}&#10;\pagestyle{empty}&#10;\begin{document}&#10;\begin{align*}&#10;\textcolor{white}{   \boldsymbol{K}=&#10;    r_{1}\mathfrak{r}^{\dagger}\frac{\beta}{2}\tan(\frac{\beta}{4}L_{\mathfrak{r}})E_{0}}&#10;\end{align*}&#10;\end{document}" title="IguanaTex Bitmap Display">
            <a:extLst>
              <a:ext uri="{FF2B5EF4-FFF2-40B4-BE49-F238E27FC236}">
                <a16:creationId xmlns:a16="http://schemas.microsoft.com/office/drawing/2014/main" id="{9BDA23AA-6D86-BE06-1198-40447C71EC17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4212262" y="5576911"/>
            <a:ext cx="2794000" cy="533400"/>
          </a:xfrm>
          <a:prstGeom prst="rect">
            <a:avLst/>
          </a:prstGeom>
        </p:spPr>
      </p:pic>
      <p:pic>
        <p:nvPicPr>
          <p:cNvPr id="4" name="图片 3" descr="\documentclass{article}&#10;\usepackage{amsmath}&#10;\usepackage{xcolor}&#10;\usepackage{mathrsfs}&#10;\usepackage{physics,bm,bbm}&#10;\usepackage{amssymb}&#10;\pagestyle{empty}&#10;\begin{document}&#10;\begin{align*}&#10;   E_0=(1,0,0,\ldots,0)^\top&#10;\end{align*}&#10;\end{document}" title="IguanaTex Bitmap Display">
            <a:extLst>
              <a:ext uri="{FF2B5EF4-FFF2-40B4-BE49-F238E27FC236}">
                <a16:creationId xmlns:a16="http://schemas.microsoft.com/office/drawing/2014/main" id="{4EABB32C-CA50-FA6F-B54C-63D3A710F055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9377104" y="3105694"/>
            <a:ext cx="1728192" cy="233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308521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ED0036-8AFF-9CA5-0BFA-BC66265DE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4E82D4B5-B1EC-D621-5EFE-C164C9D9D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latin typeface="+mn-lt"/>
                <a:cs typeface="Times New Roman" panose="02020603050405020304" pitchFamily="18" charset="0"/>
              </a:rPr>
              <a:t>CKG </a:t>
            </a:r>
            <a:r>
              <a:rPr lang="nl-NL" dirty="0" err="1">
                <a:latin typeface="+mn-lt"/>
                <a:cs typeface="Times New Roman" panose="02020603050405020304" pitchFamily="18" charset="0"/>
              </a:rPr>
              <a:t>algorithm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竖排文字占位符 4">
                <a:extLst>
                  <a:ext uri="{FF2B5EF4-FFF2-40B4-BE49-F238E27FC236}">
                    <a16:creationId xmlns:a16="http://schemas.microsoft.com/office/drawing/2014/main" id="{DEBFDF6B-8415-AC2D-92BA-24B71FAC6860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/>
                  <a:t>Dynamical Lie algebra result for the CKG algorithm: </a:t>
                </a:r>
                <a:r>
                  <a:rPr kumimoji="1" lang="en-US" altLang="zh-CN" sz="2400" dirty="0"/>
                  <a:t>C.-F. Chen, M. J. </a:t>
                </a:r>
                <a:r>
                  <a:rPr kumimoji="1" lang="en-US" altLang="zh-CN" sz="2400" dirty="0" err="1"/>
                  <a:t>Kastoryano</a:t>
                </a:r>
                <a:r>
                  <a:rPr kumimoji="1" lang="en-US" altLang="zh-CN" sz="2400" dirty="0"/>
                  <a:t>, A. </a:t>
                </a:r>
                <a:r>
                  <a:rPr kumimoji="1" lang="en-US" altLang="zh-CN" sz="2400" dirty="0" err="1"/>
                  <a:t>Gilyén</a:t>
                </a:r>
                <a:r>
                  <a:rPr kumimoji="1" lang="en-US" altLang="zh-CN" sz="2400" dirty="0"/>
                  <a:t>, (2023</a:t>
                </a:r>
                <a:r>
                  <a:rPr lang="en-US" altLang="zh-CN" sz="2400" dirty="0"/>
                  <a:t>)</a:t>
                </a:r>
              </a:p>
              <a:p>
                <a:r>
                  <a:rPr lang="en-US" altLang="zh-CN" sz="2400" dirty="0"/>
                  <a:t>The operator Fourier transform can be represented as </a:t>
                </a:r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endParaRPr lang="en-US" altLang="zh-CN" sz="2400" dirty="0"/>
              </a:p>
              <a:p>
                <a:r>
                  <a:rPr lang="en-US" altLang="zh-CN" sz="2400" dirty="0"/>
                  <a:t>For </a:t>
                </a:r>
                <a14:m>
                  <m:oMath xmlns:m="http://schemas.openxmlformats.org/officeDocument/2006/math">
                    <m:r>
                      <a:rPr lang="en-US" altLang="zh-CN" sz="2400" b="1" i="1" dirty="0" smtClean="0">
                        <a:latin typeface="Cambria Math" panose="02040503050406030204" pitchFamily="18" charset="0"/>
                      </a:rPr>
                      <m:t>𝑲</m:t>
                    </m:r>
                    <m:r>
                      <a:rPr lang="en-US" altLang="zh-CN" sz="24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2400" dirty="0"/>
                  <a:t>and </a:t>
                </a:r>
                <a14:m>
                  <m:oMath xmlns:m="http://schemas.openxmlformats.org/officeDocument/2006/math">
                    <m:r>
                      <a:rPr lang="en-US" altLang="zh-CN" sz="2400" b="1" i="1" dirty="0">
                        <a:latin typeface="Cambria Math" panose="02040503050406030204" pitchFamily="18" charset="0"/>
                      </a:rPr>
                      <m:t>𝑵</m:t>
                    </m:r>
                  </m:oMath>
                </a14:m>
                <a:r>
                  <a:rPr lang="en-US" altLang="zh-CN" sz="2400" dirty="0"/>
                  <a:t>, the construction from the dynamical Lie algebra is similar.</a:t>
                </a:r>
                <a:endParaRPr lang="zh-CN" altLang="en-US" sz="2400" dirty="0"/>
              </a:p>
            </p:txBody>
          </p:sp>
        </mc:Choice>
        <mc:Fallback xmlns="">
          <p:sp>
            <p:nvSpPr>
              <p:cNvPr id="5" name="竖排文字占位符 4">
                <a:extLst>
                  <a:ext uri="{FF2B5EF4-FFF2-40B4-BE49-F238E27FC236}">
                    <a16:creationId xmlns:a16="http://schemas.microsoft.com/office/drawing/2014/main" id="{DEBFDF6B-8415-AC2D-92BA-24B71FAC686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1448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\documentclass{article}&#10;\usepackage{amsmath}&#10;\usepackage{xcolor}&#10;\usepackage{mathrsfs}&#10;\usepackage{physics,bm,bbm}&#10;\usepackage{amssymb}&#10;\pagestyle{empty}&#10;\begin{document}&#10;\begin{align*}&#10;   \hat{\boldsymbol{B}}_{i}(\tilde{\omega})&amp;=\frac{1}{\sqrt{2\pi}}\int_{-\infty}^{\infty}e^{-i\tilde{\omega}t}f(t)\boldsymbol{B}_{i}(t)dt&#10;\\&amp;=\frac{e^{-\tilde{\omega}^{2}/(4\sigma_{E}^{2})}}{(2\pi\sigma_{E}^{2})^{1/4}}\mathfrak{b}_{i}^{\dagger}e^{\frac{L_{\mathfrak{b}_{i}}^{2}-2i\tilde{\omega}L_{\mathfrak{b}_{i}}}{4\sigma_{E}^{2}}}E_{0},&#10;\end{align*}&#10;\end{document}" title="IguanaTex Bitmap Display">
            <a:extLst>
              <a:ext uri="{FF2B5EF4-FFF2-40B4-BE49-F238E27FC236}">
                <a16:creationId xmlns:a16="http://schemas.microsoft.com/office/drawing/2014/main" id="{7FCB5CFA-4A57-96BE-54AC-68B7670C0C8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93543" y="2924944"/>
            <a:ext cx="4846320" cy="1737360"/>
          </a:xfrm>
          <a:prstGeom prst="rect">
            <a:avLst/>
          </a:prstGeom>
        </p:spPr>
      </p:pic>
      <p:pic>
        <p:nvPicPr>
          <p:cNvPr id="7" name="图片 6" descr="\documentclass{article}&#10;\usepackage{amsmath}&#10;\usepackage{xcolor}&#10;\usepackage{mathrsfs}&#10;\usepackage{physics,bm,bbm}&#10;\usepackage{amssymb}&#10;\pagestyle{empty}&#10;\begin{document}&#10;\begin{align*}&#10;   f(t)=e^{-\sigma_E ^2t^2}\sqrt{\sigma_E\sqrt{2/\pi}}&#10;\end{align*}&#10;\end{document}" title="IguanaTex Bitmap Display">
            <a:extLst>
              <a:ext uri="{FF2B5EF4-FFF2-40B4-BE49-F238E27FC236}">
                <a16:creationId xmlns:a16="http://schemas.microsoft.com/office/drawing/2014/main" id="{C12D3585-9907-E24A-BA1B-B38DD7C8E61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683351" y="3000397"/>
            <a:ext cx="2717800" cy="457200"/>
          </a:xfrm>
          <a:prstGeom prst="rect">
            <a:avLst/>
          </a:prstGeom>
        </p:spPr>
      </p:pic>
      <p:pic>
        <p:nvPicPr>
          <p:cNvPr id="9" name="图片 8" descr="\documentclass{article}&#10;\usepackage{amsmath}&#10;\usepackage{xcolor}&#10;\usepackage{mathrsfs}&#10;\usepackage{physics,bm,bbm}&#10;\usepackage{amssymb}&#10;\pagestyle{empty}&#10;\begin{document}&#10;\begin{align*}&#10;   \boldsymbol{B}_i (t)=\mathfrak{b}_i^\dagger e^{L_{\mathfrak{b}_i}t}E_0.&#10;\end{align*}&#10;\end{document}" title="IguanaTex Bitmap Display">
            <a:extLst>
              <a:ext uri="{FF2B5EF4-FFF2-40B4-BE49-F238E27FC236}">
                <a16:creationId xmlns:a16="http://schemas.microsoft.com/office/drawing/2014/main" id="{BC4CF81F-60B7-1F44-05EE-A688252FD2B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683351" y="3645122"/>
            <a:ext cx="2468880" cy="39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921570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40F87-2D7D-C5B9-2D0E-3CA529CED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17AA51-E5B9-5EE3-C31D-128B47D89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Quantum vs. Classical</a:t>
            </a:r>
            <a:endParaRPr kumimoji="1"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736464A-14BC-C29C-2A94-DBB425AB72BC}"/>
              </a:ext>
            </a:extLst>
          </p:cNvPr>
          <p:cNvSpPr txBox="1"/>
          <p:nvPr/>
        </p:nvSpPr>
        <p:spPr>
          <a:xfrm>
            <a:off x="6539023" y="21265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09E082E-DADF-5FA1-0F02-FD47FC13ED7A}"/>
              </a:ext>
            </a:extLst>
          </p:cNvPr>
          <p:cNvSpPr txBox="1"/>
          <p:nvPr/>
        </p:nvSpPr>
        <p:spPr>
          <a:xfrm>
            <a:off x="6475228" y="-425302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sz="1349" dirty="0" err="1">
              <a:solidFill>
                <a:schemeClr val="bg2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9AA8434-6705-1382-B3D3-DADAB809393A}"/>
              </a:ext>
            </a:extLst>
          </p:cNvPr>
          <p:cNvSpPr txBox="1"/>
          <p:nvPr/>
        </p:nvSpPr>
        <p:spPr>
          <a:xfrm>
            <a:off x="6957392" y="1543756"/>
            <a:ext cx="4824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051157"/>
                </a:solidFill>
              </a:rPr>
              <a:t>Detailed balanced condition </a:t>
            </a:r>
            <a:endParaRPr kumimoji="1" lang="zh-CN" altLang="en-US" sz="2400" dirty="0">
              <a:solidFill>
                <a:srgbClr val="051157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F7E5E83-21B6-928B-D663-E7A0A3279E6F}"/>
              </a:ext>
            </a:extLst>
          </p:cNvPr>
          <p:cNvSpPr txBox="1"/>
          <p:nvPr/>
        </p:nvSpPr>
        <p:spPr>
          <a:xfrm>
            <a:off x="6957392" y="5245123"/>
            <a:ext cx="30283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051157"/>
                </a:solidFill>
              </a:rPr>
              <a:t>e.g., Kinetic Ising model</a:t>
            </a:r>
            <a:endParaRPr kumimoji="1" lang="zh-CN" altLang="en-US" sz="2000" dirty="0">
              <a:solidFill>
                <a:srgbClr val="051157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9545962-E52B-7C8A-8249-0027C0616F45}"/>
              </a:ext>
            </a:extLst>
          </p:cNvPr>
          <p:cNvSpPr txBox="1"/>
          <p:nvPr/>
        </p:nvSpPr>
        <p:spPr>
          <a:xfrm>
            <a:off x="836710" y="1542663"/>
            <a:ext cx="5322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051157"/>
                </a:solidFill>
              </a:rPr>
              <a:t>Quantum detailed balance condition</a:t>
            </a:r>
            <a:endParaRPr kumimoji="1" lang="zh-CN" altLang="en-US" sz="2400" dirty="0">
              <a:solidFill>
                <a:srgbClr val="051157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/>
              <p:nvPr/>
            </p:nvSpPr>
            <p:spPr>
              <a:xfrm>
                <a:off x="836712" y="3119872"/>
                <a:ext cx="446449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400" dirty="0">
                    <a:solidFill>
                      <a:srgbClr val="051157"/>
                    </a:solidFill>
                  </a:rPr>
                  <a:t>Parent Hamiltonian</a:t>
                </a:r>
                <a14:m>
                  <m:oMath xmlns:m="http://schemas.openxmlformats.org/officeDocument/2006/math">
                    <m:r>
                      <a:rPr lang="en-US" altLang="zh-CN" sz="2400" i="1">
                        <a:solidFill>
                          <a:srgbClr val="051157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sz="2400" dirty="0">
                    <a:solidFill>
                      <a:srgbClr val="051157"/>
                    </a:solidFill>
                  </a:rPr>
                  <a:t>in extended Hilbert space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695470F-511C-BBA6-3C59-5432FFA0C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6712" y="3119872"/>
                <a:ext cx="4464495" cy="830997"/>
              </a:xfrm>
              <a:prstGeom prst="rect">
                <a:avLst/>
              </a:prstGeom>
              <a:blipFill>
                <a:blip r:embed="rId6"/>
                <a:stretch>
                  <a:fillRect l="-1983" t="-5970" b="-164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文本框 23">
            <a:extLst>
              <a:ext uri="{FF2B5EF4-FFF2-40B4-BE49-F238E27FC236}">
                <a16:creationId xmlns:a16="http://schemas.microsoft.com/office/drawing/2014/main" id="{2C804AC6-61E5-1BFD-FC12-B8B0D9371536}"/>
              </a:ext>
            </a:extLst>
          </p:cNvPr>
          <p:cNvSpPr txBox="1"/>
          <p:nvPr/>
        </p:nvSpPr>
        <p:spPr>
          <a:xfrm>
            <a:off x="836712" y="5277061"/>
            <a:ext cx="40943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2000" dirty="0">
                <a:solidFill>
                  <a:srgbClr val="051157"/>
                </a:solidFill>
              </a:rPr>
              <a:t>e.g., Lipkin-Meshkov-Glick model,</a:t>
            </a:r>
          </a:p>
          <a:p>
            <a:r>
              <a:rPr kumimoji="1" lang="en-US" altLang="zh-CN" sz="2000" dirty="0">
                <a:solidFill>
                  <a:srgbClr val="051157"/>
                </a:solidFill>
              </a:rPr>
              <a:t>Transverse-Field Ising model</a:t>
            </a:r>
          </a:p>
        </p:txBody>
      </p:sp>
      <p:pic>
        <p:nvPicPr>
          <p:cNvPr id="28" name="图片 27" descr="\documentclass{article}&#10;\usepackage{amsmath}&#10;\usepackage{xcolor}&#10;\usepackage{mathrsfs}&#10;\usepackage{physics,bm,bbm}&#10;\pagestyle{empty}&#10;\begin{document}&#10;\begin{align*}&#10;\boldsymbol{D}^{\top}=\boldsymbol{\rho}_{\beta}^{-1}\boldsymbol{D}\boldsymbol{\rho}_{\beta}&#10;\end{align*}&#10;\end{document}" title="IguanaTex Bitmap Display">
            <a:extLst>
              <a:ext uri="{FF2B5EF4-FFF2-40B4-BE49-F238E27FC236}">
                <a16:creationId xmlns:a16="http://schemas.microsoft.com/office/drawing/2014/main" id="{F1F9EA75-76F6-98AE-26B9-44B8EC26C50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7971383" y="2340141"/>
            <a:ext cx="2042160" cy="42672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   \boldsymbol{H}=-\boldsymbol{\rho}_{\beta}^{-1/2} \boldsymbol{D}\boldsymbol{\rho}_{\beta}^{1/2}&#10;\end{align*}&#10;\end{document}" title="IguanaTex Bitmap Display">
            <a:extLst>
              <a:ext uri="{FF2B5EF4-FFF2-40B4-BE49-F238E27FC236}">
                <a16:creationId xmlns:a16="http://schemas.microsoft.com/office/drawing/2014/main" id="{8BD9B95A-8ABE-F701-8466-BEFB38961C8E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971383" y="4245292"/>
            <a:ext cx="2560320" cy="457200"/>
          </a:xfrm>
          <a:prstGeom prst="rect">
            <a:avLst/>
          </a:prstGeom>
        </p:spPr>
      </p:pic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\mathcal{H}[\bullet]&amp;=-\boldsymbol{\rho}_{\beta}^{-1/4}\mathcal{D}[\boldsymbol{\rho}_{\beta}^{1/4}\bullet\boldsymbol{\rho}_{\beta}^{1/4}]\boldsymbol{\rho}_{\beta}^{-1/4}&#10;\end{align*}&#10;\end{document}" title="IguanaTex Bitmap Display">
            <a:extLst>
              <a:ext uri="{FF2B5EF4-FFF2-40B4-BE49-F238E27FC236}">
                <a16:creationId xmlns:a16="http://schemas.microsoft.com/office/drawing/2014/main" id="{9AB43C25-372C-A40E-A884-0AC4AEE6D2C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418655" y="4277762"/>
            <a:ext cx="4541520" cy="457200"/>
          </a:xfrm>
          <a:prstGeom prst="rect">
            <a:avLst/>
          </a:prstGeom>
        </p:spPr>
      </p:pic>
      <p:pic>
        <p:nvPicPr>
          <p:cNvPr id="5" name="图片 4" descr="\documentclass{article}&#10;\usepackage{amsmath}&#10;\usepackage{xcolor}&#10;\usepackage{mathrsfs}&#10;\usepackage{physics,bm,bbm}&#10;\pagestyle{empty}&#10;\begin{document}&#10;\begin{align*}&#10;\mathcal{D}^{\sharp}[\bullet]=\boldsymbol{\rho}_{\beta}^{-1/2}\mathcal{D}[\boldsymbol{\rho}_{\beta}^{1/2}\bullet\boldsymbol{\rho}_{\beta}^{1/2}]\boldsymbol{\rho}_{\beta}^{-1/2}&#10;\end{align*}&#10;\end{document}" title="IguanaTex Bitmap Display">
            <a:extLst>
              <a:ext uri="{FF2B5EF4-FFF2-40B4-BE49-F238E27FC236}">
                <a16:creationId xmlns:a16="http://schemas.microsoft.com/office/drawing/2014/main" id="{CE3AC9CE-7BAC-95B8-6ECD-75451128F75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1418655" y="2309661"/>
            <a:ext cx="4389120" cy="457200"/>
          </a:xfrm>
          <a:prstGeom prst="rect">
            <a:avLst/>
          </a:prstGeom>
        </p:spPr>
      </p:pic>
      <p:sp>
        <p:nvSpPr>
          <p:cNvPr id="26" name="文本框 25">
            <a:extLst>
              <a:ext uri="{FF2B5EF4-FFF2-40B4-BE49-F238E27FC236}">
                <a16:creationId xmlns:a16="http://schemas.microsoft.com/office/drawing/2014/main" id="{D9A1E12F-2803-4E24-47E2-9EA6A6DC1C08}"/>
              </a:ext>
            </a:extLst>
          </p:cNvPr>
          <p:cNvSpPr txBox="1"/>
          <p:nvPr/>
        </p:nvSpPr>
        <p:spPr>
          <a:xfrm>
            <a:off x="6957392" y="3153169"/>
            <a:ext cx="4464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>
                <a:solidFill>
                  <a:srgbClr val="051157"/>
                </a:solidFill>
              </a:rPr>
              <a:t>Parent Hamiltonian</a:t>
            </a:r>
          </a:p>
        </p:txBody>
      </p:sp>
    </p:spTree>
    <p:extLst>
      <p:ext uri="{BB962C8B-B14F-4D97-AF65-F5344CB8AC3E}">
        <p14:creationId xmlns:p14="http://schemas.microsoft.com/office/powerpoint/2010/main" val="2898880461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9F21C-C4B9-C274-D4AF-CDDABA5416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F51744F2-0E19-4DE7-8E8C-C16C38BC2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sz="4000" dirty="0"/>
              <a:t>Lipkin-Meshkov-Glick model</a:t>
            </a:r>
            <a:endParaRPr lang="nl-N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36663" y="1409280"/>
                <a:ext cx="7102671" cy="4756024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LMG Hamiltonian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 the symmetric subspace, </a:t>
                </a:r>
              </a:p>
              <a:p>
                <a:endParaRPr lang="en-US" altLang="zh-CN" sz="24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400" dirty="0"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400" dirty="0"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Infinite-temperature Lindblad operators</a:t>
                </a:r>
              </a:p>
              <a:p>
                <a:endParaRPr lang="en-US" sz="2400" dirty="0">
                  <a:cs typeface="Times New Roman" panose="02020603050405020304" pitchFamily="18" charset="0"/>
                </a:endParaRPr>
              </a:p>
              <a:p>
                <a:r>
                  <a:rPr lang="en-US" sz="2400" dirty="0">
                    <a:cs typeface="Times New Roman" panose="02020603050405020304" pitchFamily="18" charset="0"/>
                  </a:rPr>
                  <a:t>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2400" b="0" i="1" dirty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cs typeface="Times New Roman" panose="02020603050405020304" pitchFamily="18" charset="0"/>
                  </a:rPr>
                  <a:t>to enhance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endParaRPr lang="aa-ET" sz="24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F07C2853-4D33-D3EF-E051-F73237CBD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663" y="1409280"/>
                <a:ext cx="7102671" cy="4756024"/>
              </a:xfrm>
              <a:prstGeom prst="rect">
                <a:avLst/>
              </a:prstGeom>
              <a:blipFill>
                <a:blip r:embed="rId11"/>
                <a:stretch>
                  <a:fillRect l="-2500" t="-2660" b="-212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27DD4368-71E3-ECB4-5659-6B99C8984222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\boldsymbol{h}=-J[\frac{2}{N}(\boldsymbol{S}_{z}^{2}+r\boldsymbol{S}_{y}^{2})+2g\boldsymbol{S}_{x}-\frac{1+r}{2}]&#10;\end{align*}&#10;\end{document}" title="IguanaTex Bitmap Display">
            <a:extLst>
              <a:ext uri="{FF2B5EF4-FFF2-40B4-BE49-F238E27FC236}">
                <a16:creationId xmlns:a16="http://schemas.microsoft.com/office/drawing/2014/main" id="{C808572F-6A6F-EF2F-EAFE-5852B64A15D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086991" y="3440488"/>
            <a:ext cx="4292600" cy="5334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\boldsymbol{h}=-J[\frac{1}{N}\sum_{i&lt;j}(\boldsymbol{\sigma}_{i}^{z}\boldsymbol{\sigma}_{j}^{z}+r\sum_{i&lt;j}\boldsymbol{\sigma}_{i}^{y}\boldsymbol{\sigma}_{j}^{y})+g\sum_{i}\boldsymbol{\sigma}_{i}^{x}]&#10;\end{align*}&#10;\end{document}" title="IguanaTex Bitmap Display">
            <a:extLst>
              <a:ext uri="{FF2B5EF4-FFF2-40B4-BE49-F238E27FC236}">
                <a16:creationId xmlns:a16="http://schemas.microsoft.com/office/drawing/2014/main" id="{F6CE1B5D-371A-465D-0DDA-C388DC8D67C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1086991" y="1956235"/>
            <a:ext cx="5156200" cy="685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149FA50D-2FB4-720E-E865-7519A541B4C9}"/>
              </a:ext>
            </a:extLst>
          </p:cNvPr>
          <p:cNvSpPr txBox="1"/>
          <p:nvPr/>
        </p:nvSpPr>
        <p:spPr>
          <a:xfrm>
            <a:off x="4965405" y="-212651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E9980AC-B6F5-8273-2CDB-9410C229DFBF}"/>
              </a:ext>
            </a:extLst>
          </p:cNvPr>
          <p:cNvSpPr txBox="1"/>
          <p:nvPr/>
        </p:nvSpPr>
        <p:spPr>
          <a:xfrm>
            <a:off x="925689" y="1275644"/>
            <a:ext cx="0" cy="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14" name="图片 13" descr="\documentclass{article}&#10;\usepackage{amsmath}&#10;\usepackage{xcolor}&#10;\usepackage{mathrsfs}&#10;\usepackage{physics,bm,bbm}&#10;\pagestyle{empty}&#10;\begin{document}&#10;$\boldsymbol{S}_{k}=\sum_{i=1}^{N}\boldsymbol{\sigma}_{i}^{k}/2$&#10;\end{document}" title="IguanaTex Bitmap Display">
            <a:extLst>
              <a:ext uri="{FF2B5EF4-FFF2-40B4-BE49-F238E27FC236}">
                <a16:creationId xmlns:a16="http://schemas.microsoft.com/office/drawing/2014/main" id="{24D54005-3AC3-F7D1-D2E7-0DDCD71D0F5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86991" y="4106912"/>
            <a:ext cx="1828800" cy="330200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id="{69C09B48-A6EB-6E74-BD29-763778F4EFB0}"/>
              </a:ext>
            </a:extLst>
          </p:cNvPr>
          <p:cNvSpPr txBox="1"/>
          <p:nvPr/>
        </p:nvSpPr>
        <p:spPr>
          <a:xfrm>
            <a:off x="10255818" y="6056576"/>
            <a:ext cx="1794870" cy="3384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599" dirty="0">
                <a:solidFill>
                  <a:schemeClr val="bg2"/>
                </a:solidFill>
              </a:rPr>
              <a:t>arXiv:2411.03420</a:t>
            </a:r>
            <a:endParaRPr lang="zh-CN" altLang="en-US" sz="15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图片 12" descr="\documentclass{article}&#10;\usepackage{amsmath}&#10;\usepackage{xcolor}&#10;\usepackage{mathrsfs}&#10;\usepackage{physics,bm,bbm}&#10;\pagestyle{empty}&#10;\begin{document}&#10;\begin{align*}&#10;   N=10, \;\;g=1&#10;\end{align*}&#10;\end{document}" title="IguanaTex Bitmap Display">
            <a:extLst>
              <a:ext uri="{FF2B5EF4-FFF2-40B4-BE49-F238E27FC236}">
                <a16:creationId xmlns:a16="http://schemas.microsoft.com/office/drawing/2014/main" id="{1D370D9C-7EC7-C30E-8BE2-3FA9FBC7F6A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498215" y="1340768"/>
            <a:ext cx="1651000" cy="228600"/>
          </a:xfrm>
          <a:prstGeom prst="rect">
            <a:avLst/>
          </a:prstGeom>
        </p:spPr>
      </p:pic>
      <p:pic>
        <p:nvPicPr>
          <p:cNvPr id="19" name="图片 18" descr="\documentclass{article}&#10;\usepackage{amsmath}&#10;\usepackage{xcolor}&#10;\usepackage{mathrsfs}&#10;\usepackage{physics,bm,bbm}&#10;\pagestyle{empty}&#10;\begin{document}&#10;\begin{align*}&#10;\tilde{\mathscr{A}}=\{\boldsymbol{S}_{x},\boldsymbol{S}_{y},\boldsymbol{S}_{z}\}&#10;\end{align*}&#10;\end{document}" title="IguanaTex Bitmap Display">
            <a:extLst>
              <a:ext uri="{FF2B5EF4-FFF2-40B4-BE49-F238E27FC236}">
                <a16:creationId xmlns:a16="http://schemas.microsoft.com/office/drawing/2014/main" id="{8DF9AE12-DF5E-B1F4-02A5-F268E87217B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2333055" y="5283620"/>
            <a:ext cx="1955800" cy="3302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09D98CD-EE30-F7C8-A56A-5AD1FBC9300A}"/>
              </a:ext>
            </a:extLst>
          </p:cNvPr>
          <p:cNvSpPr txBox="1"/>
          <p:nvPr/>
        </p:nvSpPr>
        <p:spPr>
          <a:xfrm>
            <a:off x="7296348" y="5422666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Filled: optimal kinetic coefficients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Empty</a:t>
            </a:r>
            <a:r>
              <a:rPr kumimoji="1" lang="en-US" altLang="zh-CN" dirty="0">
                <a:solidFill>
                  <a:schemeClr val="bg2"/>
                </a:solidFill>
              </a:rPr>
              <a:t>: canonical kinetic coefficients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F58E580-A0AA-EEDE-40F8-E393AB24DA5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90714" y="1759277"/>
            <a:ext cx="5666002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86531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F7B9C6C-E99D-576B-F986-736F0E627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1D</a:t>
            </a:r>
            <a:r>
              <a:rPr kumimoji="1" lang="zh-CN" altLang="en-US" dirty="0"/>
              <a:t> </a:t>
            </a:r>
            <a:r>
              <a:rPr kumimoji="1" lang="en-US" altLang="zh-CN" dirty="0">
                <a:cs typeface="Times New Roman" panose="02020603050405020304" pitchFamily="18" charset="0"/>
              </a:rPr>
              <a:t>t</a:t>
            </a:r>
            <a:r>
              <a:rPr lang="en-US" altLang="zh-CN" dirty="0">
                <a:cs typeface="Times New Roman" panose="02020603050405020304" pitchFamily="18" charset="0"/>
              </a:rPr>
              <a:t>ransverse-field Ising model</a:t>
            </a:r>
            <a:endParaRPr lang="zh-CN" altLang="en-US" dirty="0"/>
          </a:p>
        </p:txBody>
      </p:sp>
      <p:sp>
        <p:nvSpPr>
          <p:cNvPr id="6" name="竖排文字占位符 5">
            <a:extLst>
              <a:ext uri="{FF2B5EF4-FFF2-40B4-BE49-F238E27FC236}">
                <a16:creationId xmlns:a16="http://schemas.microsoft.com/office/drawing/2014/main" id="{6B900C1F-CE51-6166-19DE-DFD673286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1D spin ladder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2N spin chain</a:t>
            </a:r>
          </a:p>
          <a:p>
            <a:endParaRPr lang="zh-CN" altLang="en-US" dirty="0"/>
          </a:p>
        </p:txBody>
      </p:sp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\mathcal{H}=\sum_{i=1}^{N}\frac{1}{2}(\boldsymbol{N}\otimes \boldsymbol{I}+\boldsymbol{I}\otimes \boldsymbol{N}^{\top})-\sum_{i=1}^{N}\tilde{\gamma}_{i}\tilde{\boldsymbol{A}}_{i}\otimes\tilde{\boldsymbol{A}}_{i}^{*}&#10;\end{align*}&#10;\end{document}" title="IguanaTex Bitmap Display">
            <a:extLst>
              <a:ext uri="{FF2B5EF4-FFF2-40B4-BE49-F238E27FC236}">
                <a16:creationId xmlns:a16="http://schemas.microsoft.com/office/drawing/2014/main" id="{BA3CC436-3F48-DC96-6161-FEAA22093E1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3506887" y="1278612"/>
            <a:ext cx="5130800" cy="73660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F8CA7B8-5935-BEA3-B53F-88DDF83B67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95" y="2065978"/>
            <a:ext cx="5040560" cy="28598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3E78856-D828-C505-593B-5F002270A4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895" y="4976607"/>
            <a:ext cx="5328592" cy="873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96910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B8937-2CB5-996D-DCB1-A5F4F1DE3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7E2A9AA9-ABEF-35DB-E56A-E6ED92F40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1D</a:t>
            </a:r>
            <a:r>
              <a:rPr kumimoji="1" lang="zh-CN" altLang="en-US" dirty="0"/>
              <a:t> </a:t>
            </a:r>
            <a:r>
              <a:rPr kumimoji="1" lang="en-US" altLang="zh-CN" dirty="0">
                <a:cs typeface="Times New Roman" panose="02020603050405020304" pitchFamily="18" charset="0"/>
              </a:rPr>
              <a:t>t</a:t>
            </a:r>
            <a:r>
              <a:rPr lang="en-US" altLang="zh-CN" dirty="0">
                <a:cs typeface="Times New Roman" panose="02020603050405020304" pitchFamily="18" charset="0"/>
              </a:rPr>
              <a:t>ransverse-field Ising model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868E090E-D9A7-5848-42E9-283814333C65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Transverse-field Ising Hamiltonian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Infinite-temperature Lindblad operators</a:t>
                </a: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r>
                  <a:rPr lang="en-US" altLang="zh-CN" sz="2400" dirty="0">
                    <a:cs typeface="Times New Roman" panose="02020603050405020304" pitchFamily="18" charset="0"/>
                  </a:rPr>
                  <a:t>Optimize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sub>
                    </m:sSub>
                    <m:r>
                      <a:rPr lang="en-US" altLang="zh-CN" sz="2400" i="1" dirty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</m:t>
                    </m:r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zh-CN" sz="2400" dirty="0">
                    <a:cs typeface="Times New Roman" panose="02020603050405020304" pitchFamily="18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i="1" dirty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sz="240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𝛾</m:t>
                            </m:r>
                          </m:e>
                        </m:acc>
                      </m:e>
                      <m:sub>
                        <m:r>
                          <a:rPr lang="en-US" altLang="zh-CN" sz="24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𝑧</m:t>
                        </m:r>
                      </m:sub>
                    </m:sSub>
                    <m:r>
                      <a:rPr lang="en-US" altLang="zh-CN" sz="24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altLang="zh-CN" sz="2400" dirty="0">
                    <a:cs typeface="Times New Roman" panose="02020603050405020304" pitchFamily="18" charset="0"/>
                  </a:rPr>
                  <a:t>to enhance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endParaRPr lang="aa-ET" altLang="zh-CN" sz="2400" dirty="0"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竖排文字占位符 2">
                <a:extLst>
                  <a:ext uri="{FF2B5EF4-FFF2-40B4-BE49-F238E27FC236}">
                    <a16:creationId xmlns:a16="http://schemas.microsoft.com/office/drawing/2014/main" id="{868E090E-D9A7-5848-42E9-283814333C6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6"/>
                <a:stretch>
                  <a:fillRect l="-2077" t="-2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7CB679D-7B89-2F71-95C0-09233FB3F752}"/>
              </a:ext>
            </a:extLst>
          </p:cNvPr>
          <p:cNvSpPr txBox="1">
            <a:spLocks/>
          </p:cNvSpPr>
          <p:nvPr/>
        </p:nvSpPr>
        <p:spPr>
          <a:xfrm>
            <a:off x="436664" y="1409280"/>
            <a:ext cx="6715024" cy="43966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57F8B7-AE56-685D-5C11-EB1DC98BB0B0}"/>
              </a:ext>
            </a:extLst>
          </p:cNvPr>
          <p:cNvSpPr/>
          <p:nvPr/>
        </p:nvSpPr>
        <p:spPr>
          <a:xfrm>
            <a:off x="8187407" y="1399035"/>
            <a:ext cx="1313735" cy="1800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349"/>
          </a:p>
        </p:txBody>
      </p:sp>
      <p:pic>
        <p:nvPicPr>
          <p:cNvPr id="7" name="图片 6" descr="\documentclass{article}&#10;\usepackage{amsmath}&#10;\usepackage{xcolor}&#10;\usepackage{mathrsfs}&#10;\usepackage{physics,bm,bbm}&#10;\pagestyle{empty}&#10;\begin{document}&#10;\begin{align*}&#10;   \boldsymbol{h}=-J\sum_{i=1}^{N}\left(\boldsymbol{\sigma}_{i}^{z}\boldsymbol{\sigma}_{i+1}^{z}+g\boldsymbol{\sigma}_{i}^{x}\right)&#10;\end{align*}&#10;\end{document}" title="IguanaTex Bitmap Display">
            <a:extLst>
              <a:ext uri="{FF2B5EF4-FFF2-40B4-BE49-F238E27FC236}">
                <a16:creationId xmlns:a16="http://schemas.microsoft.com/office/drawing/2014/main" id="{F7567CFD-2265-EA04-5FCB-FE67114D7A7F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688341" y="1768831"/>
            <a:ext cx="3073400" cy="736600"/>
          </a:xfrm>
          <a:prstGeom prst="rect">
            <a:avLst/>
          </a:prstGeom>
        </p:spPr>
      </p:pic>
      <p:pic>
        <p:nvPicPr>
          <p:cNvPr id="12" name="图片 11" descr="\documentclass{article}&#10;\usepackage{amsmath}&#10;\usepackage{xcolor}&#10;\usepackage{mathrsfs}&#10;\usepackage{physics,bm,bbm}&#10;\pagestyle{empty}&#10;\begin{document}&#10;\begin{align*}&#10;   \tilde{\mathscr{A}}=\{\boldsymbol{\sigma}_{i}^{x},\boldsymbol{\sigma}_{i}^{y},\boldsymbol{\sigma}_{i}^{z}\}&#10;\end{align*}&#10;\end{document}" title="IguanaTex Bitmap Display">
            <a:extLst>
              <a:ext uri="{FF2B5EF4-FFF2-40B4-BE49-F238E27FC236}">
                <a16:creationId xmlns:a16="http://schemas.microsoft.com/office/drawing/2014/main" id="{8C703BA7-1BFC-029E-EA03-0A78196839E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688341" y="3429000"/>
            <a:ext cx="1981200" cy="3302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EFFD088-8AE3-F36A-B546-FC60C3F7F9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977" y="1556792"/>
            <a:ext cx="5918200" cy="4038600"/>
          </a:xfrm>
          <a:prstGeom prst="rect">
            <a:avLst/>
          </a:prstGeom>
        </p:spPr>
      </p:pic>
      <p:pic>
        <p:nvPicPr>
          <p:cNvPr id="8" name="图片 7" descr="\documentclass{article}&#10;\usepackage{amsmath}&#10;\usepackage{xcolor}&#10;\usepackage{mathrsfs}&#10;\usepackage{physics,bm,bbm}&#10;\pagestyle{empty}&#10;\begin{document}&#10;\begin{align*}&#10;    N=5&#10;\end{align*}&#10;\end{document}" title="IguanaTex Bitmap Display">
            <a:extLst>
              <a:ext uri="{FF2B5EF4-FFF2-40B4-BE49-F238E27FC236}">
                <a16:creationId xmlns:a16="http://schemas.microsoft.com/office/drawing/2014/main" id="{83AEB688-F6B3-459E-6386-7464AF6755AD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8413297" y="2473172"/>
            <a:ext cx="685800" cy="1778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D58D581-C282-F4F0-8B6A-1B2176CFAB89}"/>
              </a:ext>
            </a:extLst>
          </p:cNvPr>
          <p:cNvSpPr txBox="1"/>
          <p:nvPr/>
        </p:nvSpPr>
        <p:spPr>
          <a:xfrm>
            <a:off x="7296348" y="5376123"/>
            <a:ext cx="914400" cy="914400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dirty="0">
                <a:solidFill>
                  <a:schemeClr val="bg2"/>
                </a:solidFill>
              </a:rPr>
              <a:t>Filled: optimal kinetic coefficients</a:t>
            </a:r>
          </a:p>
          <a:p>
            <a:r>
              <a:rPr kumimoji="1" lang="en-US" altLang="zh-CN" noProof="0" dirty="0">
                <a:solidFill>
                  <a:schemeClr val="bg2"/>
                </a:solidFill>
              </a:rPr>
              <a:t>Empty</a:t>
            </a:r>
            <a:r>
              <a:rPr kumimoji="1" lang="en-US" altLang="zh-CN" dirty="0">
                <a:solidFill>
                  <a:schemeClr val="bg2"/>
                </a:solidFill>
              </a:rPr>
              <a:t>: canonical kinetic coefficients</a:t>
            </a:r>
            <a:endParaRPr kumimoji="1" lang="zh-CN" altLang="en-US" noProof="0" dirty="0" err="1">
              <a:solidFill>
                <a:schemeClr val="bg2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34D69908-7996-D97E-39D3-301FF0035588}"/>
              </a:ext>
            </a:extLst>
          </p:cNvPr>
          <p:cNvSpPr txBox="1"/>
          <p:nvPr/>
        </p:nvSpPr>
        <p:spPr>
          <a:xfrm>
            <a:off x="6597628" y="908720"/>
            <a:ext cx="2603495" cy="736599"/>
          </a:xfrm>
          <a:prstGeom prst="rect">
            <a:avLst/>
          </a:prstGeom>
          <a:noFill/>
        </p:spPr>
        <p:txBody>
          <a:bodyPr wrap="none" lIns="108000" tIns="108000" rIns="108000" bIns="108000" rtlCol="0">
            <a:noAutofit/>
          </a:bodyPr>
          <a:lstStyle/>
          <a:p>
            <a:r>
              <a:rPr kumimoji="1" lang="en-US" altLang="zh-CN" sz="2000" dirty="0">
                <a:solidFill>
                  <a:srgbClr val="C00000"/>
                </a:solidFill>
              </a:rPr>
              <a:t>Translational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symmetry</a:t>
            </a:r>
          </a:p>
          <a:p>
            <a:r>
              <a:rPr kumimoji="1" lang="en-US" altLang="zh-CN" sz="2000" dirty="0">
                <a:solidFill>
                  <a:srgbClr val="C00000"/>
                </a:solidFill>
              </a:rPr>
              <a:t>Local</a:t>
            </a:r>
            <a:r>
              <a:rPr kumimoji="1" lang="zh-CN" altLang="en-US" sz="2000" dirty="0">
                <a:solidFill>
                  <a:srgbClr val="C00000"/>
                </a:solidFill>
              </a:rPr>
              <a:t> </a:t>
            </a:r>
            <a:r>
              <a:rPr kumimoji="1" lang="en-US" altLang="zh-CN" sz="2000" dirty="0">
                <a:solidFill>
                  <a:srgbClr val="C00000"/>
                </a:solidFill>
              </a:rPr>
              <a:t>Z2 symmetry</a:t>
            </a:r>
            <a:endParaRPr kumimoji="1" lang="zh-CN" altLang="en-US" sz="2000" dirty="0" err="1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881892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9663E40C-3DCD-CF09-FDDA-9B5656963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Cross section of the gap</a:t>
            </a:r>
            <a:endParaRPr lang="zh-CN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95F0CF86-72CD-A563-5923-158BEEC63FDC}"/>
                  </a:ext>
                </a:extLst>
              </p:cNvPr>
              <p:cNvSpPr>
                <a:spLocks noGrp="1"/>
              </p:cNvSpPr>
              <p:nvPr>
                <p:ph type="body" orient="vert"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Similar to kinetic Ising model, we collect the three kinetic coefficients into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/>
                  <a:t>The canonical choice is  </a:t>
                </a:r>
              </a:p>
              <a:p>
                <a:r>
                  <a:rPr lang="en-US" altLang="zh-CN" dirty="0"/>
                  <a:t>For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=0.2,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altLang="zh-CN" dirty="0"/>
                  <a:t>, we obtain the optimal choice </a:t>
                </a:r>
              </a:p>
              <a:p>
                <a:r>
                  <a:rPr lang="en-US" altLang="zh-CN" dirty="0"/>
                  <a:t>The cross section is obtained as </a:t>
                </a:r>
                <a:endParaRPr lang="zh-CN" altLang="en-US" dirty="0"/>
              </a:p>
            </p:txBody>
          </p:sp>
        </mc:Choice>
        <mc:Fallback>
          <p:sp>
            <p:nvSpPr>
              <p:cNvPr id="6" name="竖排文字占位符 5">
                <a:extLst>
                  <a:ext uri="{FF2B5EF4-FFF2-40B4-BE49-F238E27FC236}">
                    <a16:creationId xmlns:a16="http://schemas.microsoft.com/office/drawing/2014/main" id="{95F0CF86-72CD-A563-5923-158BEEC63F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orient="vert" idx="1"/>
              </p:nvPr>
            </p:nvSpPr>
            <p:spPr>
              <a:blipFill>
                <a:blip r:embed="rId5"/>
                <a:stretch>
                  <a:fillRect l="-1114" t="-2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图片 11" descr="\documentclass{article}&#10;\usepackage{amsmath}&#10;\usepackage{xcolor}&#10;\usepackage{mathrsfs}&#10;\usepackage{physics,bm,bbm}&#10;\usepackage{amssymb}&#10;\pagestyle{empty}&#10;\begin{document}&#10;\begin{align*}&#10;   \vec{\gamma}=(\tilde{\gamma}_{x},\tilde{\gamma}_{y},\tilde{\gamma}_{z})&#10;\end{align*}&#10;\end{document}" title="IguanaTex Bitmap Display">
            <a:extLst>
              <a:ext uri="{FF2B5EF4-FFF2-40B4-BE49-F238E27FC236}">
                <a16:creationId xmlns:a16="http://schemas.microsoft.com/office/drawing/2014/main" id="{C226855B-05FF-3FAC-F1DB-7FDCFC1B6B9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273675" y="1844824"/>
            <a:ext cx="1651000" cy="279400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\vec{\gamma}_\mathrm{can}=(1/3,1/3,1/3)&#10;\end{align*}&#10;\end{document}" title="IguanaTex Bitmap Display">
            <a:extLst>
              <a:ext uri="{FF2B5EF4-FFF2-40B4-BE49-F238E27FC236}">
                <a16:creationId xmlns:a16="http://schemas.microsoft.com/office/drawing/2014/main" id="{98933B02-F516-5882-D4EC-EE17243E0BD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290863" y="2492896"/>
            <a:ext cx="2080260" cy="228600"/>
          </a:xfrm>
          <a:prstGeom prst="rect">
            <a:avLst/>
          </a:prstGeom>
        </p:spPr>
      </p:pic>
      <p:pic>
        <p:nvPicPr>
          <p:cNvPr id="18" name="图片 17" descr="\documentclass{article}&#10;\usepackage{amsmath}&#10;\usepackage{xcolor}&#10;\usepackage{mathrsfs}&#10;\usepackage{physics,bm,bbm}&#10;\usepackage{amssymb}&#10;\pagestyle{empty}&#10;\begin{document}&#10;\begin{align*}&#10;   \vec{\gamma}_\mathrm{opt}=(0.4555637, 0.4455647, 0.0988716)&#10;\end{align*}&#10;\end{document}" title="IguanaTex Bitmap Display">
            <a:extLst>
              <a:ext uri="{FF2B5EF4-FFF2-40B4-BE49-F238E27FC236}">
                <a16:creationId xmlns:a16="http://schemas.microsoft.com/office/drawing/2014/main" id="{EDEF4865-CDE8-694C-86FF-A36118E4255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6603231" y="2852936"/>
            <a:ext cx="4419600" cy="279400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E1A06664-A11E-4F90-786C-8714B04551F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4084" y="3310018"/>
            <a:ext cx="4680520" cy="3103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51953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>
            <a:extLst>
              <a:ext uri="{FF2B5EF4-FFF2-40B4-BE49-F238E27FC236}">
                <a16:creationId xmlns:a16="http://schemas.microsoft.com/office/drawing/2014/main" id="{9244E11A-C685-0EE0-4396-20F64640D5DA}"/>
              </a:ext>
            </a:extLst>
          </p:cNvPr>
          <p:cNvSpPr/>
          <p:nvPr/>
        </p:nvSpPr>
        <p:spPr>
          <a:xfrm>
            <a:off x="404664" y="4358160"/>
            <a:ext cx="6601149" cy="168227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7D5B358F-3CA6-6DEC-64E9-14F916816B01}"/>
              </a:ext>
            </a:extLst>
          </p:cNvPr>
          <p:cNvSpPr/>
          <p:nvPr/>
        </p:nvSpPr>
        <p:spPr>
          <a:xfrm>
            <a:off x="6337605" y="1177219"/>
            <a:ext cx="5413600" cy="222535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E074201A-F634-9043-A2DC-A5FB8EEE2CE2}"/>
              </a:ext>
            </a:extLst>
          </p:cNvPr>
          <p:cNvSpPr/>
          <p:nvPr/>
        </p:nvSpPr>
        <p:spPr>
          <a:xfrm>
            <a:off x="399796" y="1177219"/>
            <a:ext cx="5093550" cy="222535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DCD30D48-31F3-C58C-F78C-2D67CA426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060" y="1349622"/>
            <a:ext cx="4332237" cy="432048"/>
          </a:xfrm>
        </p:spPr>
        <p:txBody>
          <a:bodyPr/>
          <a:lstStyle/>
          <a:p>
            <a:r>
              <a:rPr lang="en-US" altLang="zh-CN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Quantum Gibbs Sampling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6" name="竖排文字占位符 5">
            <a:extLst>
              <a:ext uri="{FF2B5EF4-FFF2-40B4-BE49-F238E27FC236}">
                <a16:creationId xmlns:a16="http://schemas.microsoft.com/office/drawing/2014/main" id="{6B47BE5C-C50F-7495-6DB0-38C953B25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33763" y="4627049"/>
            <a:ext cx="11389023" cy="1322232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</a:pPr>
            <a:r>
              <a:rPr lang="en-US" altLang="zh-CN" sz="2000" dirty="0">
                <a:solidFill>
                  <a:schemeClr val="bg1"/>
                </a:solidFill>
              </a:rPr>
              <a:t>Stochastic thermodynamics for these </a:t>
            </a:r>
            <a:r>
              <a:rPr lang="en-US" altLang="zh-CN" sz="2000" dirty="0" err="1">
                <a:solidFill>
                  <a:schemeClr val="bg1"/>
                </a:solidFill>
              </a:rPr>
              <a:t>Lindbladians</a:t>
            </a:r>
            <a:r>
              <a:rPr lang="en-US" altLang="zh-CN" sz="2000" dirty="0">
                <a:solidFill>
                  <a:schemeClr val="bg1"/>
                </a:solidFill>
              </a:rPr>
              <a:t>. </a:t>
            </a:r>
          </a:p>
          <a:p>
            <a:pPr>
              <a:buClr>
                <a:schemeClr val="bg1"/>
              </a:buClr>
            </a:pPr>
            <a:r>
              <a:rPr lang="en-US" altLang="zh-CN" sz="2000" dirty="0">
                <a:solidFill>
                  <a:schemeClr val="bg1"/>
                </a:solidFill>
              </a:rPr>
              <a:t>Optimal control of quantum many-body systems.</a:t>
            </a:r>
          </a:p>
          <a:p>
            <a:pPr>
              <a:buClr>
                <a:schemeClr val="bg1"/>
              </a:buClr>
            </a:pPr>
            <a:r>
              <a:rPr lang="en-US" altLang="zh-CN" sz="2000" dirty="0">
                <a:solidFill>
                  <a:schemeClr val="bg1"/>
                </a:solidFill>
              </a:rPr>
              <a:t>MPS Variational and SDP bounds for larger systems.</a:t>
            </a:r>
            <a:r>
              <a:rPr lang="en-US" altLang="zh-CN" sz="2000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6BFDC6-6A44-D2DF-E313-7C2D4A72DF05}"/>
              </a:ext>
            </a:extLst>
          </p:cNvPr>
          <p:cNvSpPr txBox="1">
            <a:spLocks/>
          </p:cNvSpPr>
          <p:nvPr/>
        </p:nvSpPr>
        <p:spPr>
          <a:xfrm>
            <a:off x="836735" y="333690"/>
            <a:ext cx="4903517" cy="53982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aa-ET" sz="3999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031EB54-3F9F-E3BA-C57D-2511B98BF636}"/>
              </a:ext>
            </a:extLst>
          </p:cNvPr>
          <p:cNvSpPr txBox="1">
            <a:spLocks/>
          </p:cNvSpPr>
          <p:nvPr/>
        </p:nvSpPr>
        <p:spPr>
          <a:xfrm>
            <a:off x="437409" y="1967790"/>
            <a:ext cx="5478491" cy="143478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0975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361950" indent="-180975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bg2"/>
              </a:buClr>
              <a:buFont typeface="Arial" panose="020B0604020202020204" pitchFamily="34" charset="0"/>
              <a:buChar char="-"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</a:pPr>
            <a:r>
              <a:rPr lang="en-US" altLang="zh-CN" sz="2000" dirty="0" err="1">
                <a:solidFill>
                  <a:schemeClr val="bg1"/>
                </a:solidFill>
              </a:rPr>
              <a:t>Lindbladians</a:t>
            </a:r>
            <a:r>
              <a:rPr lang="en-US" altLang="zh-CN" sz="2000" dirty="0">
                <a:solidFill>
                  <a:schemeClr val="bg1"/>
                </a:solidFill>
              </a:rPr>
              <a:t> and parent Hamiltonians constructed by dynamical Lie algebra.</a:t>
            </a:r>
            <a:endParaRPr lang="en-US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>
              <a:buClr>
                <a:schemeClr val="bg1"/>
              </a:buClr>
            </a:pPr>
            <a:r>
              <a:rPr lang="en-US" sz="2000" dirty="0">
                <a:solidFill>
                  <a:schemeClr val="bg1"/>
                </a:solidFill>
                <a:cs typeface="Times New Roman" panose="02020603050405020304" pitchFamily="18" charset="0"/>
              </a:rPr>
              <a:t>Relevant to quantum thermodynamics, simulation, and algorithms.</a:t>
            </a:r>
          </a:p>
          <a:p>
            <a:endParaRPr lang="en-US" sz="2000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endParaRPr lang="en-US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aa-ET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6B13CC-6C93-5C60-66E1-2691A105CCD8}"/>
              </a:ext>
            </a:extLst>
          </p:cNvPr>
          <p:cNvSpPr txBox="1">
            <a:spLocks/>
          </p:cNvSpPr>
          <p:nvPr/>
        </p:nvSpPr>
        <p:spPr>
          <a:xfrm>
            <a:off x="6598363" y="1291730"/>
            <a:ext cx="2808312" cy="630141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Gap optimization</a:t>
            </a:r>
            <a:endParaRPr lang="aa-ET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18830" y="1967790"/>
                <a:ext cx="5478491" cy="1682272"/>
              </a:xfrm>
              <a:prstGeom prst="rect">
                <a:avLst/>
              </a:prstGeom>
            </p:spPr>
            <p:txBody>
              <a:bodyPr vert="horz" lIns="0" tIns="0" rIns="0" bIns="0" rtlCol="0">
                <a:normAutofit/>
              </a:bodyPr>
              <a:lstStyle>
                <a:lvl1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2pPr>
                <a:lvl3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3pPr>
                <a:lvl4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4pPr>
                <a:lvl5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5pPr>
                <a:lvl6pPr marL="180975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•"/>
                  <a:defRPr sz="18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6pPr>
                <a:lvl7pPr marL="361950" indent="-180975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>
                    <a:schemeClr val="bg2"/>
                  </a:buClr>
                  <a:buFont typeface="Arial" panose="020B0604020202020204" pitchFamily="34" charset="0"/>
                  <a:buChar char="-"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7pPr>
                <a:lvl8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600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8pPr>
                <a:lvl9pPr marL="0" indent="0" algn="l" defTabSz="914400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Font typeface="Arial" panose="020B0604020202020204" pitchFamily="34" charset="0"/>
                  <a:buNone/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chemeClr val="bg1"/>
                  </a:buClr>
                </a:pPr>
                <a:r>
                  <a:rPr lang="en-US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Symmetry reduces free parameters in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altLang="zh-CN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accPr>
                      <m:e>
                        <m:r>
                          <a:rPr lang="en-US" altLang="zh-CN" sz="20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𝛾</m:t>
                        </m:r>
                      </m:e>
                    </m:acc>
                  </m:oMath>
                </a14:m>
                <a:endParaRPr lang="en-US" sz="2000" dirty="0">
                  <a:solidFill>
                    <a:schemeClr val="bg1"/>
                  </a:solidFill>
                  <a:cs typeface="Times New Roman" panose="02020603050405020304" pitchFamily="18" charset="0"/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altLang="zh-CN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Gradient-based convex optimization for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="0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Δ</m:t>
                    </m:r>
                  </m:oMath>
                </a14:m>
                <a:endParaRPr lang="en-US" altLang="zh-CN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Clr>
                    <a:schemeClr val="bg1"/>
                  </a:buClr>
                </a:pPr>
                <a:r>
                  <a:rPr lang="en-US" altLang="zh-CN" sz="2000" dirty="0">
                    <a:solidFill>
                      <a:schemeClr val="bg1"/>
                    </a:solidFill>
                    <a:cs typeface="Times New Roman" panose="02020603050405020304" pitchFamily="18" charset="0"/>
                  </a:rPr>
                  <a:t>More jump operators → larger optimal gap</a:t>
                </a:r>
              </a:p>
              <a:p>
                <a:pPr>
                  <a:buClr>
                    <a:schemeClr val="bg1"/>
                  </a:buClr>
                  <a:buFont typeface="Wingdings" pitchFamily="2" charset="2"/>
                  <a:buChar char="l"/>
                </a:pPr>
                <a:endParaRPr lang="aa-ET" sz="20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46C2B093-6687-79B8-3A77-0405CE21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8830" y="1967790"/>
                <a:ext cx="5478491" cy="1682272"/>
              </a:xfrm>
              <a:prstGeom prst="rect">
                <a:avLst/>
              </a:prstGeom>
              <a:blipFill>
                <a:blip r:embed="rId2"/>
                <a:stretch>
                  <a:fillRect l="-2546" t="-67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E8A622D5-A857-33A4-77E1-597004B3E0B8}"/>
              </a:ext>
            </a:extLst>
          </p:cNvPr>
          <p:cNvSpPr txBox="1">
            <a:spLocks/>
          </p:cNvSpPr>
          <p:nvPr/>
        </p:nvSpPr>
        <p:spPr>
          <a:xfrm>
            <a:off x="404664" y="3755929"/>
            <a:ext cx="3468141" cy="52701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Future scope</a:t>
            </a:r>
            <a:endParaRPr lang="aa-E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el 5">
            <a:extLst>
              <a:ext uri="{FF2B5EF4-FFF2-40B4-BE49-F238E27FC236}">
                <a16:creationId xmlns:a16="http://schemas.microsoft.com/office/drawing/2014/main" id="{D059BD31-14A2-201B-F3A5-08B19F6527B9}"/>
              </a:ext>
            </a:extLst>
          </p:cNvPr>
          <p:cNvSpPr txBox="1">
            <a:spLocks/>
          </p:cNvSpPr>
          <p:nvPr/>
        </p:nvSpPr>
        <p:spPr>
          <a:xfrm>
            <a:off x="404664" y="404664"/>
            <a:ext cx="11389023" cy="43204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369" rtl="0" eaLnBrk="1" latinLnBrk="0" hangingPunct="1">
              <a:spcBef>
                <a:spcPct val="0"/>
              </a:spcBef>
              <a:buNone/>
              <a:defRPr sz="3999" b="1" i="0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+mn-lt"/>
                <a:cs typeface="Times New Roman" panose="02020603050405020304" pitchFamily="18" charset="0"/>
              </a:rPr>
              <a:t>Summary</a:t>
            </a:r>
            <a:endParaRPr lang="nl-NL" dirty="0"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466938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id="{5818AB9C-7F83-8804-CD89-5712731F4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402"/>
          <a:stretch>
            <a:fillRect/>
          </a:stretch>
        </p:blipFill>
        <p:spPr>
          <a:xfrm>
            <a:off x="9699575" y="4221088"/>
            <a:ext cx="2384420" cy="2160240"/>
          </a:xfrm>
          <a:prstGeom prst="rect">
            <a:avLst/>
          </a:prstGeom>
        </p:spPr>
      </p:pic>
      <p:sp>
        <p:nvSpPr>
          <p:cNvPr id="45" name="文本框 44">
            <a:extLst>
              <a:ext uri="{FF2B5EF4-FFF2-40B4-BE49-F238E27FC236}">
                <a16:creationId xmlns:a16="http://schemas.microsoft.com/office/drawing/2014/main" id="{494CB605-D9EC-F6E6-9BF3-7E966545051C}"/>
              </a:ext>
            </a:extLst>
          </p:cNvPr>
          <p:cNvSpPr txBox="1"/>
          <p:nvPr/>
        </p:nvSpPr>
        <p:spPr>
          <a:xfrm>
            <a:off x="9915599" y="4067780"/>
            <a:ext cx="20162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1800" dirty="0">
                <a:solidFill>
                  <a:schemeClr val="bg2"/>
                </a:solidFill>
              </a:rPr>
              <a:t>arXiv:2411.03420 </a:t>
            </a:r>
            <a:endParaRPr lang="zh-CN" altLang="en-US" dirty="0"/>
          </a:p>
        </p:txBody>
      </p:sp>
      <p:sp>
        <p:nvSpPr>
          <p:cNvPr id="3" name="未知">
            <a:extLst>
              <a:ext uri="{FF2B5EF4-FFF2-40B4-BE49-F238E27FC236}">
                <a16:creationId xmlns:a16="http://schemas.microsoft.com/office/drawing/2014/main" id="{FF35616C-E139-0747-B62C-93CBB8C15F4F}"/>
              </a:ext>
            </a:extLst>
          </p:cNvPr>
          <p:cNvSpPr>
            <a:spLocks/>
          </p:cNvSpPr>
          <p:nvPr/>
        </p:nvSpPr>
        <p:spPr bwMode="auto">
          <a:xfrm>
            <a:off x="3128964" y="2995617"/>
            <a:ext cx="487362" cy="225425"/>
          </a:xfrm>
          <a:custGeom>
            <a:avLst/>
            <a:gdLst>
              <a:gd name="T0" fmla="*/ 2147483646 w 130"/>
              <a:gd name="T1" fmla="*/ 2147483646 h 60"/>
              <a:gd name="T2" fmla="*/ 2147483646 w 130"/>
              <a:gd name="T3" fmla="*/ 2147483646 h 60"/>
              <a:gd name="T4" fmla="*/ 2147483646 w 130"/>
              <a:gd name="T5" fmla="*/ 2147483646 h 60"/>
              <a:gd name="T6" fmla="*/ 2147483646 w 130"/>
              <a:gd name="T7" fmla="*/ 2147483646 h 60"/>
              <a:gd name="T8" fmla="*/ 2147483646 w 130"/>
              <a:gd name="T9" fmla="*/ 2147483646 h 60"/>
              <a:gd name="T10" fmla="*/ 2147483646 w 130"/>
              <a:gd name="T11" fmla="*/ 2147483646 h 60"/>
              <a:gd name="T12" fmla="*/ 2147483646 w 130"/>
              <a:gd name="T13" fmla="*/ 2147483646 h 60"/>
              <a:gd name="T14" fmla="*/ 2147483646 w 130"/>
              <a:gd name="T15" fmla="*/ 2147483646 h 60"/>
              <a:gd name="T16" fmla="*/ 2147483646 w 130"/>
              <a:gd name="T17" fmla="*/ 2147483646 h 60"/>
              <a:gd name="T18" fmla="*/ 2147483646 w 130"/>
              <a:gd name="T19" fmla="*/ 0 h 60"/>
              <a:gd name="T20" fmla="*/ 2147483646 w 130"/>
              <a:gd name="T21" fmla="*/ 0 h 60"/>
              <a:gd name="T22" fmla="*/ 2147483646 w 130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0"/>
              <a:gd name="T37" fmla="*/ 0 h 60"/>
              <a:gd name="T38" fmla="*/ 130 w 130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0" h="60">
                <a:moveTo>
                  <a:pt x="3" y="11"/>
                </a:moveTo>
                <a:cubicBezTo>
                  <a:pt x="0" y="40"/>
                  <a:pt x="27" y="60"/>
                  <a:pt x="61" y="60"/>
                </a:cubicBezTo>
                <a:cubicBezTo>
                  <a:pt x="97" y="60"/>
                  <a:pt x="130" y="46"/>
                  <a:pt x="129" y="22"/>
                </a:cubicBezTo>
                <a:cubicBezTo>
                  <a:pt x="129" y="12"/>
                  <a:pt x="122" y="6"/>
                  <a:pt x="118" y="4"/>
                </a:cubicBezTo>
                <a:cubicBezTo>
                  <a:pt x="116" y="2"/>
                  <a:pt x="114" y="1"/>
                  <a:pt x="112" y="2"/>
                </a:cubicBezTo>
                <a:cubicBezTo>
                  <a:pt x="111" y="2"/>
                  <a:pt x="114" y="4"/>
                  <a:pt x="115" y="5"/>
                </a:cubicBezTo>
                <a:cubicBezTo>
                  <a:pt x="118" y="10"/>
                  <a:pt x="119" y="16"/>
                  <a:pt x="118" y="21"/>
                </a:cubicBezTo>
                <a:cubicBezTo>
                  <a:pt x="117" y="42"/>
                  <a:pt x="94" y="56"/>
                  <a:pt x="61" y="56"/>
                </a:cubicBezTo>
                <a:cubicBezTo>
                  <a:pt x="31" y="54"/>
                  <a:pt x="6" y="37"/>
                  <a:pt x="9" y="12"/>
                </a:cubicBezTo>
                <a:cubicBezTo>
                  <a:pt x="10" y="8"/>
                  <a:pt x="11" y="4"/>
                  <a:pt x="12" y="0"/>
                </a:cubicBezTo>
                <a:cubicBezTo>
                  <a:pt x="10" y="0"/>
                  <a:pt x="8" y="0"/>
                  <a:pt x="5" y="0"/>
                </a:cubicBezTo>
                <a:cubicBezTo>
                  <a:pt x="4" y="3"/>
                  <a:pt x="3" y="7"/>
                  <a:pt x="3" y="1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" name="未知">
            <a:extLst>
              <a:ext uri="{FF2B5EF4-FFF2-40B4-BE49-F238E27FC236}">
                <a16:creationId xmlns:a16="http://schemas.microsoft.com/office/drawing/2014/main" id="{48A6ADB3-92C2-3C4D-9B48-E08462AD111A}"/>
              </a:ext>
            </a:extLst>
          </p:cNvPr>
          <p:cNvSpPr>
            <a:spLocks/>
          </p:cNvSpPr>
          <p:nvPr/>
        </p:nvSpPr>
        <p:spPr bwMode="auto">
          <a:xfrm>
            <a:off x="4010025" y="2565400"/>
            <a:ext cx="585788" cy="217488"/>
          </a:xfrm>
          <a:custGeom>
            <a:avLst/>
            <a:gdLst>
              <a:gd name="T0" fmla="*/ 2147483646 w 156"/>
              <a:gd name="T1" fmla="*/ 0 h 58"/>
              <a:gd name="T2" fmla="*/ 2147483646 w 156"/>
              <a:gd name="T3" fmla="*/ 2147483646 h 58"/>
              <a:gd name="T4" fmla="*/ 2147483646 w 156"/>
              <a:gd name="T5" fmla="*/ 2147483646 h 58"/>
              <a:gd name="T6" fmla="*/ 2147483646 w 156"/>
              <a:gd name="T7" fmla="*/ 2147483646 h 58"/>
              <a:gd name="T8" fmla="*/ 2147483646 w 156"/>
              <a:gd name="T9" fmla="*/ 2147483646 h 58"/>
              <a:gd name="T10" fmla="*/ 2147483646 w 156"/>
              <a:gd name="T11" fmla="*/ 2147483646 h 58"/>
              <a:gd name="T12" fmla="*/ 2147483646 w 156"/>
              <a:gd name="T13" fmla="*/ 2147483646 h 58"/>
              <a:gd name="T14" fmla="*/ 2147483646 w 156"/>
              <a:gd name="T15" fmla="*/ 2147483646 h 58"/>
              <a:gd name="T16" fmla="*/ 2147483646 w 156"/>
              <a:gd name="T17" fmla="*/ 2147483646 h 58"/>
              <a:gd name="T18" fmla="*/ 2147483646 w 156"/>
              <a:gd name="T19" fmla="*/ 0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56"/>
              <a:gd name="T31" fmla="*/ 0 h 58"/>
              <a:gd name="T32" fmla="*/ 156 w 156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56" h="58">
                <a:moveTo>
                  <a:pt x="83" y="0"/>
                </a:moveTo>
                <a:cubicBezTo>
                  <a:pt x="49" y="0"/>
                  <a:pt x="22" y="14"/>
                  <a:pt x="9" y="32"/>
                </a:cubicBezTo>
                <a:cubicBezTo>
                  <a:pt x="4" y="38"/>
                  <a:pt x="1" y="45"/>
                  <a:pt x="1" y="51"/>
                </a:cubicBezTo>
                <a:cubicBezTo>
                  <a:pt x="0" y="55"/>
                  <a:pt x="1" y="58"/>
                  <a:pt x="2" y="58"/>
                </a:cubicBezTo>
                <a:cubicBezTo>
                  <a:pt x="3" y="58"/>
                  <a:pt x="3" y="55"/>
                  <a:pt x="4" y="50"/>
                </a:cubicBezTo>
                <a:cubicBezTo>
                  <a:pt x="7" y="44"/>
                  <a:pt x="9" y="40"/>
                  <a:pt x="13" y="35"/>
                </a:cubicBezTo>
                <a:cubicBezTo>
                  <a:pt x="26" y="20"/>
                  <a:pt x="51" y="7"/>
                  <a:pt x="82" y="7"/>
                </a:cubicBezTo>
                <a:cubicBezTo>
                  <a:pt x="124" y="7"/>
                  <a:pt x="149" y="27"/>
                  <a:pt x="147" y="50"/>
                </a:cubicBezTo>
                <a:cubicBezTo>
                  <a:pt x="150" y="50"/>
                  <a:pt x="152" y="50"/>
                  <a:pt x="155" y="50"/>
                </a:cubicBezTo>
                <a:cubicBezTo>
                  <a:pt x="156" y="18"/>
                  <a:pt x="125" y="0"/>
                  <a:pt x="83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5" name="未知">
            <a:extLst>
              <a:ext uri="{FF2B5EF4-FFF2-40B4-BE49-F238E27FC236}">
                <a16:creationId xmlns:a16="http://schemas.microsoft.com/office/drawing/2014/main" id="{AD000ABB-4207-CE4E-BC42-5C51E0F3E6FC}"/>
              </a:ext>
            </a:extLst>
          </p:cNvPr>
          <p:cNvSpPr>
            <a:spLocks/>
          </p:cNvSpPr>
          <p:nvPr/>
        </p:nvSpPr>
        <p:spPr bwMode="auto">
          <a:xfrm>
            <a:off x="3148016" y="2752726"/>
            <a:ext cx="1444625" cy="242888"/>
          </a:xfrm>
          <a:custGeom>
            <a:avLst/>
            <a:gdLst>
              <a:gd name="T0" fmla="*/ 2147483646 w 385"/>
              <a:gd name="T1" fmla="*/ 0 h 65"/>
              <a:gd name="T2" fmla="*/ 2147483646 w 385"/>
              <a:gd name="T3" fmla="*/ 2147483646 h 65"/>
              <a:gd name="T4" fmla="*/ 2147483646 w 385"/>
              <a:gd name="T5" fmla="*/ 2147483646 h 65"/>
              <a:gd name="T6" fmla="*/ 2147483646 w 385"/>
              <a:gd name="T7" fmla="*/ 2147483646 h 65"/>
              <a:gd name="T8" fmla="*/ 2147483646 w 385"/>
              <a:gd name="T9" fmla="*/ 2147483646 h 65"/>
              <a:gd name="T10" fmla="*/ 0 w 385"/>
              <a:gd name="T11" fmla="*/ 2147483646 h 65"/>
              <a:gd name="T12" fmla="*/ 2147483646 w 385"/>
              <a:gd name="T13" fmla="*/ 2147483646 h 65"/>
              <a:gd name="T14" fmla="*/ 2147483646 w 385"/>
              <a:gd name="T15" fmla="*/ 2147483646 h 65"/>
              <a:gd name="T16" fmla="*/ 2147483646 w 385"/>
              <a:gd name="T17" fmla="*/ 2147483646 h 65"/>
              <a:gd name="T18" fmla="*/ 2147483646 w 385"/>
              <a:gd name="T19" fmla="*/ 2147483646 h 65"/>
              <a:gd name="T20" fmla="*/ 2147483646 w 385"/>
              <a:gd name="T21" fmla="*/ 2147483646 h 65"/>
              <a:gd name="T22" fmla="*/ 2147483646 w 385"/>
              <a:gd name="T23" fmla="*/ 2147483646 h 65"/>
              <a:gd name="T24" fmla="*/ 2147483646 w 385"/>
              <a:gd name="T25" fmla="*/ 2147483646 h 65"/>
              <a:gd name="T26" fmla="*/ 2147483646 w 385"/>
              <a:gd name="T27" fmla="*/ 2147483646 h 65"/>
              <a:gd name="T28" fmla="*/ 2147483646 w 385"/>
              <a:gd name="T29" fmla="*/ 2147483646 h 65"/>
              <a:gd name="T30" fmla="*/ 2147483646 w 385"/>
              <a:gd name="T31" fmla="*/ 2147483646 h 65"/>
              <a:gd name="T32" fmla="*/ 2147483646 w 385"/>
              <a:gd name="T33" fmla="*/ 2147483646 h 65"/>
              <a:gd name="T34" fmla="*/ 2147483646 w 385"/>
              <a:gd name="T35" fmla="*/ 0 h 65"/>
              <a:gd name="T36" fmla="*/ 2147483646 w 385"/>
              <a:gd name="T37" fmla="*/ 0 h 6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385"/>
              <a:gd name="T58" fmla="*/ 0 h 65"/>
              <a:gd name="T59" fmla="*/ 385 w 385"/>
              <a:gd name="T60" fmla="*/ 65 h 65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385" h="65">
                <a:moveTo>
                  <a:pt x="377" y="0"/>
                </a:moveTo>
                <a:cubicBezTo>
                  <a:pt x="377" y="1"/>
                  <a:pt x="377" y="2"/>
                  <a:pt x="377" y="2"/>
                </a:cubicBezTo>
                <a:cubicBezTo>
                  <a:pt x="372" y="28"/>
                  <a:pt x="337" y="40"/>
                  <a:pt x="290" y="37"/>
                </a:cubicBezTo>
                <a:cubicBezTo>
                  <a:pt x="255" y="35"/>
                  <a:pt x="223" y="30"/>
                  <a:pt x="197" y="26"/>
                </a:cubicBezTo>
                <a:cubicBezTo>
                  <a:pt x="168" y="21"/>
                  <a:pt x="134" y="15"/>
                  <a:pt x="106" y="14"/>
                </a:cubicBezTo>
                <a:cubicBezTo>
                  <a:pt x="55" y="13"/>
                  <a:pt x="11" y="32"/>
                  <a:pt x="0" y="65"/>
                </a:cubicBezTo>
                <a:cubicBezTo>
                  <a:pt x="3" y="65"/>
                  <a:pt x="5" y="65"/>
                  <a:pt x="7" y="65"/>
                </a:cubicBezTo>
                <a:cubicBezTo>
                  <a:pt x="19" y="38"/>
                  <a:pt x="57" y="25"/>
                  <a:pt x="100" y="28"/>
                </a:cubicBezTo>
                <a:cubicBezTo>
                  <a:pt x="129" y="29"/>
                  <a:pt x="159" y="35"/>
                  <a:pt x="188" y="41"/>
                </a:cubicBezTo>
                <a:cubicBezTo>
                  <a:pt x="213" y="45"/>
                  <a:pt x="234" y="49"/>
                  <a:pt x="254" y="51"/>
                </a:cubicBezTo>
                <a:cubicBezTo>
                  <a:pt x="256" y="52"/>
                  <a:pt x="259" y="52"/>
                  <a:pt x="262" y="52"/>
                </a:cubicBezTo>
                <a:cubicBezTo>
                  <a:pt x="262" y="53"/>
                  <a:pt x="262" y="53"/>
                  <a:pt x="262" y="53"/>
                </a:cubicBezTo>
                <a:cubicBezTo>
                  <a:pt x="261" y="53"/>
                  <a:pt x="260" y="53"/>
                  <a:pt x="260" y="54"/>
                </a:cubicBezTo>
                <a:cubicBezTo>
                  <a:pt x="262" y="54"/>
                  <a:pt x="264" y="55"/>
                  <a:pt x="266" y="56"/>
                </a:cubicBezTo>
                <a:cubicBezTo>
                  <a:pt x="267" y="55"/>
                  <a:pt x="269" y="55"/>
                  <a:pt x="270" y="54"/>
                </a:cubicBezTo>
                <a:cubicBezTo>
                  <a:pt x="274" y="53"/>
                  <a:pt x="279" y="54"/>
                  <a:pt x="284" y="54"/>
                </a:cubicBezTo>
                <a:cubicBezTo>
                  <a:pt x="337" y="55"/>
                  <a:pt x="378" y="41"/>
                  <a:pt x="384" y="9"/>
                </a:cubicBezTo>
                <a:cubicBezTo>
                  <a:pt x="384" y="6"/>
                  <a:pt x="385" y="3"/>
                  <a:pt x="385" y="0"/>
                </a:cubicBezTo>
                <a:cubicBezTo>
                  <a:pt x="382" y="0"/>
                  <a:pt x="380" y="0"/>
                  <a:pt x="377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6" name="未知">
            <a:extLst>
              <a:ext uri="{FF2B5EF4-FFF2-40B4-BE49-F238E27FC236}">
                <a16:creationId xmlns:a16="http://schemas.microsoft.com/office/drawing/2014/main" id="{11068D4F-352D-0342-9F21-B1EC3088E8B4}"/>
              </a:ext>
            </a:extLst>
          </p:cNvPr>
          <p:cNvSpPr>
            <a:spLocks/>
          </p:cNvSpPr>
          <p:nvPr/>
        </p:nvSpPr>
        <p:spPr bwMode="auto">
          <a:xfrm>
            <a:off x="2773364" y="2954341"/>
            <a:ext cx="1371599" cy="712787"/>
          </a:xfrm>
          <a:custGeom>
            <a:avLst/>
            <a:gdLst>
              <a:gd name="T0" fmla="*/ 2147483646 w 366"/>
              <a:gd name="T1" fmla="*/ 2147483646 h 190"/>
              <a:gd name="T2" fmla="*/ 2147483646 w 366"/>
              <a:gd name="T3" fmla="*/ 2147483646 h 190"/>
              <a:gd name="T4" fmla="*/ 2147483646 w 366"/>
              <a:gd name="T5" fmla="*/ 2147483646 h 190"/>
              <a:gd name="T6" fmla="*/ 2147483646 w 366"/>
              <a:gd name="T7" fmla="*/ 2147483646 h 190"/>
              <a:gd name="T8" fmla="*/ 2147483646 w 366"/>
              <a:gd name="T9" fmla="*/ 0 h 190"/>
              <a:gd name="T10" fmla="*/ 2147483646 w 366"/>
              <a:gd name="T11" fmla="*/ 2147483646 h 190"/>
              <a:gd name="T12" fmla="*/ 2147483646 w 366"/>
              <a:gd name="T13" fmla="*/ 2147483646 h 190"/>
              <a:gd name="T14" fmla="*/ 2147483646 w 366"/>
              <a:gd name="T15" fmla="*/ 2147483646 h 190"/>
              <a:gd name="T16" fmla="*/ 2147483646 w 366"/>
              <a:gd name="T17" fmla="*/ 2147483646 h 190"/>
              <a:gd name="T18" fmla="*/ 2147483646 w 366"/>
              <a:gd name="T19" fmla="*/ 2147483646 h 190"/>
              <a:gd name="T20" fmla="*/ 2147483646 w 366"/>
              <a:gd name="T21" fmla="*/ 2147483646 h 190"/>
              <a:gd name="T22" fmla="*/ 2147483646 w 366"/>
              <a:gd name="T23" fmla="*/ 2147483646 h 190"/>
              <a:gd name="T24" fmla="*/ 2147483646 w 366"/>
              <a:gd name="T25" fmla="*/ 2147483646 h 190"/>
              <a:gd name="T26" fmla="*/ 2147483646 w 366"/>
              <a:gd name="T27" fmla="*/ 2147483646 h 19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366"/>
              <a:gd name="T43" fmla="*/ 0 h 190"/>
              <a:gd name="T44" fmla="*/ 366 w 366"/>
              <a:gd name="T45" fmla="*/ 190 h 19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366" h="190">
                <a:moveTo>
                  <a:pt x="147" y="174"/>
                </a:moveTo>
                <a:cubicBezTo>
                  <a:pt x="182" y="165"/>
                  <a:pt x="229" y="146"/>
                  <a:pt x="267" y="111"/>
                </a:cubicBezTo>
                <a:cubicBezTo>
                  <a:pt x="295" y="84"/>
                  <a:pt x="305" y="62"/>
                  <a:pt x="328" y="34"/>
                </a:cubicBezTo>
                <a:cubicBezTo>
                  <a:pt x="342" y="18"/>
                  <a:pt x="356" y="7"/>
                  <a:pt x="366" y="2"/>
                </a:cubicBezTo>
                <a:cubicBezTo>
                  <a:pt x="364" y="1"/>
                  <a:pt x="362" y="0"/>
                  <a:pt x="360" y="0"/>
                </a:cubicBezTo>
                <a:cubicBezTo>
                  <a:pt x="331" y="9"/>
                  <a:pt x="304" y="28"/>
                  <a:pt x="278" y="56"/>
                </a:cubicBezTo>
                <a:cubicBezTo>
                  <a:pt x="247" y="88"/>
                  <a:pt x="234" y="111"/>
                  <a:pt x="203" y="138"/>
                </a:cubicBezTo>
                <a:cubicBezTo>
                  <a:pt x="180" y="157"/>
                  <a:pt x="147" y="170"/>
                  <a:pt x="129" y="173"/>
                </a:cubicBezTo>
                <a:cubicBezTo>
                  <a:pt x="108" y="171"/>
                  <a:pt x="70" y="166"/>
                  <a:pt x="47" y="166"/>
                </a:cubicBezTo>
                <a:cubicBezTo>
                  <a:pt x="26" y="166"/>
                  <a:pt x="4" y="169"/>
                  <a:pt x="2" y="180"/>
                </a:cubicBezTo>
                <a:cubicBezTo>
                  <a:pt x="0" y="190"/>
                  <a:pt x="35" y="190"/>
                  <a:pt x="55" y="189"/>
                </a:cubicBezTo>
                <a:cubicBezTo>
                  <a:pt x="70" y="189"/>
                  <a:pt x="98" y="186"/>
                  <a:pt x="113" y="183"/>
                </a:cubicBezTo>
                <a:cubicBezTo>
                  <a:pt x="116" y="184"/>
                  <a:pt x="120" y="184"/>
                  <a:pt x="124" y="184"/>
                </a:cubicBezTo>
                <a:cubicBezTo>
                  <a:pt x="130" y="178"/>
                  <a:pt x="137" y="173"/>
                  <a:pt x="147" y="17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7" name="未知">
            <a:extLst>
              <a:ext uri="{FF2B5EF4-FFF2-40B4-BE49-F238E27FC236}">
                <a16:creationId xmlns:a16="http://schemas.microsoft.com/office/drawing/2014/main" id="{C9AC18DA-721A-5F4C-BE9E-F62EF3A9071F}"/>
              </a:ext>
            </a:extLst>
          </p:cNvPr>
          <p:cNvSpPr>
            <a:spLocks/>
          </p:cNvSpPr>
          <p:nvPr/>
        </p:nvSpPr>
        <p:spPr bwMode="auto">
          <a:xfrm>
            <a:off x="3238503" y="3446466"/>
            <a:ext cx="911225" cy="225425"/>
          </a:xfrm>
          <a:custGeom>
            <a:avLst/>
            <a:gdLst>
              <a:gd name="T0" fmla="*/ 2147483646 w 243"/>
              <a:gd name="T1" fmla="*/ 2147483646 h 60"/>
              <a:gd name="T2" fmla="*/ 2147483646 w 243"/>
              <a:gd name="T3" fmla="*/ 2147483646 h 60"/>
              <a:gd name="T4" fmla="*/ 2147483646 w 243"/>
              <a:gd name="T5" fmla="*/ 2147483646 h 60"/>
              <a:gd name="T6" fmla="*/ 2147483646 w 243"/>
              <a:gd name="T7" fmla="*/ 2147483646 h 60"/>
              <a:gd name="T8" fmla="*/ 2147483646 w 243"/>
              <a:gd name="T9" fmla="*/ 2147483646 h 60"/>
              <a:gd name="T10" fmla="*/ 2147483646 w 243"/>
              <a:gd name="T11" fmla="*/ 2147483646 h 60"/>
              <a:gd name="T12" fmla="*/ 0 w 243"/>
              <a:gd name="T13" fmla="*/ 2147483646 h 60"/>
              <a:gd name="T14" fmla="*/ 2147483646 w 243"/>
              <a:gd name="T15" fmla="*/ 2147483646 h 60"/>
              <a:gd name="T16" fmla="*/ 2147483646 w 243"/>
              <a:gd name="T17" fmla="*/ 2147483646 h 60"/>
              <a:gd name="T18" fmla="*/ 2147483646 w 243"/>
              <a:gd name="T19" fmla="*/ 2147483646 h 60"/>
              <a:gd name="T20" fmla="*/ 2147483646 w 243"/>
              <a:gd name="T21" fmla="*/ 2147483646 h 60"/>
              <a:gd name="T22" fmla="*/ 2147483646 w 243"/>
              <a:gd name="T23" fmla="*/ 2147483646 h 6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60"/>
              <a:gd name="T38" fmla="*/ 243 w 243"/>
              <a:gd name="T39" fmla="*/ 60 h 6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60">
                <a:moveTo>
                  <a:pt x="234" y="4"/>
                </a:moveTo>
                <a:cubicBezTo>
                  <a:pt x="228" y="9"/>
                  <a:pt x="220" y="17"/>
                  <a:pt x="210" y="23"/>
                </a:cubicBezTo>
                <a:cubicBezTo>
                  <a:pt x="179" y="43"/>
                  <a:pt x="150" y="49"/>
                  <a:pt x="104" y="49"/>
                </a:cubicBezTo>
                <a:cubicBezTo>
                  <a:pt x="66" y="49"/>
                  <a:pt x="29" y="46"/>
                  <a:pt x="17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19" y="44"/>
                  <a:pt x="21" y="43"/>
                  <a:pt x="23" y="43"/>
                </a:cubicBezTo>
                <a:cubicBezTo>
                  <a:pt x="13" y="42"/>
                  <a:pt x="6" y="47"/>
                  <a:pt x="0" y="53"/>
                </a:cubicBezTo>
                <a:cubicBezTo>
                  <a:pt x="22" y="56"/>
                  <a:pt x="60" y="60"/>
                  <a:pt x="96" y="60"/>
                </a:cubicBezTo>
                <a:cubicBezTo>
                  <a:pt x="147" y="60"/>
                  <a:pt x="181" y="50"/>
                  <a:pt x="212" y="28"/>
                </a:cubicBezTo>
                <a:cubicBezTo>
                  <a:pt x="221" y="21"/>
                  <a:pt x="231" y="13"/>
                  <a:pt x="237" y="8"/>
                </a:cubicBezTo>
                <a:cubicBezTo>
                  <a:pt x="241" y="5"/>
                  <a:pt x="243" y="2"/>
                  <a:pt x="241" y="1"/>
                </a:cubicBezTo>
                <a:cubicBezTo>
                  <a:pt x="239" y="0"/>
                  <a:pt x="237" y="1"/>
                  <a:pt x="234" y="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8" name="未知">
            <a:extLst>
              <a:ext uri="{FF2B5EF4-FFF2-40B4-BE49-F238E27FC236}">
                <a16:creationId xmlns:a16="http://schemas.microsoft.com/office/drawing/2014/main" id="{266D441C-6CB5-D74A-88D2-4C4F21576A00}"/>
              </a:ext>
            </a:extLst>
          </p:cNvPr>
          <p:cNvSpPr>
            <a:spLocks noEditPoints="1"/>
          </p:cNvSpPr>
          <p:nvPr/>
        </p:nvSpPr>
        <p:spPr bwMode="auto">
          <a:xfrm>
            <a:off x="4719641" y="3284542"/>
            <a:ext cx="465137" cy="376237"/>
          </a:xfrm>
          <a:custGeom>
            <a:avLst/>
            <a:gdLst>
              <a:gd name="T0" fmla="*/ 2147483646 w 124"/>
              <a:gd name="T1" fmla="*/ 2147483646 h 100"/>
              <a:gd name="T2" fmla="*/ 2147483646 w 124"/>
              <a:gd name="T3" fmla="*/ 2147483646 h 100"/>
              <a:gd name="T4" fmla="*/ 2147483646 w 124"/>
              <a:gd name="T5" fmla="*/ 2147483646 h 100"/>
              <a:gd name="T6" fmla="*/ 2147483646 w 124"/>
              <a:gd name="T7" fmla="*/ 2147483646 h 100"/>
              <a:gd name="T8" fmla="*/ 2147483646 w 124"/>
              <a:gd name="T9" fmla="*/ 2147483646 h 100"/>
              <a:gd name="T10" fmla="*/ 2147483646 w 124"/>
              <a:gd name="T11" fmla="*/ 2147483646 h 100"/>
              <a:gd name="T12" fmla="*/ 2147483646 w 124"/>
              <a:gd name="T13" fmla="*/ 2147483646 h 100"/>
              <a:gd name="T14" fmla="*/ 2147483646 w 124"/>
              <a:gd name="T15" fmla="*/ 2147483646 h 100"/>
              <a:gd name="T16" fmla="*/ 2147483646 w 124"/>
              <a:gd name="T17" fmla="*/ 2147483646 h 100"/>
              <a:gd name="T18" fmla="*/ 2147483646 w 124"/>
              <a:gd name="T19" fmla="*/ 2147483646 h 100"/>
              <a:gd name="T20" fmla="*/ 2147483646 w 124"/>
              <a:gd name="T21" fmla="*/ 2147483646 h 100"/>
              <a:gd name="T22" fmla="*/ 2147483646 w 124"/>
              <a:gd name="T23" fmla="*/ 2147483646 h 100"/>
              <a:gd name="T24" fmla="*/ 2147483646 w 124"/>
              <a:gd name="T25" fmla="*/ 2147483646 h 100"/>
              <a:gd name="T26" fmla="*/ 2147483646 w 124"/>
              <a:gd name="T27" fmla="*/ 2147483646 h 100"/>
              <a:gd name="T28" fmla="*/ 2147483646 w 124"/>
              <a:gd name="T29" fmla="*/ 2147483646 h 100"/>
              <a:gd name="T30" fmla="*/ 2147483646 w 124"/>
              <a:gd name="T31" fmla="*/ 2147483646 h 100"/>
              <a:gd name="T32" fmla="*/ 2147483646 w 124"/>
              <a:gd name="T33" fmla="*/ 2147483646 h 100"/>
              <a:gd name="T34" fmla="*/ 2147483646 w 124"/>
              <a:gd name="T35" fmla="*/ 2147483646 h 100"/>
              <a:gd name="T36" fmla="*/ 2147483646 w 124"/>
              <a:gd name="T37" fmla="*/ 2147483646 h 100"/>
              <a:gd name="T38" fmla="*/ 2147483646 w 124"/>
              <a:gd name="T39" fmla="*/ 2147483646 h 100"/>
              <a:gd name="T40" fmla="*/ 2147483646 w 124"/>
              <a:gd name="T41" fmla="*/ 2147483646 h 100"/>
              <a:gd name="T42" fmla="*/ 2147483646 w 124"/>
              <a:gd name="T43" fmla="*/ 2147483646 h 10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w 124"/>
              <a:gd name="T67" fmla="*/ 0 h 100"/>
              <a:gd name="T68" fmla="*/ 124 w 124"/>
              <a:gd name="T69" fmla="*/ 100 h 100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T66" t="T67" r="T68" b="T69"/>
            <a:pathLst>
              <a:path w="124" h="100">
                <a:moveTo>
                  <a:pt x="121" y="23"/>
                </a:moveTo>
                <a:cubicBezTo>
                  <a:pt x="124" y="14"/>
                  <a:pt x="120" y="4"/>
                  <a:pt x="109" y="3"/>
                </a:cubicBezTo>
                <a:cubicBezTo>
                  <a:pt x="95" y="0"/>
                  <a:pt x="76" y="7"/>
                  <a:pt x="55" y="18"/>
                </a:cubicBezTo>
                <a:cubicBezTo>
                  <a:pt x="44" y="23"/>
                  <a:pt x="35" y="29"/>
                  <a:pt x="29" y="33"/>
                </a:cubicBezTo>
                <a:cubicBezTo>
                  <a:pt x="24" y="37"/>
                  <a:pt x="15" y="45"/>
                  <a:pt x="13" y="46"/>
                </a:cubicBezTo>
                <a:cubicBezTo>
                  <a:pt x="7" y="52"/>
                  <a:pt x="4" y="55"/>
                  <a:pt x="5" y="57"/>
                </a:cubicBezTo>
                <a:cubicBezTo>
                  <a:pt x="6" y="58"/>
                  <a:pt x="8" y="57"/>
                  <a:pt x="10" y="55"/>
                </a:cubicBezTo>
                <a:cubicBezTo>
                  <a:pt x="14" y="52"/>
                  <a:pt x="16" y="50"/>
                  <a:pt x="17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8" y="61"/>
                  <a:pt x="4" y="69"/>
                  <a:pt x="3" y="78"/>
                </a:cubicBezTo>
                <a:cubicBezTo>
                  <a:pt x="0" y="95"/>
                  <a:pt x="13" y="100"/>
                  <a:pt x="25" y="100"/>
                </a:cubicBezTo>
                <a:cubicBezTo>
                  <a:pt x="46" y="98"/>
                  <a:pt x="71" y="80"/>
                  <a:pt x="85" y="68"/>
                </a:cubicBezTo>
                <a:cubicBezTo>
                  <a:pt x="86" y="68"/>
                  <a:pt x="86" y="68"/>
                  <a:pt x="86" y="68"/>
                </a:cubicBezTo>
                <a:cubicBezTo>
                  <a:pt x="101" y="55"/>
                  <a:pt x="113" y="39"/>
                  <a:pt x="123" y="21"/>
                </a:cubicBezTo>
                <a:cubicBezTo>
                  <a:pt x="123" y="22"/>
                  <a:pt x="122" y="23"/>
                  <a:pt x="121" y="23"/>
                </a:cubicBezTo>
                <a:close/>
                <a:moveTo>
                  <a:pt x="79" y="66"/>
                </a:moveTo>
                <a:cubicBezTo>
                  <a:pt x="64" y="79"/>
                  <a:pt x="44" y="91"/>
                  <a:pt x="33" y="91"/>
                </a:cubicBezTo>
                <a:cubicBezTo>
                  <a:pt x="29" y="91"/>
                  <a:pt x="27" y="90"/>
                  <a:pt x="26" y="86"/>
                </a:cubicBezTo>
                <a:cubicBezTo>
                  <a:pt x="25" y="79"/>
                  <a:pt x="34" y="64"/>
                  <a:pt x="57" y="43"/>
                </a:cubicBezTo>
                <a:cubicBezTo>
                  <a:pt x="76" y="23"/>
                  <a:pt x="96" y="8"/>
                  <a:pt x="107" y="8"/>
                </a:cubicBezTo>
                <a:cubicBezTo>
                  <a:pt x="113" y="8"/>
                  <a:pt x="118" y="11"/>
                  <a:pt x="117" y="18"/>
                </a:cubicBezTo>
                <a:cubicBezTo>
                  <a:pt x="116" y="27"/>
                  <a:pt x="97" y="50"/>
                  <a:pt x="79" y="66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9" name="未知">
            <a:extLst>
              <a:ext uri="{FF2B5EF4-FFF2-40B4-BE49-F238E27FC236}">
                <a16:creationId xmlns:a16="http://schemas.microsoft.com/office/drawing/2014/main" id="{62632D4E-C7DB-E142-B12D-B43C9B6E1E62}"/>
              </a:ext>
            </a:extLst>
          </p:cNvPr>
          <p:cNvSpPr>
            <a:spLocks/>
          </p:cNvSpPr>
          <p:nvPr/>
        </p:nvSpPr>
        <p:spPr bwMode="auto">
          <a:xfrm>
            <a:off x="5322892" y="3295649"/>
            <a:ext cx="333375" cy="357189"/>
          </a:xfrm>
          <a:custGeom>
            <a:avLst/>
            <a:gdLst>
              <a:gd name="T0" fmla="*/ 2147483646 w 89"/>
              <a:gd name="T1" fmla="*/ 2147483646 h 95"/>
              <a:gd name="T2" fmla="*/ 2147483646 w 89"/>
              <a:gd name="T3" fmla="*/ 2147483646 h 95"/>
              <a:gd name="T4" fmla="*/ 2147483646 w 89"/>
              <a:gd name="T5" fmla="*/ 0 h 95"/>
              <a:gd name="T6" fmla="*/ 2147483646 w 89"/>
              <a:gd name="T7" fmla="*/ 2147483646 h 95"/>
              <a:gd name="T8" fmla="*/ 2147483646 w 89"/>
              <a:gd name="T9" fmla="*/ 2147483646 h 95"/>
              <a:gd name="T10" fmla="*/ 2147483646 w 89"/>
              <a:gd name="T11" fmla="*/ 2147483646 h 95"/>
              <a:gd name="T12" fmla="*/ 2147483646 w 89"/>
              <a:gd name="T13" fmla="*/ 2147483646 h 95"/>
              <a:gd name="T14" fmla="*/ 2147483646 w 89"/>
              <a:gd name="T15" fmla="*/ 2147483646 h 95"/>
              <a:gd name="T16" fmla="*/ 2147483646 w 89"/>
              <a:gd name="T17" fmla="*/ 2147483646 h 95"/>
              <a:gd name="T18" fmla="*/ 2147483646 w 89"/>
              <a:gd name="T19" fmla="*/ 2147483646 h 95"/>
              <a:gd name="T20" fmla="*/ 2147483646 w 89"/>
              <a:gd name="T21" fmla="*/ 2147483646 h 95"/>
              <a:gd name="T22" fmla="*/ 2147483646 w 89"/>
              <a:gd name="T23" fmla="*/ 2147483646 h 95"/>
              <a:gd name="T24" fmla="*/ 2147483646 w 89"/>
              <a:gd name="T25" fmla="*/ 2147483646 h 95"/>
              <a:gd name="T26" fmla="*/ 2147483646 w 89"/>
              <a:gd name="T27" fmla="*/ 2147483646 h 95"/>
              <a:gd name="T28" fmla="*/ 2147483646 w 89"/>
              <a:gd name="T29" fmla="*/ 2147483646 h 95"/>
              <a:gd name="T30" fmla="*/ 2147483646 w 89"/>
              <a:gd name="T31" fmla="*/ 2147483646 h 95"/>
              <a:gd name="T32" fmla="*/ 2147483646 w 89"/>
              <a:gd name="T33" fmla="*/ 2147483646 h 95"/>
              <a:gd name="T34" fmla="*/ 2147483646 w 89"/>
              <a:gd name="T35" fmla="*/ 2147483646 h 95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95"/>
              <a:gd name="T56" fmla="*/ 89 w 89"/>
              <a:gd name="T57" fmla="*/ 95 h 95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95">
                <a:moveTo>
                  <a:pt x="77" y="35"/>
                </a:moveTo>
                <a:cubicBezTo>
                  <a:pt x="85" y="25"/>
                  <a:pt x="89" y="18"/>
                  <a:pt x="89" y="12"/>
                </a:cubicBezTo>
                <a:cubicBezTo>
                  <a:pt x="89" y="6"/>
                  <a:pt x="86" y="0"/>
                  <a:pt x="75" y="0"/>
                </a:cubicBezTo>
                <a:cubicBezTo>
                  <a:pt x="64" y="0"/>
                  <a:pt x="53" y="6"/>
                  <a:pt x="38" y="18"/>
                </a:cubicBezTo>
                <a:cubicBezTo>
                  <a:pt x="28" y="25"/>
                  <a:pt x="16" y="37"/>
                  <a:pt x="10" y="43"/>
                </a:cubicBezTo>
                <a:cubicBezTo>
                  <a:pt x="3" y="49"/>
                  <a:pt x="0" y="52"/>
                  <a:pt x="1" y="53"/>
                </a:cubicBezTo>
                <a:cubicBezTo>
                  <a:pt x="3" y="55"/>
                  <a:pt x="5" y="53"/>
                  <a:pt x="11" y="48"/>
                </a:cubicBezTo>
                <a:cubicBezTo>
                  <a:pt x="18" y="41"/>
                  <a:pt x="27" y="34"/>
                  <a:pt x="34" y="28"/>
                </a:cubicBezTo>
                <a:cubicBezTo>
                  <a:pt x="41" y="22"/>
                  <a:pt x="49" y="16"/>
                  <a:pt x="56" y="13"/>
                </a:cubicBezTo>
                <a:cubicBezTo>
                  <a:pt x="59" y="11"/>
                  <a:pt x="62" y="10"/>
                  <a:pt x="64" y="12"/>
                </a:cubicBezTo>
                <a:cubicBezTo>
                  <a:pt x="65" y="14"/>
                  <a:pt x="64" y="17"/>
                  <a:pt x="60" y="22"/>
                </a:cubicBezTo>
                <a:cubicBezTo>
                  <a:pt x="54" y="29"/>
                  <a:pt x="44" y="42"/>
                  <a:pt x="38" y="50"/>
                </a:cubicBezTo>
                <a:cubicBezTo>
                  <a:pt x="29" y="61"/>
                  <a:pt x="18" y="80"/>
                  <a:pt x="14" y="87"/>
                </a:cubicBezTo>
                <a:cubicBezTo>
                  <a:pt x="10" y="94"/>
                  <a:pt x="13" y="95"/>
                  <a:pt x="21" y="95"/>
                </a:cubicBezTo>
                <a:cubicBezTo>
                  <a:pt x="27" y="95"/>
                  <a:pt x="30" y="94"/>
                  <a:pt x="35" y="90"/>
                </a:cubicBezTo>
                <a:cubicBezTo>
                  <a:pt x="37" y="89"/>
                  <a:pt x="38" y="88"/>
                  <a:pt x="40" y="87"/>
                </a:cubicBezTo>
                <a:cubicBezTo>
                  <a:pt x="43" y="80"/>
                  <a:pt x="48" y="73"/>
                  <a:pt x="54" y="67"/>
                </a:cubicBezTo>
                <a:cubicBezTo>
                  <a:pt x="60" y="58"/>
                  <a:pt x="70" y="45"/>
                  <a:pt x="77" y="3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0" name="未知">
            <a:extLst>
              <a:ext uri="{FF2B5EF4-FFF2-40B4-BE49-F238E27FC236}">
                <a16:creationId xmlns:a16="http://schemas.microsoft.com/office/drawing/2014/main" id="{0AC12C90-E873-3345-B367-B780A034DBC0}"/>
              </a:ext>
            </a:extLst>
          </p:cNvPr>
          <p:cNvSpPr>
            <a:spLocks/>
          </p:cNvSpPr>
          <p:nvPr/>
        </p:nvSpPr>
        <p:spPr bwMode="auto">
          <a:xfrm>
            <a:off x="5473700" y="3295653"/>
            <a:ext cx="501650" cy="327025"/>
          </a:xfrm>
          <a:custGeom>
            <a:avLst/>
            <a:gdLst>
              <a:gd name="T0" fmla="*/ 2147483646 w 134"/>
              <a:gd name="T1" fmla="*/ 0 h 87"/>
              <a:gd name="T2" fmla="*/ 2147483646 w 134"/>
              <a:gd name="T3" fmla="*/ 2147483646 h 87"/>
              <a:gd name="T4" fmla="*/ 2147483646 w 134"/>
              <a:gd name="T5" fmla="*/ 2147483646 h 87"/>
              <a:gd name="T6" fmla="*/ 2147483646 w 134"/>
              <a:gd name="T7" fmla="*/ 2147483646 h 87"/>
              <a:gd name="T8" fmla="*/ 2147483646 w 134"/>
              <a:gd name="T9" fmla="*/ 2147483646 h 87"/>
              <a:gd name="T10" fmla="*/ 0 w 134"/>
              <a:gd name="T11" fmla="*/ 2147483646 h 87"/>
              <a:gd name="T12" fmla="*/ 2147483646 w 134"/>
              <a:gd name="T13" fmla="*/ 2147483646 h 87"/>
              <a:gd name="T14" fmla="*/ 2147483646 w 134"/>
              <a:gd name="T15" fmla="*/ 2147483646 h 87"/>
              <a:gd name="T16" fmla="*/ 2147483646 w 134"/>
              <a:gd name="T17" fmla="*/ 2147483646 h 87"/>
              <a:gd name="T18" fmla="*/ 2147483646 w 134"/>
              <a:gd name="T19" fmla="*/ 2147483646 h 87"/>
              <a:gd name="T20" fmla="*/ 2147483646 w 134"/>
              <a:gd name="T21" fmla="*/ 2147483646 h 87"/>
              <a:gd name="T22" fmla="*/ 2147483646 w 134"/>
              <a:gd name="T23" fmla="*/ 0 h 87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34"/>
              <a:gd name="T37" fmla="*/ 0 h 87"/>
              <a:gd name="T38" fmla="*/ 134 w 134"/>
              <a:gd name="T39" fmla="*/ 87 h 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34" h="87">
                <a:moveTo>
                  <a:pt x="122" y="0"/>
                </a:moveTo>
                <a:cubicBezTo>
                  <a:pt x="106" y="0"/>
                  <a:pt x="82" y="15"/>
                  <a:pt x="63" y="29"/>
                </a:cubicBezTo>
                <a:cubicBezTo>
                  <a:pt x="43" y="43"/>
                  <a:pt x="25" y="59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2" y="69"/>
                  <a:pt x="13" y="68"/>
                  <a:pt x="14" y="67"/>
                </a:cubicBezTo>
                <a:cubicBezTo>
                  <a:pt x="8" y="73"/>
                  <a:pt x="3" y="80"/>
                  <a:pt x="0" y="87"/>
                </a:cubicBezTo>
                <a:cubicBezTo>
                  <a:pt x="21" y="70"/>
                  <a:pt x="34" y="58"/>
                  <a:pt x="57" y="41"/>
                </a:cubicBezTo>
                <a:cubicBezTo>
                  <a:pt x="74" y="27"/>
                  <a:pt x="89" y="18"/>
                  <a:pt x="99" y="13"/>
                </a:cubicBezTo>
                <a:cubicBezTo>
                  <a:pt x="105" y="10"/>
                  <a:pt x="111" y="8"/>
                  <a:pt x="114" y="9"/>
                </a:cubicBezTo>
                <a:cubicBezTo>
                  <a:pt x="116" y="11"/>
                  <a:pt x="115" y="13"/>
                  <a:pt x="114" y="15"/>
                </a:cubicBezTo>
                <a:cubicBezTo>
                  <a:pt x="121" y="10"/>
                  <a:pt x="127" y="6"/>
                  <a:pt x="134" y="3"/>
                </a:cubicBezTo>
                <a:cubicBezTo>
                  <a:pt x="131" y="1"/>
                  <a:pt x="127" y="0"/>
                  <a:pt x="12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1" name="未知">
            <a:extLst>
              <a:ext uri="{FF2B5EF4-FFF2-40B4-BE49-F238E27FC236}">
                <a16:creationId xmlns:a16="http://schemas.microsoft.com/office/drawing/2014/main" id="{1087BBE7-8BA3-3E45-AFB3-4D72622D1BC3}"/>
              </a:ext>
            </a:extLst>
          </p:cNvPr>
          <p:cNvSpPr>
            <a:spLocks/>
          </p:cNvSpPr>
          <p:nvPr/>
        </p:nvSpPr>
        <p:spPr bwMode="auto">
          <a:xfrm>
            <a:off x="7156451" y="3243266"/>
            <a:ext cx="217488" cy="104775"/>
          </a:xfrm>
          <a:custGeom>
            <a:avLst/>
            <a:gdLst>
              <a:gd name="T0" fmla="*/ 2147483646 w 58"/>
              <a:gd name="T1" fmla="*/ 2147483646 h 28"/>
              <a:gd name="T2" fmla="*/ 2147483646 w 58"/>
              <a:gd name="T3" fmla="*/ 2147483646 h 28"/>
              <a:gd name="T4" fmla="*/ 2147483646 w 58"/>
              <a:gd name="T5" fmla="*/ 2147483646 h 28"/>
              <a:gd name="T6" fmla="*/ 2147483646 w 58"/>
              <a:gd name="T7" fmla="*/ 2147483646 h 28"/>
              <a:gd name="T8" fmla="*/ 2147483646 w 58"/>
              <a:gd name="T9" fmla="*/ 2147483646 h 28"/>
              <a:gd name="T10" fmla="*/ 2147483646 w 58"/>
              <a:gd name="T11" fmla="*/ 2147483646 h 28"/>
              <a:gd name="T12" fmla="*/ 2147483646 w 58"/>
              <a:gd name="T13" fmla="*/ 0 h 28"/>
              <a:gd name="T14" fmla="*/ 0 w 58"/>
              <a:gd name="T15" fmla="*/ 2147483646 h 28"/>
              <a:gd name="T16" fmla="*/ 2147483646 w 58"/>
              <a:gd name="T17" fmla="*/ 2147483646 h 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58"/>
              <a:gd name="T28" fmla="*/ 0 h 28"/>
              <a:gd name="T29" fmla="*/ 58 w 58"/>
              <a:gd name="T30" fmla="*/ 28 h 28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58" h="28">
                <a:moveTo>
                  <a:pt x="27" y="28"/>
                </a:moveTo>
                <a:cubicBezTo>
                  <a:pt x="37" y="28"/>
                  <a:pt x="44" y="25"/>
                  <a:pt x="50" y="21"/>
                </a:cubicBezTo>
                <a:cubicBezTo>
                  <a:pt x="54" y="19"/>
                  <a:pt x="58" y="14"/>
                  <a:pt x="56" y="13"/>
                </a:cubicBezTo>
                <a:cubicBezTo>
                  <a:pt x="55" y="11"/>
                  <a:pt x="53" y="15"/>
                  <a:pt x="48" y="18"/>
                </a:cubicBezTo>
                <a:cubicBezTo>
                  <a:pt x="44" y="21"/>
                  <a:pt x="37" y="23"/>
                  <a:pt x="29" y="23"/>
                </a:cubicBezTo>
                <a:cubicBezTo>
                  <a:pt x="15" y="23"/>
                  <a:pt x="9" y="14"/>
                  <a:pt x="9" y="1"/>
                </a:cubicBezTo>
                <a:cubicBezTo>
                  <a:pt x="9" y="1"/>
                  <a:pt x="9" y="1"/>
                  <a:pt x="9" y="0"/>
                </a:cubicBezTo>
                <a:cubicBezTo>
                  <a:pt x="6" y="1"/>
                  <a:pt x="3" y="2"/>
                  <a:pt x="0" y="3"/>
                </a:cubicBezTo>
                <a:cubicBezTo>
                  <a:pt x="2" y="19"/>
                  <a:pt x="13" y="28"/>
                  <a:pt x="27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2" name="未知">
            <a:extLst>
              <a:ext uri="{FF2B5EF4-FFF2-40B4-BE49-F238E27FC236}">
                <a16:creationId xmlns:a16="http://schemas.microsoft.com/office/drawing/2014/main" id="{A6BA3B9A-E4F1-3A47-A612-A9CD60BFD1A0}"/>
              </a:ext>
            </a:extLst>
          </p:cNvPr>
          <p:cNvSpPr>
            <a:spLocks noEditPoints="1"/>
          </p:cNvSpPr>
          <p:nvPr/>
        </p:nvSpPr>
        <p:spPr bwMode="auto">
          <a:xfrm>
            <a:off x="7340602" y="2774951"/>
            <a:ext cx="1147763" cy="889000"/>
          </a:xfrm>
          <a:custGeom>
            <a:avLst/>
            <a:gdLst>
              <a:gd name="T0" fmla="*/ 2147483646 w 306"/>
              <a:gd name="T1" fmla="*/ 2147483646 h 237"/>
              <a:gd name="T2" fmla="*/ 2147483646 w 306"/>
              <a:gd name="T3" fmla="*/ 2147483646 h 237"/>
              <a:gd name="T4" fmla="*/ 2147483646 w 306"/>
              <a:gd name="T5" fmla="*/ 2147483646 h 237"/>
              <a:gd name="T6" fmla="*/ 2147483646 w 306"/>
              <a:gd name="T7" fmla="*/ 2147483646 h 237"/>
              <a:gd name="T8" fmla="*/ 2147483646 w 306"/>
              <a:gd name="T9" fmla="*/ 2147483646 h 237"/>
              <a:gd name="T10" fmla="*/ 2147483646 w 306"/>
              <a:gd name="T11" fmla="*/ 2147483646 h 237"/>
              <a:gd name="T12" fmla="*/ 0 w 306"/>
              <a:gd name="T13" fmla="*/ 2147483646 h 237"/>
              <a:gd name="T14" fmla="*/ 2147483646 w 306"/>
              <a:gd name="T15" fmla="*/ 2147483646 h 237"/>
              <a:gd name="T16" fmla="*/ 2147483646 w 306"/>
              <a:gd name="T17" fmla="*/ 2147483646 h 237"/>
              <a:gd name="T18" fmla="*/ 2147483646 w 306"/>
              <a:gd name="T19" fmla="*/ 2147483646 h 237"/>
              <a:gd name="T20" fmla="*/ 2147483646 w 306"/>
              <a:gd name="T21" fmla="*/ 2147483646 h 237"/>
              <a:gd name="T22" fmla="*/ 2147483646 w 306"/>
              <a:gd name="T23" fmla="*/ 2147483646 h 237"/>
              <a:gd name="T24" fmla="*/ 2147483646 w 306"/>
              <a:gd name="T25" fmla="*/ 2147483646 h 237"/>
              <a:gd name="T26" fmla="*/ 2147483646 w 306"/>
              <a:gd name="T27" fmla="*/ 2147483646 h 237"/>
              <a:gd name="T28" fmla="*/ 2147483646 w 306"/>
              <a:gd name="T29" fmla="*/ 2147483646 h 237"/>
              <a:gd name="T30" fmla="*/ 2147483646 w 306"/>
              <a:gd name="T31" fmla="*/ 2147483646 h 237"/>
              <a:gd name="T32" fmla="*/ 2147483646 w 306"/>
              <a:gd name="T33" fmla="*/ 2147483646 h 237"/>
              <a:gd name="T34" fmla="*/ 2147483646 w 306"/>
              <a:gd name="T35" fmla="*/ 2147483646 h 237"/>
              <a:gd name="T36" fmla="*/ 2147483646 w 306"/>
              <a:gd name="T37" fmla="*/ 2147483646 h 237"/>
              <a:gd name="T38" fmla="*/ 2147483646 w 306"/>
              <a:gd name="T39" fmla="*/ 2147483646 h 23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06"/>
              <a:gd name="T61" fmla="*/ 0 h 237"/>
              <a:gd name="T62" fmla="*/ 306 w 306"/>
              <a:gd name="T63" fmla="*/ 237 h 23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06" h="237">
                <a:moveTo>
                  <a:pt x="295" y="1"/>
                </a:moveTo>
                <a:cubicBezTo>
                  <a:pt x="284" y="0"/>
                  <a:pt x="268" y="11"/>
                  <a:pt x="255" y="23"/>
                </a:cubicBezTo>
                <a:cubicBezTo>
                  <a:pt x="227" y="52"/>
                  <a:pt x="209" y="72"/>
                  <a:pt x="169" y="121"/>
                </a:cubicBezTo>
                <a:cubicBezTo>
                  <a:pt x="148" y="146"/>
                  <a:pt x="122" y="173"/>
                  <a:pt x="88" y="197"/>
                </a:cubicBezTo>
                <a:cubicBezTo>
                  <a:pt x="68" y="212"/>
                  <a:pt x="41" y="228"/>
                  <a:pt x="28" y="227"/>
                </a:cubicBezTo>
                <a:cubicBezTo>
                  <a:pt x="24" y="226"/>
                  <a:pt x="21" y="224"/>
                  <a:pt x="20" y="219"/>
                </a:cubicBezTo>
                <a:cubicBezTo>
                  <a:pt x="14" y="224"/>
                  <a:pt x="7" y="229"/>
                  <a:pt x="0" y="233"/>
                </a:cubicBezTo>
                <a:cubicBezTo>
                  <a:pt x="4" y="236"/>
                  <a:pt x="9" y="237"/>
                  <a:pt x="16" y="237"/>
                </a:cubicBezTo>
                <a:cubicBezTo>
                  <a:pt x="52" y="237"/>
                  <a:pt x="115" y="187"/>
                  <a:pt x="150" y="151"/>
                </a:cubicBezTo>
                <a:cubicBezTo>
                  <a:pt x="149" y="152"/>
                  <a:pt x="148" y="153"/>
                  <a:pt x="148" y="154"/>
                </a:cubicBezTo>
                <a:cubicBezTo>
                  <a:pt x="169" y="132"/>
                  <a:pt x="191" y="105"/>
                  <a:pt x="218" y="97"/>
                </a:cubicBezTo>
                <a:cubicBezTo>
                  <a:pt x="236" y="80"/>
                  <a:pt x="245" y="73"/>
                  <a:pt x="261" y="60"/>
                </a:cubicBezTo>
                <a:cubicBezTo>
                  <a:pt x="272" y="51"/>
                  <a:pt x="287" y="38"/>
                  <a:pt x="297" y="25"/>
                </a:cubicBezTo>
                <a:cubicBezTo>
                  <a:pt x="305" y="14"/>
                  <a:pt x="306" y="2"/>
                  <a:pt x="295" y="1"/>
                </a:cubicBezTo>
                <a:close/>
                <a:moveTo>
                  <a:pt x="289" y="28"/>
                </a:moveTo>
                <a:cubicBezTo>
                  <a:pt x="284" y="34"/>
                  <a:pt x="271" y="46"/>
                  <a:pt x="257" y="57"/>
                </a:cubicBezTo>
                <a:cubicBezTo>
                  <a:pt x="248" y="65"/>
                  <a:pt x="239" y="72"/>
                  <a:pt x="229" y="80"/>
                </a:cubicBezTo>
                <a:cubicBezTo>
                  <a:pt x="243" y="61"/>
                  <a:pt x="256" y="43"/>
                  <a:pt x="270" y="27"/>
                </a:cubicBezTo>
                <a:cubicBezTo>
                  <a:pt x="279" y="14"/>
                  <a:pt x="290" y="4"/>
                  <a:pt x="296" y="6"/>
                </a:cubicBezTo>
                <a:cubicBezTo>
                  <a:pt x="300" y="8"/>
                  <a:pt x="299" y="16"/>
                  <a:pt x="289" y="2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3" name="未知">
            <a:extLst>
              <a:ext uri="{FF2B5EF4-FFF2-40B4-BE49-F238E27FC236}">
                <a16:creationId xmlns:a16="http://schemas.microsoft.com/office/drawing/2014/main" id="{7747E9A9-81C0-BE42-9D1D-D1E2BE57DA37}"/>
              </a:ext>
            </a:extLst>
          </p:cNvPr>
          <p:cNvSpPr>
            <a:spLocks/>
          </p:cNvSpPr>
          <p:nvPr/>
        </p:nvSpPr>
        <p:spPr bwMode="auto">
          <a:xfrm>
            <a:off x="7704139" y="3757613"/>
            <a:ext cx="330200" cy="296863"/>
          </a:xfrm>
          <a:custGeom>
            <a:avLst/>
            <a:gdLst>
              <a:gd name="T0" fmla="*/ 2147483646 w 88"/>
              <a:gd name="T1" fmla="*/ 2147483646 h 79"/>
              <a:gd name="T2" fmla="*/ 0 w 88"/>
              <a:gd name="T3" fmla="*/ 2147483646 h 79"/>
              <a:gd name="T4" fmla="*/ 2147483646 w 88"/>
              <a:gd name="T5" fmla="*/ 2147483646 h 79"/>
              <a:gd name="T6" fmla="*/ 2147483646 w 88"/>
              <a:gd name="T7" fmla="*/ 2147483646 h 79"/>
              <a:gd name="T8" fmla="*/ 2147483646 w 88"/>
              <a:gd name="T9" fmla="*/ 2147483646 h 79"/>
              <a:gd name="T10" fmla="*/ 2147483646 w 88"/>
              <a:gd name="T11" fmla="*/ 2147483646 h 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8"/>
              <a:gd name="T19" fmla="*/ 0 h 79"/>
              <a:gd name="T20" fmla="*/ 88 w 88"/>
              <a:gd name="T21" fmla="*/ 79 h 79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8" h="79">
                <a:moveTo>
                  <a:pt x="3" y="1"/>
                </a:moveTo>
                <a:cubicBezTo>
                  <a:pt x="2" y="3"/>
                  <a:pt x="1" y="4"/>
                  <a:pt x="0" y="6"/>
                </a:cubicBezTo>
                <a:cubicBezTo>
                  <a:pt x="53" y="5"/>
                  <a:pt x="82" y="29"/>
                  <a:pt x="77" y="68"/>
                </a:cubicBezTo>
                <a:cubicBezTo>
                  <a:pt x="76" y="76"/>
                  <a:pt x="75" y="77"/>
                  <a:pt x="76" y="78"/>
                </a:cubicBezTo>
                <a:cubicBezTo>
                  <a:pt x="78" y="79"/>
                  <a:pt x="81" y="73"/>
                  <a:pt x="82" y="67"/>
                </a:cubicBezTo>
                <a:cubicBezTo>
                  <a:pt x="88" y="27"/>
                  <a:pt x="57" y="0"/>
                  <a:pt x="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4" name="未知">
            <a:extLst>
              <a:ext uri="{FF2B5EF4-FFF2-40B4-BE49-F238E27FC236}">
                <a16:creationId xmlns:a16="http://schemas.microsoft.com/office/drawing/2014/main" id="{ED55EC37-2F79-EE48-B979-72DE6FD0780E}"/>
              </a:ext>
            </a:extLst>
          </p:cNvPr>
          <p:cNvSpPr>
            <a:spLocks noEditPoints="1"/>
          </p:cNvSpPr>
          <p:nvPr/>
        </p:nvSpPr>
        <p:spPr bwMode="auto">
          <a:xfrm>
            <a:off x="6891342" y="3746503"/>
            <a:ext cx="822325" cy="644525"/>
          </a:xfrm>
          <a:custGeom>
            <a:avLst/>
            <a:gdLst>
              <a:gd name="T0" fmla="*/ 2147483646 w 219"/>
              <a:gd name="T1" fmla="*/ 2147483646 h 172"/>
              <a:gd name="T2" fmla="*/ 2147483646 w 219"/>
              <a:gd name="T3" fmla="*/ 0 h 172"/>
              <a:gd name="T4" fmla="*/ 2147483646 w 219"/>
              <a:gd name="T5" fmla="*/ 2147483646 h 172"/>
              <a:gd name="T6" fmla="*/ 2147483646 w 219"/>
              <a:gd name="T7" fmla="*/ 2147483646 h 172"/>
              <a:gd name="T8" fmla="*/ 2147483646 w 219"/>
              <a:gd name="T9" fmla="*/ 2147483646 h 172"/>
              <a:gd name="T10" fmla="*/ 2147483646 w 219"/>
              <a:gd name="T11" fmla="*/ 2147483646 h 172"/>
              <a:gd name="T12" fmla="*/ 2147483646 w 219"/>
              <a:gd name="T13" fmla="*/ 2147483646 h 172"/>
              <a:gd name="T14" fmla="*/ 2147483646 w 219"/>
              <a:gd name="T15" fmla="*/ 2147483646 h 172"/>
              <a:gd name="T16" fmla="*/ 2147483646 w 219"/>
              <a:gd name="T17" fmla="*/ 2147483646 h 172"/>
              <a:gd name="T18" fmla="*/ 2147483646 w 219"/>
              <a:gd name="T19" fmla="*/ 2147483646 h 172"/>
              <a:gd name="T20" fmla="*/ 2147483646 w 219"/>
              <a:gd name="T21" fmla="*/ 2147483646 h 172"/>
              <a:gd name="T22" fmla="*/ 2147483646 w 219"/>
              <a:gd name="T23" fmla="*/ 2147483646 h 172"/>
              <a:gd name="T24" fmla="*/ 2147483646 w 219"/>
              <a:gd name="T25" fmla="*/ 2147483646 h 172"/>
              <a:gd name="T26" fmla="*/ 2147483646 w 219"/>
              <a:gd name="T27" fmla="*/ 2147483646 h 172"/>
              <a:gd name="T28" fmla="*/ 2147483646 w 219"/>
              <a:gd name="T29" fmla="*/ 2147483646 h 172"/>
              <a:gd name="T30" fmla="*/ 2147483646 w 219"/>
              <a:gd name="T31" fmla="*/ 2147483646 h 172"/>
              <a:gd name="T32" fmla="*/ 2147483646 w 219"/>
              <a:gd name="T33" fmla="*/ 2147483646 h 172"/>
              <a:gd name="T34" fmla="*/ 2147483646 w 219"/>
              <a:gd name="T35" fmla="*/ 2147483646 h 172"/>
              <a:gd name="T36" fmla="*/ 2147483646 w 219"/>
              <a:gd name="T37" fmla="*/ 2147483646 h 172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219"/>
              <a:gd name="T58" fmla="*/ 0 h 172"/>
              <a:gd name="T59" fmla="*/ 219 w 219"/>
              <a:gd name="T60" fmla="*/ 172 h 172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219" h="172">
                <a:moveTo>
                  <a:pt x="216" y="4"/>
                </a:moveTo>
                <a:cubicBezTo>
                  <a:pt x="217" y="3"/>
                  <a:pt x="218" y="1"/>
                  <a:pt x="219" y="0"/>
                </a:cubicBezTo>
                <a:cubicBezTo>
                  <a:pt x="210" y="1"/>
                  <a:pt x="200" y="2"/>
                  <a:pt x="191" y="3"/>
                </a:cubicBezTo>
                <a:cubicBezTo>
                  <a:pt x="190" y="5"/>
                  <a:pt x="189" y="6"/>
                  <a:pt x="188" y="8"/>
                </a:cubicBezTo>
                <a:cubicBezTo>
                  <a:pt x="158" y="14"/>
                  <a:pt x="118" y="30"/>
                  <a:pt x="83" y="54"/>
                </a:cubicBezTo>
                <a:cubicBezTo>
                  <a:pt x="54" y="73"/>
                  <a:pt x="4" y="118"/>
                  <a:pt x="2" y="149"/>
                </a:cubicBezTo>
                <a:cubicBezTo>
                  <a:pt x="0" y="168"/>
                  <a:pt x="15" y="172"/>
                  <a:pt x="25" y="172"/>
                </a:cubicBezTo>
                <a:cubicBezTo>
                  <a:pt x="55" y="172"/>
                  <a:pt x="111" y="134"/>
                  <a:pt x="154" y="84"/>
                </a:cubicBezTo>
                <a:cubicBezTo>
                  <a:pt x="182" y="51"/>
                  <a:pt x="196" y="33"/>
                  <a:pt x="212" y="9"/>
                </a:cubicBezTo>
                <a:cubicBezTo>
                  <a:pt x="213" y="9"/>
                  <a:pt x="214" y="9"/>
                  <a:pt x="215" y="9"/>
                </a:cubicBezTo>
                <a:cubicBezTo>
                  <a:pt x="216" y="7"/>
                  <a:pt x="217" y="6"/>
                  <a:pt x="218" y="4"/>
                </a:cubicBezTo>
                <a:cubicBezTo>
                  <a:pt x="217" y="4"/>
                  <a:pt x="217" y="4"/>
                  <a:pt x="216" y="4"/>
                </a:cubicBezTo>
                <a:close/>
                <a:moveTo>
                  <a:pt x="133" y="83"/>
                </a:moveTo>
                <a:cubicBezTo>
                  <a:pt x="110" y="114"/>
                  <a:pt x="82" y="142"/>
                  <a:pt x="63" y="154"/>
                </a:cubicBezTo>
                <a:cubicBezTo>
                  <a:pt x="49" y="162"/>
                  <a:pt x="38" y="166"/>
                  <a:pt x="29" y="165"/>
                </a:cubicBezTo>
                <a:cubicBezTo>
                  <a:pt x="24" y="164"/>
                  <a:pt x="18" y="160"/>
                  <a:pt x="18" y="151"/>
                </a:cubicBezTo>
                <a:cubicBezTo>
                  <a:pt x="18" y="124"/>
                  <a:pt x="59" y="78"/>
                  <a:pt x="87" y="59"/>
                </a:cubicBezTo>
                <a:cubicBezTo>
                  <a:pt x="120" y="36"/>
                  <a:pt x="157" y="20"/>
                  <a:pt x="185" y="14"/>
                </a:cubicBezTo>
                <a:cubicBezTo>
                  <a:pt x="165" y="39"/>
                  <a:pt x="146" y="66"/>
                  <a:pt x="133" y="8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5" name="未知">
            <a:extLst>
              <a:ext uri="{FF2B5EF4-FFF2-40B4-BE49-F238E27FC236}">
                <a16:creationId xmlns:a16="http://schemas.microsoft.com/office/drawing/2014/main" id="{752CA227-E041-874A-AA30-1F21CBFF83B7}"/>
              </a:ext>
            </a:extLst>
          </p:cNvPr>
          <p:cNvSpPr>
            <a:spLocks/>
          </p:cNvSpPr>
          <p:nvPr/>
        </p:nvSpPr>
        <p:spPr bwMode="auto">
          <a:xfrm>
            <a:off x="7615240" y="3138490"/>
            <a:ext cx="542925" cy="619125"/>
          </a:xfrm>
          <a:custGeom>
            <a:avLst/>
            <a:gdLst>
              <a:gd name="T0" fmla="*/ 2147483646 w 145"/>
              <a:gd name="T1" fmla="*/ 2147483646 h 165"/>
              <a:gd name="T2" fmla="*/ 2147483646 w 145"/>
              <a:gd name="T3" fmla="*/ 0 h 165"/>
              <a:gd name="T4" fmla="*/ 2147483646 w 145"/>
              <a:gd name="T5" fmla="*/ 2147483646 h 165"/>
              <a:gd name="T6" fmla="*/ 0 w 145"/>
              <a:gd name="T7" fmla="*/ 2147483646 h 165"/>
              <a:gd name="T8" fmla="*/ 2147483646 w 145"/>
              <a:gd name="T9" fmla="*/ 2147483646 h 165"/>
              <a:gd name="T10" fmla="*/ 2147483646 w 145"/>
              <a:gd name="T11" fmla="*/ 2147483646 h 165"/>
              <a:gd name="T12" fmla="*/ 2147483646 w 145"/>
              <a:gd name="T13" fmla="*/ 2147483646 h 16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45"/>
              <a:gd name="T22" fmla="*/ 0 h 165"/>
              <a:gd name="T23" fmla="*/ 145 w 145"/>
              <a:gd name="T24" fmla="*/ 165 h 16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45" h="165">
                <a:moveTo>
                  <a:pt x="143" y="1"/>
                </a:moveTo>
                <a:cubicBezTo>
                  <a:pt x="144" y="1"/>
                  <a:pt x="144" y="0"/>
                  <a:pt x="145" y="0"/>
                </a:cubicBezTo>
                <a:cubicBezTo>
                  <a:pt x="118" y="8"/>
                  <a:pt x="96" y="35"/>
                  <a:pt x="75" y="57"/>
                </a:cubicBezTo>
                <a:cubicBezTo>
                  <a:pt x="58" y="81"/>
                  <a:pt x="26" y="127"/>
                  <a:pt x="0" y="165"/>
                </a:cubicBezTo>
                <a:cubicBezTo>
                  <a:pt x="9" y="164"/>
                  <a:pt x="19" y="163"/>
                  <a:pt x="28" y="162"/>
                </a:cubicBezTo>
                <a:cubicBezTo>
                  <a:pt x="39" y="146"/>
                  <a:pt x="53" y="126"/>
                  <a:pt x="72" y="99"/>
                </a:cubicBezTo>
                <a:cubicBezTo>
                  <a:pt x="92" y="71"/>
                  <a:pt x="123" y="29"/>
                  <a:pt x="143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6" name="未知">
            <a:extLst>
              <a:ext uri="{FF2B5EF4-FFF2-40B4-BE49-F238E27FC236}">
                <a16:creationId xmlns:a16="http://schemas.microsoft.com/office/drawing/2014/main" id="{48B61958-70F8-484C-AF54-86AE01F50F3E}"/>
              </a:ext>
            </a:extLst>
          </p:cNvPr>
          <p:cNvSpPr>
            <a:spLocks/>
          </p:cNvSpPr>
          <p:nvPr/>
        </p:nvSpPr>
        <p:spPr bwMode="auto">
          <a:xfrm>
            <a:off x="7307265" y="2794004"/>
            <a:ext cx="573088" cy="854075"/>
          </a:xfrm>
          <a:custGeom>
            <a:avLst/>
            <a:gdLst>
              <a:gd name="T0" fmla="*/ 2147483646 w 153"/>
              <a:gd name="T1" fmla="*/ 0 h 228"/>
              <a:gd name="T2" fmla="*/ 2147483646 w 153"/>
              <a:gd name="T3" fmla="*/ 2147483646 h 228"/>
              <a:gd name="T4" fmla="*/ 2147483646 w 153"/>
              <a:gd name="T5" fmla="*/ 2147483646 h 228"/>
              <a:gd name="T6" fmla="*/ 2147483646 w 153"/>
              <a:gd name="T7" fmla="*/ 2147483646 h 228"/>
              <a:gd name="T8" fmla="*/ 2147483646 w 153"/>
              <a:gd name="T9" fmla="*/ 2147483646 h 228"/>
              <a:gd name="T10" fmla="*/ 2147483646 w 153"/>
              <a:gd name="T11" fmla="*/ 2147483646 h 228"/>
              <a:gd name="T12" fmla="*/ 2147483646 w 153"/>
              <a:gd name="T13" fmla="*/ 2147483646 h 228"/>
              <a:gd name="T14" fmla="*/ 2147483646 w 153"/>
              <a:gd name="T15" fmla="*/ 2147483646 h 228"/>
              <a:gd name="T16" fmla="*/ 2147483646 w 153"/>
              <a:gd name="T17" fmla="*/ 2147483646 h 228"/>
              <a:gd name="T18" fmla="*/ 2147483646 w 153"/>
              <a:gd name="T19" fmla="*/ 2147483646 h 228"/>
              <a:gd name="T20" fmla="*/ 2147483646 w 153"/>
              <a:gd name="T21" fmla="*/ 0 h 22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"/>
              <a:gd name="T34" fmla="*/ 0 h 228"/>
              <a:gd name="T35" fmla="*/ 153 w 153"/>
              <a:gd name="T36" fmla="*/ 228 h 22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" h="228">
                <a:moveTo>
                  <a:pt x="128" y="0"/>
                </a:moveTo>
                <a:cubicBezTo>
                  <a:pt x="125" y="1"/>
                  <a:pt x="122" y="2"/>
                  <a:pt x="119" y="4"/>
                </a:cubicBezTo>
                <a:cubicBezTo>
                  <a:pt x="128" y="6"/>
                  <a:pt x="134" y="13"/>
                  <a:pt x="131" y="24"/>
                </a:cubicBezTo>
                <a:cubicBezTo>
                  <a:pt x="125" y="44"/>
                  <a:pt x="105" y="69"/>
                  <a:pt x="71" y="108"/>
                </a:cubicBezTo>
                <a:cubicBezTo>
                  <a:pt x="28" y="155"/>
                  <a:pt x="4" y="184"/>
                  <a:pt x="1" y="207"/>
                </a:cubicBezTo>
                <a:cubicBezTo>
                  <a:pt x="0" y="217"/>
                  <a:pt x="3" y="224"/>
                  <a:pt x="9" y="228"/>
                </a:cubicBezTo>
                <a:cubicBezTo>
                  <a:pt x="16" y="224"/>
                  <a:pt x="23" y="219"/>
                  <a:pt x="29" y="214"/>
                </a:cubicBezTo>
                <a:cubicBezTo>
                  <a:pt x="29" y="213"/>
                  <a:pt x="29" y="211"/>
                  <a:pt x="30" y="209"/>
                </a:cubicBezTo>
                <a:cubicBezTo>
                  <a:pt x="32" y="191"/>
                  <a:pt x="56" y="162"/>
                  <a:pt x="99" y="114"/>
                </a:cubicBezTo>
                <a:cubicBezTo>
                  <a:pt x="126" y="83"/>
                  <a:pt x="152" y="53"/>
                  <a:pt x="152" y="29"/>
                </a:cubicBezTo>
                <a:cubicBezTo>
                  <a:pt x="153" y="14"/>
                  <a:pt x="143" y="4"/>
                  <a:pt x="12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7" name="未知">
            <a:extLst>
              <a:ext uri="{FF2B5EF4-FFF2-40B4-BE49-F238E27FC236}">
                <a16:creationId xmlns:a16="http://schemas.microsoft.com/office/drawing/2014/main" id="{6724A81B-0DDB-6A44-BD2C-19A6A6B46EE5}"/>
              </a:ext>
            </a:extLst>
          </p:cNvPr>
          <p:cNvSpPr>
            <a:spLocks/>
          </p:cNvSpPr>
          <p:nvPr/>
        </p:nvSpPr>
        <p:spPr bwMode="auto">
          <a:xfrm>
            <a:off x="7153279" y="2782891"/>
            <a:ext cx="633412" cy="471487"/>
          </a:xfrm>
          <a:custGeom>
            <a:avLst/>
            <a:gdLst>
              <a:gd name="T0" fmla="*/ 2147483646 w 169"/>
              <a:gd name="T1" fmla="*/ 0 h 126"/>
              <a:gd name="T2" fmla="*/ 2147483646 w 169"/>
              <a:gd name="T3" fmla="*/ 2147483646 h 126"/>
              <a:gd name="T4" fmla="*/ 2147483646 w 169"/>
              <a:gd name="T5" fmla="*/ 2147483646 h 126"/>
              <a:gd name="T6" fmla="*/ 2147483646 w 169"/>
              <a:gd name="T7" fmla="*/ 2147483646 h 126"/>
              <a:gd name="T8" fmla="*/ 2147483646 w 169"/>
              <a:gd name="T9" fmla="*/ 2147483646 h 126"/>
              <a:gd name="T10" fmla="*/ 2147483646 w 169"/>
              <a:gd name="T11" fmla="*/ 2147483646 h 126"/>
              <a:gd name="T12" fmla="*/ 2147483646 w 169"/>
              <a:gd name="T13" fmla="*/ 2147483646 h 126"/>
              <a:gd name="T14" fmla="*/ 2147483646 w 169"/>
              <a:gd name="T15" fmla="*/ 2147483646 h 126"/>
              <a:gd name="T16" fmla="*/ 2147483646 w 169"/>
              <a:gd name="T17" fmla="*/ 2147483646 h 126"/>
              <a:gd name="T18" fmla="*/ 2147483646 w 169"/>
              <a:gd name="T19" fmla="*/ 0 h 12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69"/>
              <a:gd name="T31" fmla="*/ 0 h 126"/>
              <a:gd name="T32" fmla="*/ 169 w 169"/>
              <a:gd name="T33" fmla="*/ 126 h 12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69" h="126">
                <a:moveTo>
                  <a:pt x="149" y="0"/>
                </a:moveTo>
                <a:cubicBezTo>
                  <a:pt x="122" y="0"/>
                  <a:pt x="77" y="13"/>
                  <a:pt x="43" y="43"/>
                </a:cubicBezTo>
                <a:cubicBezTo>
                  <a:pt x="16" y="68"/>
                  <a:pt x="0" y="101"/>
                  <a:pt x="1" y="125"/>
                </a:cubicBezTo>
                <a:cubicBezTo>
                  <a:pt x="1" y="125"/>
                  <a:pt x="1" y="126"/>
                  <a:pt x="1" y="126"/>
                </a:cubicBezTo>
                <a:cubicBezTo>
                  <a:pt x="4" y="125"/>
                  <a:pt x="7" y="124"/>
                  <a:pt x="10" y="123"/>
                </a:cubicBezTo>
                <a:cubicBezTo>
                  <a:pt x="10" y="101"/>
                  <a:pt x="31" y="75"/>
                  <a:pt x="54" y="53"/>
                </a:cubicBezTo>
                <a:cubicBezTo>
                  <a:pt x="84" y="23"/>
                  <a:pt x="121" y="5"/>
                  <a:pt x="149" y="5"/>
                </a:cubicBezTo>
                <a:cubicBezTo>
                  <a:pt x="153" y="5"/>
                  <a:pt x="157" y="6"/>
                  <a:pt x="160" y="7"/>
                </a:cubicBezTo>
                <a:cubicBezTo>
                  <a:pt x="163" y="5"/>
                  <a:pt x="166" y="4"/>
                  <a:pt x="169" y="3"/>
                </a:cubicBezTo>
                <a:cubicBezTo>
                  <a:pt x="163" y="1"/>
                  <a:pt x="156" y="0"/>
                  <a:pt x="14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8" name="未知">
            <a:extLst>
              <a:ext uri="{FF2B5EF4-FFF2-40B4-BE49-F238E27FC236}">
                <a16:creationId xmlns:a16="http://schemas.microsoft.com/office/drawing/2014/main" id="{EB2B6B58-8643-1344-9AC5-C76FD0C8C46B}"/>
              </a:ext>
            </a:extLst>
          </p:cNvPr>
          <p:cNvSpPr>
            <a:spLocks/>
          </p:cNvSpPr>
          <p:nvPr/>
        </p:nvSpPr>
        <p:spPr bwMode="auto">
          <a:xfrm>
            <a:off x="8037517" y="3295651"/>
            <a:ext cx="382587" cy="368300"/>
          </a:xfrm>
          <a:custGeom>
            <a:avLst/>
            <a:gdLst>
              <a:gd name="T0" fmla="*/ 2147483646 w 102"/>
              <a:gd name="T1" fmla="*/ 2147483646 h 98"/>
              <a:gd name="T2" fmla="*/ 2147483646 w 102"/>
              <a:gd name="T3" fmla="*/ 2147483646 h 98"/>
              <a:gd name="T4" fmla="*/ 2147483646 w 102"/>
              <a:gd name="T5" fmla="*/ 2147483646 h 98"/>
              <a:gd name="T6" fmla="*/ 2147483646 w 102"/>
              <a:gd name="T7" fmla="*/ 2147483646 h 98"/>
              <a:gd name="T8" fmla="*/ 2147483646 w 102"/>
              <a:gd name="T9" fmla="*/ 2147483646 h 98"/>
              <a:gd name="T10" fmla="*/ 2147483646 w 102"/>
              <a:gd name="T11" fmla="*/ 0 h 98"/>
              <a:gd name="T12" fmla="*/ 2147483646 w 102"/>
              <a:gd name="T13" fmla="*/ 2147483646 h 98"/>
              <a:gd name="T14" fmla="*/ 2147483646 w 102"/>
              <a:gd name="T15" fmla="*/ 2147483646 h 98"/>
              <a:gd name="T16" fmla="*/ 2147483646 w 102"/>
              <a:gd name="T17" fmla="*/ 2147483646 h 98"/>
              <a:gd name="T18" fmla="*/ 2147483646 w 102"/>
              <a:gd name="T19" fmla="*/ 2147483646 h 98"/>
              <a:gd name="T20" fmla="*/ 2147483646 w 102"/>
              <a:gd name="T21" fmla="*/ 2147483646 h 98"/>
              <a:gd name="T22" fmla="*/ 2147483646 w 102"/>
              <a:gd name="T23" fmla="*/ 2147483646 h 98"/>
              <a:gd name="T24" fmla="*/ 2147483646 w 102"/>
              <a:gd name="T25" fmla="*/ 2147483646 h 98"/>
              <a:gd name="T26" fmla="*/ 2147483646 w 102"/>
              <a:gd name="T27" fmla="*/ 2147483646 h 98"/>
              <a:gd name="T28" fmla="*/ 2147483646 w 102"/>
              <a:gd name="T29" fmla="*/ 2147483646 h 98"/>
              <a:gd name="T30" fmla="*/ 2147483646 w 102"/>
              <a:gd name="T31" fmla="*/ 2147483646 h 98"/>
              <a:gd name="T32" fmla="*/ 2147483646 w 102"/>
              <a:gd name="T33" fmla="*/ 2147483646 h 98"/>
              <a:gd name="T34" fmla="*/ 2147483646 w 102"/>
              <a:gd name="T35" fmla="*/ 2147483646 h 98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02"/>
              <a:gd name="T55" fmla="*/ 0 h 98"/>
              <a:gd name="T56" fmla="*/ 102 w 102"/>
              <a:gd name="T57" fmla="*/ 98 h 98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02" h="98">
                <a:moveTo>
                  <a:pt x="32" y="93"/>
                </a:moveTo>
                <a:cubicBezTo>
                  <a:pt x="26" y="93"/>
                  <a:pt x="24" y="89"/>
                  <a:pt x="24" y="83"/>
                </a:cubicBezTo>
                <a:cubicBezTo>
                  <a:pt x="26" y="72"/>
                  <a:pt x="40" y="51"/>
                  <a:pt x="56" y="35"/>
                </a:cubicBezTo>
                <a:cubicBezTo>
                  <a:pt x="72" y="20"/>
                  <a:pt x="82" y="11"/>
                  <a:pt x="96" y="5"/>
                </a:cubicBezTo>
                <a:cubicBezTo>
                  <a:pt x="100" y="3"/>
                  <a:pt x="102" y="3"/>
                  <a:pt x="102" y="2"/>
                </a:cubicBezTo>
                <a:cubicBezTo>
                  <a:pt x="102" y="0"/>
                  <a:pt x="97" y="0"/>
                  <a:pt x="93" y="0"/>
                </a:cubicBezTo>
                <a:cubicBezTo>
                  <a:pt x="81" y="0"/>
                  <a:pt x="64" y="6"/>
                  <a:pt x="48" y="14"/>
                </a:cubicBezTo>
                <a:cubicBezTo>
                  <a:pt x="37" y="20"/>
                  <a:pt x="29" y="25"/>
                  <a:pt x="22" y="30"/>
                </a:cubicBezTo>
                <a:cubicBezTo>
                  <a:pt x="16" y="34"/>
                  <a:pt x="9" y="40"/>
                  <a:pt x="5" y="44"/>
                </a:cubicBezTo>
                <a:cubicBezTo>
                  <a:pt x="3" y="46"/>
                  <a:pt x="0" y="49"/>
                  <a:pt x="1" y="51"/>
                </a:cubicBezTo>
                <a:cubicBezTo>
                  <a:pt x="2" y="52"/>
                  <a:pt x="4" y="51"/>
                  <a:pt x="8" y="47"/>
                </a:cubicBezTo>
                <a:cubicBezTo>
                  <a:pt x="12" y="44"/>
                  <a:pt x="14" y="42"/>
                  <a:pt x="18" y="38"/>
                </a:cubicBezTo>
                <a:cubicBezTo>
                  <a:pt x="18" y="39"/>
                  <a:pt x="18" y="39"/>
                  <a:pt x="18" y="39"/>
                </a:cubicBezTo>
                <a:cubicBezTo>
                  <a:pt x="8" y="50"/>
                  <a:pt x="1" y="63"/>
                  <a:pt x="1" y="74"/>
                </a:cubicBezTo>
                <a:cubicBezTo>
                  <a:pt x="0" y="90"/>
                  <a:pt x="11" y="98"/>
                  <a:pt x="28" y="98"/>
                </a:cubicBezTo>
                <a:cubicBezTo>
                  <a:pt x="29" y="98"/>
                  <a:pt x="30" y="98"/>
                  <a:pt x="31" y="98"/>
                </a:cubicBezTo>
                <a:cubicBezTo>
                  <a:pt x="31" y="96"/>
                  <a:pt x="32" y="94"/>
                  <a:pt x="33" y="93"/>
                </a:cubicBezTo>
                <a:cubicBezTo>
                  <a:pt x="33" y="93"/>
                  <a:pt x="32" y="93"/>
                  <a:pt x="32" y="93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19" name="未知">
            <a:extLst>
              <a:ext uri="{FF2B5EF4-FFF2-40B4-BE49-F238E27FC236}">
                <a16:creationId xmlns:a16="http://schemas.microsoft.com/office/drawing/2014/main" id="{CD6483A1-17CC-3B48-8270-B95D885073F3}"/>
              </a:ext>
            </a:extLst>
          </p:cNvPr>
          <p:cNvSpPr>
            <a:spLocks/>
          </p:cNvSpPr>
          <p:nvPr/>
        </p:nvSpPr>
        <p:spPr bwMode="auto">
          <a:xfrm>
            <a:off x="8145464" y="3295651"/>
            <a:ext cx="360362" cy="368300"/>
          </a:xfrm>
          <a:custGeom>
            <a:avLst/>
            <a:gdLst>
              <a:gd name="T0" fmla="*/ 2147483646 w 96"/>
              <a:gd name="T1" fmla="*/ 2147483646 h 98"/>
              <a:gd name="T2" fmla="*/ 2147483646 w 96"/>
              <a:gd name="T3" fmla="*/ 2147483646 h 98"/>
              <a:gd name="T4" fmla="*/ 2147483646 w 96"/>
              <a:gd name="T5" fmla="*/ 2147483646 h 98"/>
              <a:gd name="T6" fmla="*/ 2147483646 w 96"/>
              <a:gd name="T7" fmla="*/ 2147483646 h 98"/>
              <a:gd name="T8" fmla="*/ 2147483646 w 96"/>
              <a:gd name="T9" fmla="*/ 2147483646 h 98"/>
              <a:gd name="T10" fmla="*/ 2147483646 w 96"/>
              <a:gd name="T11" fmla="*/ 2147483646 h 98"/>
              <a:gd name="T12" fmla="*/ 2147483646 w 96"/>
              <a:gd name="T13" fmla="*/ 2147483646 h 98"/>
              <a:gd name="T14" fmla="*/ 2147483646 w 96"/>
              <a:gd name="T15" fmla="*/ 2147483646 h 98"/>
              <a:gd name="T16" fmla="*/ 2147483646 w 96"/>
              <a:gd name="T17" fmla="*/ 2147483646 h 98"/>
              <a:gd name="T18" fmla="*/ 2147483646 w 96"/>
              <a:gd name="T19" fmla="*/ 2147483646 h 98"/>
              <a:gd name="T20" fmla="*/ 2147483646 w 96"/>
              <a:gd name="T21" fmla="*/ 2147483646 h 98"/>
              <a:gd name="T22" fmla="*/ 2147483646 w 96"/>
              <a:gd name="T23" fmla="*/ 2147483646 h 98"/>
              <a:gd name="T24" fmla="*/ 0 w 96"/>
              <a:gd name="T25" fmla="*/ 2147483646 h 98"/>
              <a:gd name="T26" fmla="*/ 2147483646 w 96"/>
              <a:gd name="T27" fmla="*/ 2147483646 h 98"/>
              <a:gd name="T28" fmla="*/ 2147483646 w 96"/>
              <a:gd name="T29" fmla="*/ 2147483646 h 98"/>
              <a:gd name="T30" fmla="*/ 2147483646 w 96"/>
              <a:gd name="T31" fmla="*/ 2147483646 h 98"/>
              <a:gd name="T32" fmla="*/ 2147483646 w 96"/>
              <a:gd name="T33" fmla="*/ 2147483646 h 98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96"/>
              <a:gd name="T52" fmla="*/ 0 h 98"/>
              <a:gd name="T53" fmla="*/ 96 w 96"/>
              <a:gd name="T54" fmla="*/ 98 h 98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96" h="98">
                <a:moveTo>
                  <a:pt x="64" y="68"/>
                </a:moveTo>
                <a:cubicBezTo>
                  <a:pt x="64" y="68"/>
                  <a:pt x="64" y="68"/>
                  <a:pt x="64" y="68"/>
                </a:cubicBezTo>
                <a:cubicBezTo>
                  <a:pt x="67" y="65"/>
                  <a:pt x="69" y="62"/>
                  <a:pt x="72" y="59"/>
                </a:cubicBezTo>
                <a:cubicBezTo>
                  <a:pt x="85" y="47"/>
                  <a:pt x="93" y="34"/>
                  <a:pt x="95" y="23"/>
                </a:cubicBezTo>
                <a:cubicBezTo>
                  <a:pt x="96" y="15"/>
                  <a:pt x="93" y="8"/>
                  <a:pt x="88" y="4"/>
                </a:cubicBezTo>
                <a:cubicBezTo>
                  <a:pt x="86" y="2"/>
                  <a:pt x="83" y="0"/>
                  <a:pt x="80" y="1"/>
                </a:cubicBezTo>
                <a:cubicBezTo>
                  <a:pt x="79" y="2"/>
                  <a:pt x="81" y="3"/>
                  <a:pt x="81" y="9"/>
                </a:cubicBezTo>
                <a:cubicBezTo>
                  <a:pt x="81" y="12"/>
                  <a:pt x="81" y="18"/>
                  <a:pt x="79" y="22"/>
                </a:cubicBezTo>
                <a:cubicBezTo>
                  <a:pt x="76" y="24"/>
                  <a:pt x="68" y="28"/>
                  <a:pt x="62" y="36"/>
                </a:cubicBezTo>
                <a:cubicBezTo>
                  <a:pt x="55" y="46"/>
                  <a:pt x="53" y="54"/>
                  <a:pt x="52" y="59"/>
                </a:cubicBezTo>
                <a:cubicBezTo>
                  <a:pt x="52" y="60"/>
                  <a:pt x="52" y="60"/>
                  <a:pt x="51" y="60"/>
                </a:cubicBezTo>
                <a:cubicBezTo>
                  <a:pt x="35" y="78"/>
                  <a:pt x="14" y="92"/>
                  <a:pt x="2" y="93"/>
                </a:cubicBezTo>
                <a:cubicBezTo>
                  <a:pt x="1" y="94"/>
                  <a:pt x="0" y="96"/>
                  <a:pt x="0" y="98"/>
                </a:cubicBezTo>
                <a:cubicBezTo>
                  <a:pt x="19" y="97"/>
                  <a:pt x="40" y="85"/>
                  <a:pt x="54" y="75"/>
                </a:cubicBezTo>
                <a:cubicBezTo>
                  <a:pt x="56" y="74"/>
                  <a:pt x="58" y="73"/>
                  <a:pt x="59" y="71"/>
                </a:cubicBezTo>
                <a:cubicBezTo>
                  <a:pt x="60" y="72"/>
                  <a:pt x="60" y="72"/>
                  <a:pt x="60" y="72"/>
                </a:cubicBezTo>
                <a:cubicBezTo>
                  <a:pt x="61" y="70"/>
                  <a:pt x="62" y="69"/>
                  <a:pt x="64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0" name="未知">
            <a:extLst>
              <a:ext uri="{FF2B5EF4-FFF2-40B4-BE49-F238E27FC236}">
                <a16:creationId xmlns:a16="http://schemas.microsoft.com/office/drawing/2014/main" id="{BD2252CF-7134-864A-8BA6-495E54D5DD37}"/>
              </a:ext>
            </a:extLst>
          </p:cNvPr>
          <p:cNvSpPr>
            <a:spLocks/>
          </p:cNvSpPr>
          <p:nvPr/>
        </p:nvSpPr>
        <p:spPr bwMode="auto">
          <a:xfrm>
            <a:off x="8540753" y="3300413"/>
            <a:ext cx="333375" cy="195262"/>
          </a:xfrm>
          <a:custGeom>
            <a:avLst/>
            <a:gdLst>
              <a:gd name="T0" fmla="*/ 2147483646 w 89"/>
              <a:gd name="T1" fmla="*/ 0 h 52"/>
              <a:gd name="T2" fmla="*/ 2147483646 w 89"/>
              <a:gd name="T3" fmla="*/ 2147483646 h 52"/>
              <a:gd name="T4" fmla="*/ 2147483646 w 89"/>
              <a:gd name="T5" fmla="*/ 2147483646 h 52"/>
              <a:gd name="T6" fmla="*/ 2147483646 w 89"/>
              <a:gd name="T7" fmla="*/ 2147483646 h 52"/>
              <a:gd name="T8" fmla="*/ 2147483646 w 89"/>
              <a:gd name="T9" fmla="*/ 2147483646 h 52"/>
              <a:gd name="T10" fmla="*/ 2147483646 w 89"/>
              <a:gd name="T11" fmla="*/ 2147483646 h 52"/>
              <a:gd name="T12" fmla="*/ 2147483646 w 89"/>
              <a:gd name="T13" fmla="*/ 2147483646 h 52"/>
              <a:gd name="T14" fmla="*/ 2147483646 w 89"/>
              <a:gd name="T15" fmla="*/ 2147483646 h 52"/>
              <a:gd name="T16" fmla="*/ 2147483646 w 89"/>
              <a:gd name="T17" fmla="*/ 2147483646 h 52"/>
              <a:gd name="T18" fmla="*/ 2147483646 w 89"/>
              <a:gd name="T19" fmla="*/ 0 h 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9"/>
              <a:gd name="T31" fmla="*/ 0 h 52"/>
              <a:gd name="T32" fmla="*/ 89 w 89"/>
              <a:gd name="T33" fmla="*/ 52 h 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9" h="52">
                <a:moveTo>
                  <a:pt x="78" y="0"/>
                </a:moveTo>
                <a:cubicBezTo>
                  <a:pt x="68" y="0"/>
                  <a:pt x="61" y="2"/>
                  <a:pt x="46" y="12"/>
                </a:cubicBezTo>
                <a:cubicBezTo>
                  <a:pt x="33" y="21"/>
                  <a:pt x="14" y="37"/>
                  <a:pt x="8" y="42"/>
                </a:cubicBezTo>
                <a:cubicBezTo>
                  <a:pt x="2" y="48"/>
                  <a:pt x="0" y="50"/>
                  <a:pt x="2" y="51"/>
                </a:cubicBezTo>
                <a:cubicBezTo>
                  <a:pt x="3" y="52"/>
                  <a:pt x="5" y="51"/>
                  <a:pt x="10" y="47"/>
                </a:cubicBezTo>
                <a:cubicBezTo>
                  <a:pt x="15" y="42"/>
                  <a:pt x="21" y="37"/>
                  <a:pt x="29" y="30"/>
                </a:cubicBezTo>
                <a:cubicBezTo>
                  <a:pt x="38" y="24"/>
                  <a:pt x="49" y="16"/>
                  <a:pt x="53" y="14"/>
                </a:cubicBezTo>
                <a:cubicBezTo>
                  <a:pt x="52" y="15"/>
                  <a:pt x="50" y="16"/>
                  <a:pt x="49" y="18"/>
                </a:cubicBezTo>
                <a:cubicBezTo>
                  <a:pt x="61" y="15"/>
                  <a:pt x="75" y="9"/>
                  <a:pt x="88" y="4"/>
                </a:cubicBezTo>
                <a:cubicBezTo>
                  <a:pt x="89" y="1"/>
                  <a:pt x="86" y="0"/>
                  <a:pt x="78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1" name="未知">
            <a:extLst>
              <a:ext uri="{FF2B5EF4-FFF2-40B4-BE49-F238E27FC236}">
                <a16:creationId xmlns:a16="http://schemas.microsoft.com/office/drawing/2014/main" id="{15BAE497-B72E-5241-957E-E53D8E278746}"/>
              </a:ext>
            </a:extLst>
          </p:cNvPr>
          <p:cNvSpPr>
            <a:spLocks/>
          </p:cNvSpPr>
          <p:nvPr/>
        </p:nvSpPr>
        <p:spPr bwMode="auto">
          <a:xfrm>
            <a:off x="8551866" y="3302001"/>
            <a:ext cx="319087" cy="338137"/>
          </a:xfrm>
          <a:custGeom>
            <a:avLst/>
            <a:gdLst>
              <a:gd name="T0" fmla="*/ 2147483646 w 85"/>
              <a:gd name="T1" fmla="*/ 2147483646 h 90"/>
              <a:gd name="T2" fmla="*/ 2147483646 w 85"/>
              <a:gd name="T3" fmla="*/ 2147483646 h 90"/>
              <a:gd name="T4" fmla="*/ 2147483646 w 85"/>
              <a:gd name="T5" fmla="*/ 2147483646 h 90"/>
              <a:gd name="T6" fmla="*/ 2147483646 w 85"/>
              <a:gd name="T7" fmla="*/ 0 h 90"/>
              <a:gd name="T8" fmla="*/ 2147483646 w 85"/>
              <a:gd name="T9" fmla="*/ 2147483646 h 90"/>
              <a:gd name="T10" fmla="*/ 2147483646 w 85"/>
              <a:gd name="T11" fmla="*/ 2147483646 h 90"/>
              <a:gd name="T12" fmla="*/ 2147483646 w 85"/>
              <a:gd name="T13" fmla="*/ 2147483646 h 90"/>
              <a:gd name="T14" fmla="*/ 2147483646 w 85"/>
              <a:gd name="T15" fmla="*/ 2147483646 h 90"/>
              <a:gd name="T16" fmla="*/ 2147483646 w 85"/>
              <a:gd name="T17" fmla="*/ 2147483646 h 90"/>
              <a:gd name="T18" fmla="*/ 2147483646 w 85"/>
              <a:gd name="T19" fmla="*/ 2147483646 h 9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90"/>
              <a:gd name="T32" fmla="*/ 85 w 85"/>
              <a:gd name="T33" fmla="*/ 90 h 90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90">
                <a:moveTo>
                  <a:pt x="32" y="68"/>
                </a:moveTo>
                <a:cubicBezTo>
                  <a:pt x="35" y="62"/>
                  <a:pt x="44" y="50"/>
                  <a:pt x="53" y="38"/>
                </a:cubicBezTo>
                <a:cubicBezTo>
                  <a:pt x="64" y="25"/>
                  <a:pt x="74" y="12"/>
                  <a:pt x="81" y="4"/>
                </a:cubicBezTo>
                <a:cubicBezTo>
                  <a:pt x="83" y="2"/>
                  <a:pt x="84" y="1"/>
                  <a:pt x="85" y="0"/>
                </a:cubicBezTo>
                <a:cubicBezTo>
                  <a:pt x="72" y="5"/>
                  <a:pt x="58" y="11"/>
                  <a:pt x="46" y="14"/>
                </a:cubicBezTo>
                <a:cubicBezTo>
                  <a:pt x="31" y="28"/>
                  <a:pt x="21" y="40"/>
                  <a:pt x="11" y="54"/>
                </a:cubicBezTo>
                <a:cubicBezTo>
                  <a:pt x="6" y="60"/>
                  <a:pt x="1" y="69"/>
                  <a:pt x="1" y="76"/>
                </a:cubicBezTo>
                <a:cubicBezTo>
                  <a:pt x="0" y="83"/>
                  <a:pt x="4" y="88"/>
                  <a:pt x="9" y="90"/>
                </a:cubicBezTo>
                <a:cubicBezTo>
                  <a:pt x="17" y="85"/>
                  <a:pt x="24" y="80"/>
                  <a:pt x="31" y="76"/>
                </a:cubicBezTo>
                <a:cubicBezTo>
                  <a:pt x="31" y="74"/>
                  <a:pt x="31" y="71"/>
                  <a:pt x="32" y="6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2" name="未知">
            <a:extLst>
              <a:ext uri="{FF2B5EF4-FFF2-40B4-BE49-F238E27FC236}">
                <a16:creationId xmlns:a16="http://schemas.microsoft.com/office/drawing/2014/main" id="{A15F8683-03C5-DE43-A236-11897D1B757D}"/>
              </a:ext>
            </a:extLst>
          </p:cNvPr>
          <p:cNvSpPr>
            <a:spLocks/>
          </p:cNvSpPr>
          <p:nvPr/>
        </p:nvSpPr>
        <p:spPr bwMode="auto">
          <a:xfrm>
            <a:off x="8575675" y="3284541"/>
            <a:ext cx="623887" cy="365125"/>
          </a:xfrm>
          <a:custGeom>
            <a:avLst/>
            <a:gdLst>
              <a:gd name="T0" fmla="*/ 2147483646 w 166"/>
              <a:gd name="T1" fmla="*/ 0 h 97"/>
              <a:gd name="T2" fmla="*/ 2147483646 w 166"/>
              <a:gd name="T3" fmla="*/ 2147483646 h 97"/>
              <a:gd name="T4" fmla="*/ 2147483646 w 166"/>
              <a:gd name="T5" fmla="*/ 2147483646 h 97"/>
              <a:gd name="T6" fmla="*/ 2147483646 w 166"/>
              <a:gd name="T7" fmla="*/ 2147483646 h 97"/>
              <a:gd name="T8" fmla="*/ 2147483646 w 166"/>
              <a:gd name="T9" fmla="*/ 2147483646 h 97"/>
              <a:gd name="T10" fmla="*/ 2147483646 w 166"/>
              <a:gd name="T11" fmla="*/ 2147483646 h 97"/>
              <a:gd name="T12" fmla="*/ 0 w 166"/>
              <a:gd name="T13" fmla="*/ 2147483646 h 97"/>
              <a:gd name="T14" fmla="*/ 2147483646 w 166"/>
              <a:gd name="T15" fmla="*/ 2147483646 h 97"/>
              <a:gd name="T16" fmla="*/ 2147483646 w 166"/>
              <a:gd name="T17" fmla="*/ 2147483646 h 97"/>
              <a:gd name="T18" fmla="*/ 2147483646 w 166"/>
              <a:gd name="T19" fmla="*/ 2147483646 h 97"/>
              <a:gd name="T20" fmla="*/ 2147483646 w 166"/>
              <a:gd name="T21" fmla="*/ 2147483646 h 97"/>
              <a:gd name="T22" fmla="*/ 2147483646 w 166"/>
              <a:gd name="T23" fmla="*/ 2147483646 h 97"/>
              <a:gd name="T24" fmla="*/ 2147483646 w 166"/>
              <a:gd name="T25" fmla="*/ 2147483646 h 97"/>
              <a:gd name="T26" fmla="*/ 2147483646 w 166"/>
              <a:gd name="T27" fmla="*/ 2147483646 h 97"/>
              <a:gd name="T28" fmla="*/ 2147483646 w 166"/>
              <a:gd name="T29" fmla="*/ 2147483646 h 97"/>
              <a:gd name="T30" fmla="*/ 2147483646 w 166"/>
              <a:gd name="T31" fmla="*/ 2147483646 h 97"/>
              <a:gd name="T32" fmla="*/ 2147483646 w 166"/>
              <a:gd name="T33" fmla="*/ 2147483646 h 97"/>
              <a:gd name="T34" fmla="*/ 2147483646 w 166"/>
              <a:gd name="T35" fmla="*/ 0 h 97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66"/>
              <a:gd name="T55" fmla="*/ 0 h 97"/>
              <a:gd name="T56" fmla="*/ 166 w 166"/>
              <a:gd name="T57" fmla="*/ 97 h 97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66" h="97">
                <a:moveTo>
                  <a:pt x="152" y="0"/>
                </a:moveTo>
                <a:cubicBezTo>
                  <a:pt x="143" y="0"/>
                  <a:pt x="140" y="2"/>
                  <a:pt x="136" y="6"/>
                </a:cubicBezTo>
                <a:cubicBezTo>
                  <a:pt x="118" y="19"/>
                  <a:pt x="103" y="33"/>
                  <a:pt x="77" y="53"/>
                </a:cubicBezTo>
                <a:cubicBezTo>
                  <a:pt x="60" y="66"/>
                  <a:pt x="48" y="75"/>
                  <a:pt x="36" y="82"/>
                </a:cubicBezTo>
                <a:cubicBezTo>
                  <a:pt x="30" y="84"/>
                  <a:pt x="25" y="85"/>
                  <a:pt x="23" y="83"/>
                </a:cubicBezTo>
                <a:cubicBezTo>
                  <a:pt x="22" y="82"/>
                  <a:pt x="22" y="81"/>
                  <a:pt x="22" y="81"/>
                </a:cubicBezTo>
                <a:cubicBezTo>
                  <a:pt x="15" y="85"/>
                  <a:pt x="8" y="90"/>
                  <a:pt x="0" y="95"/>
                </a:cubicBezTo>
                <a:cubicBezTo>
                  <a:pt x="3" y="96"/>
                  <a:pt x="6" y="97"/>
                  <a:pt x="10" y="97"/>
                </a:cubicBezTo>
                <a:cubicBezTo>
                  <a:pt x="26" y="97"/>
                  <a:pt x="46" y="83"/>
                  <a:pt x="68" y="66"/>
                </a:cubicBezTo>
                <a:cubicBezTo>
                  <a:pt x="81" y="57"/>
                  <a:pt x="98" y="44"/>
                  <a:pt x="109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8" y="35"/>
                  <a:pt x="109" y="35"/>
                </a:cubicBezTo>
                <a:cubicBezTo>
                  <a:pt x="110" y="34"/>
                  <a:pt x="111" y="33"/>
                  <a:pt x="112" y="32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26" y="27"/>
                  <a:pt x="139" y="21"/>
                  <a:pt x="153" y="16"/>
                </a:cubicBezTo>
                <a:cubicBezTo>
                  <a:pt x="155" y="14"/>
                  <a:pt x="158" y="11"/>
                  <a:pt x="160" y="8"/>
                </a:cubicBezTo>
                <a:cubicBezTo>
                  <a:pt x="166" y="1"/>
                  <a:pt x="161" y="0"/>
                  <a:pt x="152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3" name="未知">
            <a:extLst>
              <a:ext uri="{FF2B5EF4-FFF2-40B4-BE49-F238E27FC236}">
                <a16:creationId xmlns:a16="http://schemas.microsoft.com/office/drawing/2014/main" id="{E4ED539D-A263-CC47-932B-C621F5038E36}"/>
              </a:ext>
            </a:extLst>
          </p:cNvPr>
          <p:cNvSpPr>
            <a:spLocks/>
          </p:cNvSpPr>
          <p:nvPr/>
        </p:nvSpPr>
        <p:spPr bwMode="auto">
          <a:xfrm>
            <a:off x="8878890" y="3330579"/>
            <a:ext cx="280988" cy="296863"/>
          </a:xfrm>
          <a:custGeom>
            <a:avLst/>
            <a:gdLst>
              <a:gd name="T0" fmla="*/ 2147483646 w 75"/>
              <a:gd name="T1" fmla="*/ 2147483646 h 79"/>
              <a:gd name="T2" fmla="*/ 2147483646 w 75"/>
              <a:gd name="T3" fmla="*/ 2147483646 h 79"/>
              <a:gd name="T4" fmla="*/ 2147483646 w 75"/>
              <a:gd name="T5" fmla="*/ 0 h 79"/>
              <a:gd name="T6" fmla="*/ 2147483646 w 75"/>
              <a:gd name="T7" fmla="*/ 2147483646 h 79"/>
              <a:gd name="T8" fmla="*/ 2147483646 w 75"/>
              <a:gd name="T9" fmla="*/ 2147483646 h 79"/>
              <a:gd name="T10" fmla="*/ 0 w 75"/>
              <a:gd name="T11" fmla="*/ 2147483646 h 79"/>
              <a:gd name="T12" fmla="*/ 2147483646 w 75"/>
              <a:gd name="T13" fmla="*/ 2147483646 h 79"/>
              <a:gd name="T14" fmla="*/ 2147483646 w 75"/>
              <a:gd name="T15" fmla="*/ 2147483646 h 79"/>
              <a:gd name="T16" fmla="*/ 2147483646 w 75"/>
              <a:gd name="T17" fmla="*/ 2147483646 h 7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5"/>
              <a:gd name="T28" fmla="*/ 0 h 79"/>
              <a:gd name="T29" fmla="*/ 75 w 75"/>
              <a:gd name="T30" fmla="*/ 79 h 7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5" h="79">
                <a:moveTo>
                  <a:pt x="33" y="55"/>
                </a:moveTo>
                <a:cubicBezTo>
                  <a:pt x="36" y="49"/>
                  <a:pt x="43" y="39"/>
                  <a:pt x="53" y="27"/>
                </a:cubicBezTo>
                <a:cubicBezTo>
                  <a:pt x="61" y="16"/>
                  <a:pt x="68" y="9"/>
                  <a:pt x="75" y="0"/>
                </a:cubicBezTo>
                <a:cubicBezTo>
                  <a:pt x="61" y="5"/>
                  <a:pt x="48" y="11"/>
                  <a:pt x="34" y="17"/>
                </a:cubicBezTo>
                <a:cubicBezTo>
                  <a:pt x="25" y="26"/>
                  <a:pt x="15" y="36"/>
                  <a:pt x="9" y="45"/>
                </a:cubicBezTo>
                <a:cubicBezTo>
                  <a:pt x="4" y="52"/>
                  <a:pt x="0" y="60"/>
                  <a:pt x="0" y="67"/>
                </a:cubicBezTo>
                <a:cubicBezTo>
                  <a:pt x="0" y="73"/>
                  <a:pt x="3" y="78"/>
                  <a:pt x="9" y="79"/>
                </a:cubicBezTo>
                <a:cubicBezTo>
                  <a:pt x="16" y="74"/>
                  <a:pt x="23" y="69"/>
                  <a:pt x="30" y="65"/>
                </a:cubicBezTo>
                <a:cubicBezTo>
                  <a:pt x="29" y="62"/>
                  <a:pt x="30" y="59"/>
                  <a:pt x="33" y="5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4" name="未知">
            <a:extLst>
              <a:ext uri="{FF2B5EF4-FFF2-40B4-BE49-F238E27FC236}">
                <a16:creationId xmlns:a16="http://schemas.microsoft.com/office/drawing/2014/main" id="{A9C93E0D-3E7E-7D46-9166-9A1D8C9F3806}"/>
              </a:ext>
            </a:extLst>
          </p:cNvPr>
          <p:cNvSpPr>
            <a:spLocks/>
          </p:cNvSpPr>
          <p:nvPr/>
        </p:nvSpPr>
        <p:spPr bwMode="auto">
          <a:xfrm>
            <a:off x="8921750" y="3409954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3" y="2"/>
                </a:moveTo>
                <a:cubicBezTo>
                  <a:pt x="92" y="0"/>
                  <a:pt x="89" y="3"/>
                  <a:pt x="85" y="6"/>
                </a:cubicBezTo>
                <a:cubicBezTo>
                  <a:pt x="79" y="11"/>
                  <a:pt x="70" y="20"/>
                  <a:pt x="59" y="28"/>
                </a:cubicBezTo>
                <a:cubicBezTo>
                  <a:pt x="50" y="35"/>
                  <a:pt x="40" y="42"/>
                  <a:pt x="34" y="45"/>
                </a:cubicBezTo>
                <a:cubicBezTo>
                  <a:pt x="29" y="47"/>
                  <a:pt x="25" y="49"/>
                  <a:pt x="22" y="46"/>
                </a:cubicBezTo>
                <a:cubicBezTo>
                  <a:pt x="21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3" y="59"/>
                  <a:pt x="5" y="60"/>
                  <a:pt x="8" y="60"/>
                </a:cubicBezTo>
                <a:cubicBezTo>
                  <a:pt x="26" y="60"/>
                  <a:pt x="45" y="45"/>
                  <a:pt x="55" y="38"/>
                </a:cubicBezTo>
                <a:cubicBezTo>
                  <a:pt x="68" y="27"/>
                  <a:pt x="82" y="16"/>
                  <a:pt x="89" y="9"/>
                </a:cubicBezTo>
                <a:cubicBezTo>
                  <a:pt x="90" y="8"/>
                  <a:pt x="95" y="3"/>
                  <a:pt x="93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5" name="未知">
            <a:extLst>
              <a:ext uri="{FF2B5EF4-FFF2-40B4-BE49-F238E27FC236}">
                <a16:creationId xmlns:a16="http://schemas.microsoft.com/office/drawing/2014/main" id="{97211968-EE52-8A4C-AB7F-2D4C19F1D5FB}"/>
              </a:ext>
            </a:extLst>
          </p:cNvPr>
          <p:cNvSpPr>
            <a:spLocks/>
          </p:cNvSpPr>
          <p:nvPr/>
        </p:nvSpPr>
        <p:spPr bwMode="auto">
          <a:xfrm>
            <a:off x="4243391" y="2478088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6" name="未知">
            <a:extLst>
              <a:ext uri="{FF2B5EF4-FFF2-40B4-BE49-F238E27FC236}">
                <a16:creationId xmlns:a16="http://schemas.microsoft.com/office/drawing/2014/main" id="{983AD918-7883-4149-BE1C-92B439954F03}"/>
              </a:ext>
            </a:extLst>
          </p:cNvPr>
          <p:cNvSpPr>
            <a:spLocks/>
          </p:cNvSpPr>
          <p:nvPr/>
        </p:nvSpPr>
        <p:spPr bwMode="auto">
          <a:xfrm>
            <a:off x="4411664" y="3295654"/>
            <a:ext cx="277813" cy="365125"/>
          </a:xfrm>
          <a:custGeom>
            <a:avLst/>
            <a:gdLst>
              <a:gd name="T0" fmla="*/ 2147483646 w 74"/>
              <a:gd name="T1" fmla="*/ 2147483646 h 97"/>
              <a:gd name="T2" fmla="*/ 2147483646 w 74"/>
              <a:gd name="T3" fmla="*/ 2147483646 h 97"/>
              <a:gd name="T4" fmla="*/ 2147483646 w 74"/>
              <a:gd name="T5" fmla="*/ 2147483646 h 97"/>
              <a:gd name="T6" fmla="*/ 2147483646 w 74"/>
              <a:gd name="T7" fmla="*/ 2147483646 h 97"/>
              <a:gd name="T8" fmla="*/ 2147483646 w 74"/>
              <a:gd name="T9" fmla="*/ 0 h 97"/>
              <a:gd name="T10" fmla="*/ 2147483646 w 74"/>
              <a:gd name="T11" fmla="*/ 2147483646 h 97"/>
              <a:gd name="T12" fmla="*/ 2147483646 w 74"/>
              <a:gd name="T13" fmla="*/ 2147483646 h 97"/>
              <a:gd name="T14" fmla="*/ 2147483646 w 74"/>
              <a:gd name="T15" fmla="*/ 2147483646 h 97"/>
              <a:gd name="T16" fmla="*/ 2147483646 w 74"/>
              <a:gd name="T17" fmla="*/ 2147483646 h 97"/>
              <a:gd name="T18" fmla="*/ 0 w 74"/>
              <a:gd name="T19" fmla="*/ 2147483646 h 97"/>
              <a:gd name="T20" fmla="*/ 2147483646 w 74"/>
              <a:gd name="T21" fmla="*/ 2147483646 h 97"/>
              <a:gd name="T22" fmla="*/ 2147483646 w 74"/>
              <a:gd name="T23" fmla="*/ 2147483646 h 97"/>
              <a:gd name="T24" fmla="*/ 2147483646 w 74"/>
              <a:gd name="T25" fmla="*/ 2147483646 h 9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74"/>
              <a:gd name="T40" fmla="*/ 0 h 97"/>
              <a:gd name="T41" fmla="*/ 74 w 74"/>
              <a:gd name="T42" fmla="*/ 97 h 97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74" h="97">
                <a:moveTo>
                  <a:pt x="30" y="84"/>
                </a:moveTo>
                <a:cubicBezTo>
                  <a:pt x="28" y="82"/>
                  <a:pt x="29" y="78"/>
                  <a:pt x="33" y="72"/>
                </a:cubicBezTo>
                <a:cubicBezTo>
                  <a:pt x="36" y="66"/>
                  <a:pt x="42" y="58"/>
                  <a:pt x="51" y="48"/>
                </a:cubicBezTo>
                <a:cubicBezTo>
                  <a:pt x="59" y="37"/>
                  <a:pt x="71" y="24"/>
                  <a:pt x="73" y="14"/>
                </a:cubicBezTo>
                <a:cubicBezTo>
                  <a:pt x="74" y="5"/>
                  <a:pt x="67" y="0"/>
                  <a:pt x="56" y="0"/>
                </a:cubicBezTo>
                <a:cubicBezTo>
                  <a:pt x="53" y="3"/>
                  <a:pt x="50" y="6"/>
                  <a:pt x="46" y="9"/>
                </a:cubicBezTo>
                <a:cubicBezTo>
                  <a:pt x="46" y="9"/>
                  <a:pt x="47" y="9"/>
                  <a:pt x="47" y="9"/>
                </a:cubicBezTo>
                <a:cubicBezTo>
                  <a:pt x="50" y="11"/>
                  <a:pt x="48" y="14"/>
                  <a:pt x="46" y="17"/>
                </a:cubicBezTo>
                <a:cubicBezTo>
                  <a:pt x="40" y="25"/>
                  <a:pt x="32" y="34"/>
                  <a:pt x="23" y="44"/>
                </a:cubicBezTo>
                <a:cubicBezTo>
                  <a:pt x="13" y="57"/>
                  <a:pt x="1" y="70"/>
                  <a:pt x="0" y="82"/>
                </a:cubicBezTo>
                <a:cubicBezTo>
                  <a:pt x="0" y="92"/>
                  <a:pt x="6" y="97"/>
                  <a:pt x="17" y="97"/>
                </a:cubicBezTo>
                <a:cubicBezTo>
                  <a:pt x="17" y="97"/>
                  <a:pt x="18" y="96"/>
                  <a:pt x="19" y="96"/>
                </a:cubicBezTo>
                <a:cubicBezTo>
                  <a:pt x="22" y="92"/>
                  <a:pt x="26" y="88"/>
                  <a:pt x="30" y="84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7" name="未知">
            <a:extLst>
              <a:ext uri="{FF2B5EF4-FFF2-40B4-BE49-F238E27FC236}">
                <a16:creationId xmlns:a16="http://schemas.microsoft.com/office/drawing/2014/main" id="{F31A653C-19A7-0047-8F2D-810C8E76D800}"/>
              </a:ext>
            </a:extLst>
          </p:cNvPr>
          <p:cNvSpPr>
            <a:spLocks/>
          </p:cNvSpPr>
          <p:nvPr/>
        </p:nvSpPr>
        <p:spPr bwMode="auto">
          <a:xfrm>
            <a:off x="4483101" y="3438526"/>
            <a:ext cx="319087" cy="217488"/>
          </a:xfrm>
          <a:custGeom>
            <a:avLst/>
            <a:gdLst>
              <a:gd name="T0" fmla="*/ 2147483646 w 85"/>
              <a:gd name="T1" fmla="*/ 2147483646 h 58"/>
              <a:gd name="T2" fmla="*/ 2147483646 w 85"/>
              <a:gd name="T3" fmla="*/ 2147483646 h 58"/>
              <a:gd name="T4" fmla="*/ 2147483646 w 85"/>
              <a:gd name="T5" fmla="*/ 2147483646 h 58"/>
              <a:gd name="T6" fmla="*/ 2147483646 w 85"/>
              <a:gd name="T7" fmla="*/ 2147483646 h 58"/>
              <a:gd name="T8" fmla="*/ 2147483646 w 85"/>
              <a:gd name="T9" fmla="*/ 2147483646 h 58"/>
              <a:gd name="T10" fmla="*/ 2147483646 w 85"/>
              <a:gd name="T11" fmla="*/ 2147483646 h 58"/>
              <a:gd name="T12" fmla="*/ 0 w 85"/>
              <a:gd name="T13" fmla="*/ 2147483646 h 58"/>
              <a:gd name="T14" fmla="*/ 2147483646 w 85"/>
              <a:gd name="T15" fmla="*/ 2147483646 h 58"/>
              <a:gd name="T16" fmla="*/ 2147483646 w 85"/>
              <a:gd name="T17" fmla="*/ 2147483646 h 58"/>
              <a:gd name="T18" fmla="*/ 2147483646 w 85"/>
              <a:gd name="T19" fmla="*/ 2147483646 h 5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8"/>
              <a:gd name="T32" fmla="*/ 85 w 85"/>
              <a:gd name="T33" fmla="*/ 58 h 58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8">
                <a:moveTo>
                  <a:pt x="84" y="1"/>
                </a:moveTo>
                <a:cubicBezTo>
                  <a:pt x="83" y="0"/>
                  <a:pt x="81" y="0"/>
                  <a:pt x="77" y="4"/>
                </a:cubicBezTo>
                <a:cubicBezTo>
                  <a:pt x="71" y="10"/>
                  <a:pt x="60" y="20"/>
                  <a:pt x="51" y="27"/>
                </a:cubicBezTo>
                <a:cubicBezTo>
                  <a:pt x="38" y="37"/>
                  <a:pt x="31" y="40"/>
                  <a:pt x="25" y="44"/>
                </a:cubicBezTo>
                <a:cubicBezTo>
                  <a:pt x="20" y="46"/>
                  <a:pt x="14" y="48"/>
                  <a:pt x="11" y="46"/>
                </a:cubicBezTo>
                <a:cubicBezTo>
                  <a:pt x="11" y="46"/>
                  <a:pt x="11" y="46"/>
                  <a:pt x="11" y="46"/>
                </a:cubicBezTo>
                <a:cubicBezTo>
                  <a:pt x="7" y="50"/>
                  <a:pt x="3" y="54"/>
                  <a:pt x="0" y="58"/>
                </a:cubicBezTo>
                <a:cubicBezTo>
                  <a:pt x="16" y="57"/>
                  <a:pt x="36" y="45"/>
                  <a:pt x="47" y="37"/>
                </a:cubicBezTo>
                <a:cubicBezTo>
                  <a:pt x="58" y="28"/>
                  <a:pt x="75" y="13"/>
                  <a:pt x="80" y="8"/>
                </a:cubicBezTo>
                <a:cubicBezTo>
                  <a:pt x="84" y="4"/>
                  <a:pt x="85" y="2"/>
                  <a:pt x="8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8" name="未知">
            <a:extLst>
              <a:ext uri="{FF2B5EF4-FFF2-40B4-BE49-F238E27FC236}">
                <a16:creationId xmlns:a16="http://schemas.microsoft.com/office/drawing/2014/main" id="{101F54DF-4742-2043-A970-5C0F057C9BC0}"/>
              </a:ext>
            </a:extLst>
          </p:cNvPr>
          <p:cNvSpPr>
            <a:spLocks/>
          </p:cNvSpPr>
          <p:nvPr/>
        </p:nvSpPr>
        <p:spPr bwMode="auto">
          <a:xfrm>
            <a:off x="4194175" y="3295651"/>
            <a:ext cx="427038" cy="300038"/>
          </a:xfrm>
          <a:custGeom>
            <a:avLst/>
            <a:gdLst>
              <a:gd name="T0" fmla="*/ 2147483646 w 114"/>
              <a:gd name="T1" fmla="*/ 2147483646 h 80"/>
              <a:gd name="T2" fmla="*/ 2147483646 w 114"/>
              <a:gd name="T3" fmla="*/ 2147483646 h 80"/>
              <a:gd name="T4" fmla="*/ 2147483646 w 114"/>
              <a:gd name="T5" fmla="*/ 2147483646 h 80"/>
              <a:gd name="T6" fmla="*/ 2147483646 w 114"/>
              <a:gd name="T7" fmla="*/ 0 h 80"/>
              <a:gd name="T8" fmla="*/ 2147483646 w 114"/>
              <a:gd name="T9" fmla="*/ 0 h 80"/>
              <a:gd name="T10" fmla="*/ 2147483646 w 114"/>
              <a:gd name="T11" fmla="*/ 2147483646 h 80"/>
              <a:gd name="T12" fmla="*/ 2147483646 w 114"/>
              <a:gd name="T13" fmla="*/ 2147483646 h 80"/>
              <a:gd name="T14" fmla="*/ 0 w 114"/>
              <a:gd name="T15" fmla="*/ 2147483646 h 80"/>
              <a:gd name="T16" fmla="*/ 2147483646 w 114"/>
              <a:gd name="T17" fmla="*/ 2147483646 h 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4"/>
              <a:gd name="T28" fmla="*/ 0 h 80"/>
              <a:gd name="T29" fmla="*/ 114 w 114"/>
              <a:gd name="T30" fmla="*/ 80 h 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4" h="80">
                <a:moveTo>
                  <a:pt x="48" y="41"/>
                </a:moveTo>
                <a:cubicBezTo>
                  <a:pt x="65" y="27"/>
                  <a:pt x="81" y="18"/>
                  <a:pt x="91" y="13"/>
                </a:cubicBezTo>
                <a:cubicBezTo>
                  <a:pt x="96" y="10"/>
                  <a:pt x="101" y="8"/>
                  <a:pt x="104" y="9"/>
                </a:cubicBezTo>
                <a:cubicBezTo>
                  <a:pt x="108" y="6"/>
                  <a:pt x="111" y="3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97" y="0"/>
                  <a:pt x="73" y="15"/>
                  <a:pt x="54" y="29"/>
                </a:cubicBezTo>
                <a:cubicBezTo>
                  <a:pt x="36" y="43"/>
                  <a:pt x="19" y="57"/>
                  <a:pt x="6" y="68"/>
                </a:cubicBezTo>
                <a:cubicBezTo>
                  <a:pt x="3" y="72"/>
                  <a:pt x="1" y="76"/>
                  <a:pt x="0" y="80"/>
                </a:cubicBezTo>
                <a:cubicBezTo>
                  <a:pt x="16" y="67"/>
                  <a:pt x="29" y="56"/>
                  <a:pt x="48" y="4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29" name="未知">
            <a:extLst>
              <a:ext uri="{FF2B5EF4-FFF2-40B4-BE49-F238E27FC236}">
                <a16:creationId xmlns:a16="http://schemas.microsoft.com/office/drawing/2014/main" id="{BD860BA2-EFEB-2246-B050-5453F77EAFA3}"/>
              </a:ext>
            </a:extLst>
          </p:cNvPr>
          <p:cNvSpPr>
            <a:spLocks/>
          </p:cNvSpPr>
          <p:nvPr/>
        </p:nvSpPr>
        <p:spPr bwMode="auto">
          <a:xfrm>
            <a:off x="4108449" y="2478088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0" name="未知">
            <a:extLst>
              <a:ext uri="{FF2B5EF4-FFF2-40B4-BE49-F238E27FC236}">
                <a16:creationId xmlns:a16="http://schemas.microsoft.com/office/drawing/2014/main" id="{D67E4632-382F-A34A-A83B-4DEBF2744A96}"/>
              </a:ext>
            </a:extLst>
          </p:cNvPr>
          <p:cNvSpPr>
            <a:spLocks/>
          </p:cNvSpPr>
          <p:nvPr/>
        </p:nvSpPr>
        <p:spPr bwMode="auto">
          <a:xfrm>
            <a:off x="4048128" y="3311529"/>
            <a:ext cx="341312" cy="341312"/>
          </a:xfrm>
          <a:custGeom>
            <a:avLst/>
            <a:gdLst>
              <a:gd name="T0" fmla="*/ 2147483646 w 91"/>
              <a:gd name="T1" fmla="*/ 2147483646 h 91"/>
              <a:gd name="T2" fmla="*/ 2147483646 w 91"/>
              <a:gd name="T3" fmla="*/ 2147483646 h 91"/>
              <a:gd name="T4" fmla="*/ 2147483646 w 91"/>
              <a:gd name="T5" fmla="*/ 2147483646 h 91"/>
              <a:gd name="T6" fmla="*/ 2147483646 w 91"/>
              <a:gd name="T7" fmla="*/ 2147483646 h 91"/>
              <a:gd name="T8" fmla="*/ 2147483646 w 91"/>
              <a:gd name="T9" fmla="*/ 2147483646 h 91"/>
              <a:gd name="T10" fmla="*/ 2147483646 w 91"/>
              <a:gd name="T11" fmla="*/ 2147483646 h 91"/>
              <a:gd name="T12" fmla="*/ 2147483646 w 91"/>
              <a:gd name="T13" fmla="*/ 2147483646 h 91"/>
              <a:gd name="T14" fmla="*/ 2147483646 w 91"/>
              <a:gd name="T15" fmla="*/ 2147483646 h 91"/>
              <a:gd name="T16" fmla="*/ 2147483646 w 91"/>
              <a:gd name="T17" fmla="*/ 2147483646 h 91"/>
              <a:gd name="T18" fmla="*/ 2147483646 w 91"/>
              <a:gd name="T19" fmla="*/ 2147483646 h 91"/>
              <a:gd name="T20" fmla="*/ 2147483646 w 91"/>
              <a:gd name="T21" fmla="*/ 0 h 91"/>
              <a:gd name="T22" fmla="*/ 2147483646 w 91"/>
              <a:gd name="T23" fmla="*/ 2147483646 h 91"/>
              <a:gd name="T24" fmla="*/ 2147483646 w 91"/>
              <a:gd name="T25" fmla="*/ 2147483646 h 91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91"/>
              <a:gd name="T40" fmla="*/ 0 h 91"/>
              <a:gd name="T41" fmla="*/ 91 w 91"/>
              <a:gd name="T42" fmla="*/ 91 h 91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91" h="91">
                <a:moveTo>
                  <a:pt x="33" y="37"/>
                </a:moveTo>
                <a:cubicBezTo>
                  <a:pt x="17" y="60"/>
                  <a:pt x="17" y="60"/>
                  <a:pt x="17" y="60"/>
                </a:cubicBezTo>
                <a:cubicBezTo>
                  <a:pt x="12" y="68"/>
                  <a:pt x="8" y="76"/>
                  <a:pt x="4" y="83"/>
                </a:cubicBezTo>
                <a:cubicBezTo>
                  <a:pt x="0" y="90"/>
                  <a:pt x="4" y="91"/>
                  <a:pt x="11" y="91"/>
                </a:cubicBezTo>
                <a:cubicBezTo>
                  <a:pt x="17" y="91"/>
                  <a:pt x="21" y="90"/>
                  <a:pt x="26" y="86"/>
                </a:cubicBezTo>
                <a:cubicBezTo>
                  <a:pt x="30" y="83"/>
                  <a:pt x="35" y="79"/>
                  <a:pt x="39" y="76"/>
                </a:cubicBezTo>
                <a:cubicBezTo>
                  <a:pt x="40" y="72"/>
                  <a:pt x="42" y="68"/>
                  <a:pt x="45" y="64"/>
                </a:cubicBezTo>
                <a:cubicBezTo>
                  <a:pt x="44" y="65"/>
                  <a:pt x="43" y="66"/>
                  <a:pt x="43" y="66"/>
                </a:cubicBezTo>
                <a:cubicBezTo>
                  <a:pt x="42" y="66"/>
                  <a:pt x="42" y="66"/>
                  <a:pt x="42" y="66"/>
                </a:cubicBezTo>
                <a:cubicBezTo>
                  <a:pt x="55" y="47"/>
                  <a:pt x="78" y="13"/>
                  <a:pt x="87" y="3"/>
                </a:cubicBezTo>
                <a:cubicBezTo>
                  <a:pt x="89" y="2"/>
                  <a:pt x="90" y="1"/>
                  <a:pt x="91" y="0"/>
                </a:cubicBezTo>
                <a:cubicBezTo>
                  <a:pt x="70" y="3"/>
                  <a:pt x="50" y="19"/>
                  <a:pt x="42" y="25"/>
                </a:cubicBezTo>
                <a:cubicBezTo>
                  <a:pt x="39" y="29"/>
                  <a:pt x="36" y="33"/>
                  <a:pt x="33" y="3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1" name="未知">
            <a:extLst>
              <a:ext uri="{FF2B5EF4-FFF2-40B4-BE49-F238E27FC236}">
                <a16:creationId xmlns:a16="http://schemas.microsoft.com/office/drawing/2014/main" id="{4F140843-DD4C-8540-A8C4-0F560E9A44B8}"/>
              </a:ext>
            </a:extLst>
          </p:cNvPr>
          <p:cNvSpPr>
            <a:spLocks/>
          </p:cNvSpPr>
          <p:nvPr/>
        </p:nvSpPr>
        <p:spPr bwMode="auto">
          <a:xfrm>
            <a:off x="6067428" y="3213102"/>
            <a:ext cx="608013" cy="360364"/>
          </a:xfrm>
          <a:custGeom>
            <a:avLst/>
            <a:gdLst>
              <a:gd name="T0" fmla="*/ 2147483646 w 162"/>
              <a:gd name="T1" fmla="*/ 2147483646 h 96"/>
              <a:gd name="T2" fmla="*/ 2147483646 w 162"/>
              <a:gd name="T3" fmla="*/ 2147483646 h 96"/>
              <a:gd name="T4" fmla="*/ 2147483646 w 162"/>
              <a:gd name="T5" fmla="*/ 2147483646 h 96"/>
              <a:gd name="T6" fmla="*/ 2147483646 w 162"/>
              <a:gd name="T7" fmla="*/ 2147483646 h 96"/>
              <a:gd name="T8" fmla="*/ 2147483646 w 162"/>
              <a:gd name="T9" fmla="*/ 2147483646 h 96"/>
              <a:gd name="T10" fmla="*/ 2147483646 w 162"/>
              <a:gd name="T11" fmla="*/ 2147483646 h 96"/>
              <a:gd name="T12" fmla="*/ 2147483646 w 162"/>
              <a:gd name="T13" fmla="*/ 2147483646 h 96"/>
              <a:gd name="T14" fmla="*/ 2147483646 w 162"/>
              <a:gd name="T15" fmla="*/ 2147483646 h 96"/>
              <a:gd name="T16" fmla="*/ 2147483646 w 162"/>
              <a:gd name="T17" fmla="*/ 2147483646 h 96"/>
              <a:gd name="T18" fmla="*/ 2147483646 w 162"/>
              <a:gd name="T19" fmla="*/ 2147483646 h 96"/>
              <a:gd name="T20" fmla="*/ 2147483646 w 162"/>
              <a:gd name="T21" fmla="*/ 2147483646 h 96"/>
              <a:gd name="T22" fmla="*/ 2147483646 w 162"/>
              <a:gd name="T23" fmla="*/ 2147483646 h 96"/>
              <a:gd name="T24" fmla="*/ 2147483646 w 162"/>
              <a:gd name="T25" fmla="*/ 2147483646 h 96"/>
              <a:gd name="T26" fmla="*/ 2147483646 w 162"/>
              <a:gd name="T27" fmla="*/ 2147483646 h 96"/>
              <a:gd name="T28" fmla="*/ 2147483646 w 162"/>
              <a:gd name="T29" fmla="*/ 2147483646 h 96"/>
              <a:gd name="T30" fmla="*/ 2147483646 w 162"/>
              <a:gd name="T31" fmla="*/ 2147483646 h 96"/>
              <a:gd name="T32" fmla="*/ 2147483646 w 162"/>
              <a:gd name="T33" fmla="*/ 2147483646 h 96"/>
              <a:gd name="T34" fmla="*/ 2147483646 w 162"/>
              <a:gd name="T35" fmla="*/ 2147483646 h 96"/>
              <a:gd name="T36" fmla="*/ 2147483646 w 162"/>
              <a:gd name="T37" fmla="*/ 2147483646 h 9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162"/>
              <a:gd name="T58" fmla="*/ 0 h 96"/>
              <a:gd name="T59" fmla="*/ 162 w 162"/>
              <a:gd name="T60" fmla="*/ 96 h 9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162" h="96">
                <a:moveTo>
                  <a:pt x="155" y="1"/>
                </a:moveTo>
                <a:cubicBezTo>
                  <a:pt x="146" y="0"/>
                  <a:pt x="136" y="2"/>
                  <a:pt x="127" y="6"/>
                </a:cubicBezTo>
                <a:cubicBezTo>
                  <a:pt x="117" y="10"/>
                  <a:pt x="101" y="20"/>
                  <a:pt x="91" y="28"/>
                </a:cubicBezTo>
                <a:cubicBezTo>
                  <a:pt x="72" y="42"/>
                  <a:pt x="59" y="55"/>
                  <a:pt x="44" y="69"/>
                </a:cubicBezTo>
                <a:cubicBezTo>
                  <a:pt x="43" y="68"/>
                  <a:pt x="43" y="68"/>
                  <a:pt x="43" y="68"/>
                </a:cubicBezTo>
                <a:cubicBezTo>
                  <a:pt x="50" y="58"/>
                  <a:pt x="77" y="18"/>
                  <a:pt x="87" y="8"/>
                </a:cubicBezTo>
                <a:cubicBezTo>
                  <a:pt x="88" y="7"/>
                  <a:pt x="89" y="6"/>
                  <a:pt x="90" y="5"/>
                </a:cubicBezTo>
                <a:cubicBezTo>
                  <a:pt x="73" y="9"/>
                  <a:pt x="56" y="1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37" y="36"/>
                  <a:pt x="32" y="42"/>
                  <a:pt x="26" y="51"/>
                </a:cubicBezTo>
                <a:cubicBezTo>
                  <a:pt x="17" y="65"/>
                  <a:pt x="8" y="77"/>
                  <a:pt x="3" y="88"/>
                </a:cubicBezTo>
                <a:cubicBezTo>
                  <a:pt x="0" y="95"/>
                  <a:pt x="2" y="96"/>
                  <a:pt x="11" y="96"/>
                </a:cubicBezTo>
                <a:cubicBezTo>
                  <a:pt x="17" y="96"/>
                  <a:pt x="20" y="95"/>
                  <a:pt x="25" y="91"/>
                </a:cubicBezTo>
                <a:cubicBezTo>
                  <a:pt x="36" y="83"/>
                  <a:pt x="62" y="59"/>
                  <a:pt x="86" y="39"/>
                </a:cubicBezTo>
                <a:cubicBezTo>
                  <a:pt x="102" y="26"/>
                  <a:pt x="113" y="18"/>
                  <a:pt x="127" y="12"/>
                </a:cubicBezTo>
                <a:cubicBezTo>
                  <a:pt x="133" y="9"/>
                  <a:pt x="140" y="7"/>
                  <a:pt x="144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51" y="8"/>
                  <a:pt x="157" y="5"/>
                  <a:pt x="162" y="2"/>
                </a:cubicBezTo>
                <a:cubicBezTo>
                  <a:pt x="160" y="1"/>
                  <a:pt x="157" y="1"/>
                  <a:pt x="155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2" name="未知">
            <a:extLst>
              <a:ext uri="{FF2B5EF4-FFF2-40B4-BE49-F238E27FC236}">
                <a16:creationId xmlns:a16="http://schemas.microsoft.com/office/drawing/2014/main" id="{FDEFAF5B-CC46-824E-8D00-FB497001C308}"/>
              </a:ext>
            </a:extLst>
          </p:cNvPr>
          <p:cNvSpPr>
            <a:spLocks/>
          </p:cNvSpPr>
          <p:nvPr/>
        </p:nvSpPr>
        <p:spPr bwMode="auto">
          <a:xfrm>
            <a:off x="6418266" y="3213102"/>
            <a:ext cx="314325" cy="360364"/>
          </a:xfrm>
          <a:custGeom>
            <a:avLst/>
            <a:gdLst>
              <a:gd name="T0" fmla="*/ 2147483646 w 84"/>
              <a:gd name="T1" fmla="*/ 0 h 96"/>
              <a:gd name="T2" fmla="*/ 2147483646 w 84"/>
              <a:gd name="T3" fmla="*/ 2147483646 h 96"/>
              <a:gd name="T4" fmla="*/ 2147483646 w 84"/>
              <a:gd name="T5" fmla="*/ 2147483646 h 96"/>
              <a:gd name="T6" fmla="*/ 2147483646 w 84"/>
              <a:gd name="T7" fmla="*/ 2147483646 h 96"/>
              <a:gd name="T8" fmla="*/ 2147483646 w 84"/>
              <a:gd name="T9" fmla="*/ 2147483646 h 96"/>
              <a:gd name="T10" fmla="*/ 0 w 84"/>
              <a:gd name="T11" fmla="*/ 2147483646 h 96"/>
              <a:gd name="T12" fmla="*/ 2147483646 w 84"/>
              <a:gd name="T13" fmla="*/ 2147483646 h 96"/>
              <a:gd name="T14" fmla="*/ 2147483646 w 84"/>
              <a:gd name="T15" fmla="*/ 2147483646 h 96"/>
              <a:gd name="T16" fmla="*/ 2147483646 w 84"/>
              <a:gd name="T17" fmla="*/ 2147483646 h 96"/>
              <a:gd name="T18" fmla="*/ 2147483646 w 84"/>
              <a:gd name="T19" fmla="*/ 2147483646 h 96"/>
              <a:gd name="T20" fmla="*/ 2147483646 w 84"/>
              <a:gd name="T21" fmla="*/ 2147483646 h 96"/>
              <a:gd name="T22" fmla="*/ 2147483646 w 84"/>
              <a:gd name="T23" fmla="*/ 2147483646 h 96"/>
              <a:gd name="T24" fmla="*/ 2147483646 w 84"/>
              <a:gd name="T25" fmla="*/ 2147483646 h 96"/>
              <a:gd name="T26" fmla="*/ 2147483646 w 84"/>
              <a:gd name="T27" fmla="*/ 0 h 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84"/>
              <a:gd name="T43" fmla="*/ 0 h 96"/>
              <a:gd name="T44" fmla="*/ 84 w 84"/>
              <a:gd name="T45" fmla="*/ 96 h 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84" h="96">
                <a:moveTo>
                  <a:pt x="69" y="0"/>
                </a:moveTo>
                <a:cubicBezTo>
                  <a:pt x="64" y="3"/>
                  <a:pt x="58" y="6"/>
                  <a:pt x="53" y="8"/>
                </a:cubicBezTo>
                <a:cubicBezTo>
                  <a:pt x="57" y="11"/>
                  <a:pt x="55" y="19"/>
                  <a:pt x="52" y="23"/>
                </a:cubicBezTo>
                <a:cubicBezTo>
                  <a:pt x="47" y="28"/>
                  <a:pt x="41" y="29"/>
                  <a:pt x="35" y="30"/>
                </a:cubicBezTo>
                <a:cubicBezTo>
                  <a:pt x="27" y="31"/>
                  <a:pt x="17" y="35"/>
                  <a:pt x="12" y="40"/>
                </a:cubicBezTo>
                <a:cubicBezTo>
                  <a:pt x="8" y="44"/>
                  <a:pt x="1" y="56"/>
                  <a:pt x="0" y="70"/>
                </a:cubicBezTo>
                <a:cubicBezTo>
                  <a:pt x="0" y="88"/>
                  <a:pt x="8" y="96"/>
                  <a:pt x="19" y="96"/>
                </a:cubicBezTo>
                <a:cubicBezTo>
                  <a:pt x="19" y="96"/>
                  <a:pt x="20" y="95"/>
                  <a:pt x="20" y="95"/>
                </a:cubicBezTo>
                <a:cubicBezTo>
                  <a:pt x="24" y="90"/>
                  <a:pt x="28" y="85"/>
                  <a:pt x="32" y="80"/>
                </a:cubicBezTo>
                <a:cubicBezTo>
                  <a:pt x="28" y="78"/>
                  <a:pt x="27" y="72"/>
                  <a:pt x="26" y="62"/>
                </a:cubicBezTo>
                <a:cubicBezTo>
                  <a:pt x="25" y="52"/>
                  <a:pt x="27" y="45"/>
                  <a:pt x="30" y="40"/>
                </a:cubicBezTo>
                <a:cubicBezTo>
                  <a:pt x="34" y="35"/>
                  <a:pt x="43" y="34"/>
                  <a:pt x="54" y="32"/>
                </a:cubicBezTo>
                <a:cubicBezTo>
                  <a:pt x="66" y="30"/>
                  <a:pt x="76" y="28"/>
                  <a:pt x="80" y="21"/>
                </a:cubicBezTo>
                <a:cubicBezTo>
                  <a:pt x="84" y="12"/>
                  <a:pt x="79" y="4"/>
                  <a:pt x="6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3" name="未知">
            <a:extLst>
              <a:ext uri="{FF2B5EF4-FFF2-40B4-BE49-F238E27FC236}">
                <a16:creationId xmlns:a16="http://schemas.microsoft.com/office/drawing/2014/main" id="{F7A912DD-B23D-4344-A152-DE017227EE29}"/>
              </a:ext>
            </a:extLst>
          </p:cNvPr>
          <p:cNvSpPr>
            <a:spLocks/>
          </p:cNvSpPr>
          <p:nvPr/>
        </p:nvSpPr>
        <p:spPr bwMode="auto">
          <a:xfrm>
            <a:off x="6486526" y="3348038"/>
            <a:ext cx="319087" cy="220662"/>
          </a:xfrm>
          <a:custGeom>
            <a:avLst/>
            <a:gdLst>
              <a:gd name="T0" fmla="*/ 2147483646 w 85"/>
              <a:gd name="T1" fmla="*/ 2147483646 h 59"/>
              <a:gd name="T2" fmla="*/ 2147483646 w 85"/>
              <a:gd name="T3" fmla="*/ 2147483646 h 59"/>
              <a:gd name="T4" fmla="*/ 2147483646 w 85"/>
              <a:gd name="T5" fmla="*/ 2147483646 h 59"/>
              <a:gd name="T6" fmla="*/ 2147483646 w 85"/>
              <a:gd name="T7" fmla="*/ 2147483646 h 59"/>
              <a:gd name="T8" fmla="*/ 2147483646 w 85"/>
              <a:gd name="T9" fmla="*/ 2147483646 h 59"/>
              <a:gd name="T10" fmla="*/ 2147483646 w 85"/>
              <a:gd name="T11" fmla="*/ 2147483646 h 59"/>
              <a:gd name="T12" fmla="*/ 0 w 85"/>
              <a:gd name="T13" fmla="*/ 2147483646 h 59"/>
              <a:gd name="T14" fmla="*/ 2147483646 w 85"/>
              <a:gd name="T15" fmla="*/ 2147483646 h 59"/>
              <a:gd name="T16" fmla="*/ 2147483646 w 85"/>
              <a:gd name="T17" fmla="*/ 2147483646 h 59"/>
              <a:gd name="T18" fmla="*/ 2147483646 w 85"/>
              <a:gd name="T19" fmla="*/ 2147483646 h 5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85"/>
              <a:gd name="T31" fmla="*/ 0 h 59"/>
              <a:gd name="T32" fmla="*/ 85 w 85"/>
              <a:gd name="T33" fmla="*/ 59 h 59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85" h="59">
                <a:moveTo>
                  <a:pt x="84" y="2"/>
                </a:moveTo>
                <a:cubicBezTo>
                  <a:pt x="82" y="0"/>
                  <a:pt x="77" y="5"/>
                  <a:pt x="77" y="5"/>
                </a:cubicBezTo>
                <a:cubicBezTo>
                  <a:pt x="70" y="11"/>
                  <a:pt x="62" y="18"/>
                  <a:pt x="50" y="28"/>
                </a:cubicBezTo>
                <a:cubicBezTo>
                  <a:pt x="42" y="35"/>
                  <a:pt x="34" y="39"/>
                  <a:pt x="29" y="42"/>
                </a:cubicBezTo>
                <a:cubicBezTo>
                  <a:pt x="23" y="45"/>
                  <a:pt x="19" y="47"/>
                  <a:pt x="15" y="46"/>
                </a:cubicBezTo>
                <a:cubicBezTo>
                  <a:pt x="14" y="46"/>
                  <a:pt x="13" y="45"/>
                  <a:pt x="12" y="44"/>
                </a:cubicBezTo>
                <a:cubicBezTo>
                  <a:pt x="8" y="49"/>
                  <a:pt x="4" y="54"/>
                  <a:pt x="0" y="59"/>
                </a:cubicBezTo>
                <a:cubicBezTo>
                  <a:pt x="17" y="59"/>
                  <a:pt x="36" y="46"/>
                  <a:pt x="46" y="38"/>
                </a:cubicBezTo>
                <a:cubicBezTo>
                  <a:pt x="59" y="28"/>
                  <a:pt x="71" y="17"/>
                  <a:pt x="78" y="10"/>
                </a:cubicBezTo>
                <a:cubicBezTo>
                  <a:pt x="80" y="9"/>
                  <a:pt x="85" y="4"/>
                  <a:pt x="84" y="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4" name="未知">
            <a:extLst>
              <a:ext uri="{FF2B5EF4-FFF2-40B4-BE49-F238E27FC236}">
                <a16:creationId xmlns:a16="http://schemas.microsoft.com/office/drawing/2014/main" id="{DB7CE014-0639-B740-B15D-49EDBFB10C18}"/>
              </a:ext>
            </a:extLst>
          </p:cNvPr>
          <p:cNvSpPr>
            <a:spLocks/>
          </p:cNvSpPr>
          <p:nvPr/>
        </p:nvSpPr>
        <p:spPr bwMode="auto">
          <a:xfrm>
            <a:off x="8378826" y="3435353"/>
            <a:ext cx="230188" cy="138113"/>
          </a:xfrm>
          <a:custGeom>
            <a:avLst/>
            <a:gdLst>
              <a:gd name="T0" fmla="*/ 2147483646 w 61"/>
              <a:gd name="T1" fmla="*/ 2147483646 h 37"/>
              <a:gd name="T2" fmla="*/ 2147483646 w 61"/>
              <a:gd name="T3" fmla="*/ 2147483646 h 37"/>
              <a:gd name="T4" fmla="*/ 2147483646 w 61"/>
              <a:gd name="T5" fmla="*/ 2147483646 h 37"/>
              <a:gd name="T6" fmla="*/ 2147483646 w 61"/>
              <a:gd name="T7" fmla="*/ 2147483646 h 37"/>
              <a:gd name="T8" fmla="*/ 2147483646 w 61"/>
              <a:gd name="T9" fmla="*/ 2147483646 h 37"/>
              <a:gd name="T10" fmla="*/ 0 w 61"/>
              <a:gd name="T11" fmla="*/ 2147483646 h 37"/>
              <a:gd name="T12" fmla="*/ 2147483646 w 61"/>
              <a:gd name="T13" fmla="*/ 2147483646 h 37"/>
              <a:gd name="T14" fmla="*/ 2147483646 w 61"/>
              <a:gd name="T15" fmla="*/ 2147483646 h 37"/>
              <a:gd name="T16" fmla="*/ 2147483646 w 61"/>
              <a:gd name="T17" fmla="*/ 2147483646 h 37"/>
              <a:gd name="T18" fmla="*/ 2147483646 w 61"/>
              <a:gd name="T19" fmla="*/ 2147483646 h 3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61"/>
              <a:gd name="T31" fmla="*/ 0 h 37"/>
              <a:gd name="T32" fmla="*/ 61 w 61"/>
              <a:gd name="T33" fmla="*/ 37 h 37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61" h="37">
                <a:moveTo>
                  <a:pt x="59" y="1"/>
                </a:moveTo>
                <a:cubicBezTo>
                  <a:pt x="58" y="0"/>
                  <a:pt x="55" y="3"/>
                  <a:pt x="50" y="7"/>
                </a:cubicBezTo>
                <a:cubicBezTo>
                  <a:pt x="44" y="12"/>
                  <a:pt x="40" y="16"/>
                  <a:pt x="33" y="21"/>
                </a:cubicBezTo>
                <a:cubicBezTo>
                  <a:pt x="25" y="27"/>
                  <a:pt x="19" y="29"/>
                  <a:pt x="14" y="31"/>
                </a:cubicBezTo>
                <a:cubicBezTo>
                  <a:pt x="12" y="31"/>
                  <a:pt x="6" y="32"/>
                  <a:pt x="4" y="31"/>
                </a:cubicBezTo>
                <a:cubicBezTo>
                  <a:pt x="2" y="32"/>
                  <a:pt x="1" y="33"/>
                  <a:pt x="0" y="35"/>
                </a:cubicBezTo>
                <a:cubicBezTo>
                  <a:pt x="4" y="37"/>
                  <a:pt x="10" y="36"/>
                  <a:pt x="14" y="35"/>
                </a:cubicBezTo>
                <a:cubicBezTo>
                  <a:pt x="19" y="34"/>
                  <a:pt x="26" y="32"/>
                  <a:pt x="35" y="26"/>
                </a:cubicBezTo>
                <a:cubicBezTo>
                  <a:pt x="42" y="21"/>
                  <a:pt x="47" y="16"/>
                  <a:pt x="52" y="11"/>
                </a:cubicBezTo>
                <a:cubicBezTo>
                  <a:pt x="58" y="6"/>
                  <a:pt x="61" y="3"/>
                  <a:pt x="59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5" name="未知">
            <a:extLst>
              <a:ext uri="{FF2B5EF4-FFF2-40B4-BE49-F238E27FC236}">
                <a16:creationId xmlns:a16="http://schemas.microsoft.com/office/drawing/2014/main" id="{6979DDEF-43CD-5F47-9151-46322205783C}"/>
              </a:ext>
            </a:extLst>
          </p:cNvPr>
          <p:cNvSpPr>
            <a:spLocks/>
          </p:cNvSpPr>
          <p:nvPr/>
        </p:nvSpPr>
        <p:spPr bwMode="auto">
          <a:xfrm>
            <a:off x="5038726" y="3435353"/>
            <a:ext cx="355600" cy="225425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6" name="未知">
            <a:extLst>
              <a:ext uri="{FF2B5EF4-FFF2-40B4-BE49-F238E27FC236}">
                <a16:creationId xmlns:a16="http://schemas.microsoft.com/office/drawing/2014/main" id="{03C74C19-BCE6-1841-99D5-80DE6D11CF0D}"/>
              </a:ext>
            </a:extLst>
          </p:cNvPr>
          <p:cNvSpPr>
            <a:spLocks/>
          </p:cNvSpPr>
          <p:nvPr/>
        </p:nvSpPr>
        <p:spPr bwMode="auto">
          <a:xfrm>
            <a:off x="5011742" y="3292477"/>
            <a:ext cx="327025" cy="360364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pic>
        <p:nvPicPr>
          <p:cNvPr id="37" name="图片 25" descr="羽毛.png">
            <a:extLst>
              <a:ext uri="{FF2B5EF4-FFF2-40B4-BE49-F238E27FC236}">
                <a16:creationId xmlns:a16="http://schemas.microsoft.com/office/drawing/2014/main" id="{D712DEC3-5E62-214A-B8DA-981843DF5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50554">
            <a:off x="9402765" y="-982663"/>
            <a:ext cx="1239837" cy="396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未知">
            <a:extLst>
              <a:ext uri="{FF2B5EF4-FFF2-40B4-BE49-F238E27FC236}">
                <a16:creationId xmlns:a16="http://schemas.microsoft.com/office/drawing/2014/main" id="{350396C9-8D97-9642-8567-9040D881DDFB}"/>
              </a:ext>
            </a:extLst>
          </p:cNvPr>
          <p:cNvSpPr>
            <a:spLocks/>
          </p:cNvSpPr>
          <p:nvPr/>
        </p:nvSpPr>
        <p:spPr bwMode="auto">
          <a:xfrm>
            <a:off x="6099175" y="2420939"/>
            <a:ext cx="1112838" cy="1001712"/>
          </a:xfrm>
          <a:custGeom>
            <a:avLst/>
            <a:gdLst>
              <a:gd name="T0" fmla="*/ 2147483646 w 297"/>
              <a:gd name="T1" fmla="*/ 0 h 267"/>
              <a:gd name="T2" fmla="*/ 2147483646 w 297"/>
              <a:gd name="T3" fmla="*/ 2147483646 h 267"/>
              <a:gd name="T4" fmla="*/ 2147483646 w 297"/>
              <a:gd name="T5" fmla="*/ 2147483646 h 267"/>
              <a:gd name="T6" fmla="*/ 2147483646 w 297"/>
              <a:gd name="T7" fmla="*/ 2147483646 h 267"/>
              <a:gd name="T8" fmla="*/ 2147483646 w 297"/>
              <a:gd name="T9" fmla="*/ 2147483646 h 267"/>
              <a:gd name="T10" fmla="*/ 2147483646 w 297"/>
              <a:gd name="T11" fmla="*/ 2147483646 h 267"/>
              <a:gd name="T12" fmla="*/ 2147483646 w 297"/>
              <a:gd name="T13" fmla="*/ 2147483646 h 267"/>
              <a:gd name="T14" fmla="*/ 2147483646 w 297"/>
              <a:gd name="T15" fmla="*/ 2147483646 h 267"/>
              <a:gd name="T16" fmla="*/ 2147483646 w 297"/>
              <a:gd name="T17" fmla="*/ 2147483646 h 267"/>
              <a:gd name="T18" fmla="*/ 2147483646 w 297"/>
              <a:gd name="T19" fmla="*/ 2147483646 h 267"/>
              <a:gd name="T20" fmla="*/ 2147483646 w 297"/>
              <a:gd name="T21" fmla="*/ 2147483646 h 267"/>
              <a:gd name="T22" fmla="*/ 0 w 297"/>
              <a:gd name="T23" fmla="*/ 2147483646 h 267"/>
              <a:gd name="T24" fmla="*/ 2147483646 w 297"/>
              <a:gd name="T25" fmla="*/ 2147483646 h 267"/>
              <a:gd name="T26" fmla="*/ 2147483646 w 297"/>
              <a:gd name="T27" fmla="*/ 2147483646 h 267"/>
              <a:gd name="T28" fmla="*/ 2147483646 w 297"/>
              <a:gd name="T29" fmla="*/ 2147483646 h 267"/>
              <a:gd name="T30" fmla="*/ 2147483646 w 297"/>
              <a:gd name="T31" fmla="*/ 2147483646 h 267"/>
              <a:gd name="T32" fmla="*/ 2147483646 w 297"/>
              <a:gd name="T33" fmla="*/ 2147483646 h 267"/>
              <a:gd name="T34" fmla="*/ 2147483646 w 297"/>
              <a:gd name="T35" fmla="*/ 2147483646 h 267"/>
              <a:gd name="T36" fmla="*/ 2147483646 w 297"/>
              <a:gd name="T37" fmla="*/ 2147483646 h 267"/>
              <a:gd name="T38" fmla="*/ 2147483646 w 297"/>
              <a:gd name="T39" fmla="*/ 0 h 26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297"/>
              <a:gd name="T61" fmla="*/ 0 h 267"/>
              <a:gd name="T62" fmla="*/ 297 w 297"/>
              <a:gd name="T63" fmla="*/ 267 h 267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297" h="267">
                <a:moveTo>
                  <a:pt x="279" y="0"/>
                </a:moveTo>
                <a:cubicBezTo>
                  <a:pt x="277" y="7"/>
                  <a:pt x="277" y="7"/>
                  <a:pt x="277" y="7"/>
                </a:cubicBezTo>
                <a:cubicBezTo>
                  <a:pt x="277" y="7"/>
                  <a:pt x="277" y="7"/>
                  <a:pt x="277" y="7"/>
                </a:cubicBezTo>
                <a:cubicBezTo>
                  <a:pt x="280" y="8"/>
                  <a:pt x="282" y="11"/>
                  <a:pt x="282" y="16"/>
                </a:cubicBezTo>
                <a:cubicBezTo>
                  <a:pt x="279" y="40"/>
                  <a:pt x="231" y="84"/>
                  <a:pt x="178" y="130"/>
                </a:cubicBezTo>
                <a:cubicBezTo>
                  <a:pt x="153" y="151"/>
                  <a:pt x="132" y="165"/>
                  <a:pt x="80" y="211"/>
                </a:cubicBezTo>
                <a:cubicBezTo>
                  <a:pt x="81" y="209"/>
                  <a:pt x="82" y="208"/>
                  <a:pt x="83" y="206"/>
                </a:cubicBezTo>
                <a:cubicBezTo>
                  <a:pt x="82" y="208"/>
                  <a:pt x="81" y="209"/>
                  <a:pt x="81" y="210"/>
                </a:cubicBezTo>
                <a:cubicBezTo>
                  <a:pt x="79" y="210"/>
                  <a:pt x="54" y="220"/>
                  <a:pt x="36" y="232"/>
                </a:cubicBezTo>
                <a:cubicBezTo>
                  <a:pt x="37" y="232"/>
                  <a:pt x="38" y="231"/>
                  <a:pt x="39" y="230"/>
                </a:cubicBezTo>
                <a:cubicBezTo>
                  <a:pt x="26" y="241"/>
                  <a:pt x="5" y="259"/>
                  <a:pt x="3" y="261"/>
                </a:cubicBezTo>
                <a:cubicBezTo>
                  <a:pt x="1" y="263"/>
                  <a:pt x="0" y="264"/>
                  <a:pt x="0" y="266"/>
                </a:cubicBezTo>
                <a:cubicBezTo>
                  <a:pt x="1" y="267"/>
                  <a:pt x="3" y="267"/>
                  <a:pt x="6" y="264"/>
                </a:cubicBezTo>
                <a:cubicBezTo>
                  <a:pt x="12" y="259"/>
                  <a:pt x="19" y="253"/>
                  <a:pt x="27" y="246"/>
                </a:cubicBezTo>
                <a:cubicBezTo>
                  <a:pt x="27" y="246"/>
                  <a:pt x="27" y="246"/>
                  <a:pt x="27" y="246"/>
                </a:cubicBezTo>
                <a:cubicBezTo>
                  <a:pt x="27" y="246"/>
                  <a:pt x="27" y="247"/>
                  <a:pt x="26" y="247"/>
                </a:cubicBezTo>
                <a:cubicBezTo>
                  <a:pt x="34" y="241"/>
                  <a:pt x="54" y="225"/>
                  <a:pt x="75" y="222"/>
                </a:cubicBezTo>
                <a:cubicBezTo>
                  <a:pt x="114" y="188"/>
                  <a:pt x="151" y="162"/>
                  <a:pt x="183" y="136"/>
                </a:cubicBezTo>
                <a:cubicBezTo>
                  <a:pt x="238" y="90"/>
                  <a:pt x="291" y="46"/>
                  <a:pt x="295" y="20"/>
                </a:cubicBezTo>
                <a:cubicBezTo>
                  <a:pt x="297" y="10"/>
                  <a:pt x="293" y="0"/>
                  <a:pt x="279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39" name="未知">
            <a:extLst>
              <a:ext uri="{FF2B5EF4-FFF2-40B4-BE49-F238E27FC236}">
                <a16:creationId xmlns:a16="http://schemas.microsoft.com/office/drawing/2014/main" id="{D46DFA13-4E83-3B46-ADB4-7F61E9544350}"/>
              </a:ext>
            </a:extLst>
          </p:cNvPr>
          <p:cNvSpPr>
            <a:spLocks/>
          </p:cNvSpPr>
          <p:nvPr/>
        </p:nvSpPr>
        <p:spPr bwMode="auto">
          <a:xfrm>
            <a:off x="6254753" y="2420939"/>
            <a:ext cx="911225" cy="869950"/>
          </a:xfrm>
          <a:custGeom>
            <a:avLst/>
            <a:gdLst>
              <a:gd name="T0" fmla="*/ 0 w 243"/>
              <a:gd name="T1" fmla="*/ 2147483646 h 232"/>
              <a:gd name="T2" fmla="*/ 2147483646 w 243"/>
              <a:gd name="T3" fmla="*/ 2147483646 h 232"/>
              <a:gd name="T4" fmla="*/ 2147483646 w 243"/>
              <a:gd name="T5" fmla="*/ 2147483646 h 232"/>
              <a:gd name="T6" fmla="*/ 2147483646 w 243"/>
              <a:gd name="T7" fmla="*/ 2147483646 h 232"/>
              <a:gd name="T8" fmla="*/ 2147483646 w 243"/>
              <a:gd name="T9" fmla="*/ 2147483646 h 232"/>
              <a:gd name="T10" fmla="*/ 2147483646 w 243"/>
              <a:gd name="T11" fmla="*/ 2147483646 h 232"/>
              <a:gd name="T12" fmla="*/ 2147483646 w 243"/>
              <a:gd name="T13" fmla="*/ 0 h 232"/>
              <a:gd name="T14" fmla="*/ 2147483646 w 243"/>
              <a:gd name="T15" fmla="*/ 0 h 232"/>
              <a:gd name="T16" fmla="*/ 2147483646 w 243"/>
              <a:gd name="T17" fmla="*/ 2147483646 h 232"/>
              <a:gd name="T18" fmla="*/ 2147483646 w 243"/>
              <a:gd name="T19" fmla="*/ 2147483646 h 232"/>
              <a:gd name="T20" fmla="*/ 2147483646 w 243"/>
              <a:gd name="T21" fmla="*/ 2147483646 h 232"/>
              <a:gd name="T22" fmla="*/ 0 w 243"/>
              <a:gd name="T23" fmla="*/ 2147483646 h 23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243"/>
              <a:gd name="T37" fmla="*/ 0 h 232"/>
              <a:gd name="T38" fmla="*/ 243 w 243"/>
              <a:gd name="T39" fmla="*/ 232 h 23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243" h="232">
                <a:moveTo>
                  <a:pt x="0" y="232"/>
                </a:moveTo>
                <a:cubicBezTo>
                  <a:pt x="18" y="220"/>
                  <a:pt x="43" y="210"/>
                  <a:pt x="45" y="210"/>
                </a:cubicBezTo>
                <a:cubicBezTo>
                  <a:pt x="74" y="171"/>
                  <a:pt x="88" y="153"/>
                  <a:pt x="128" y="106"/>
                </a:cubicBezTo>
                <a:cubicBezTo>
                  <a:pt x="156" y="72"/>
                  <a:pt x="183" y="46"/>
                  <a:pt x="201" y="28"/>
                </a:cubicBezTo>
                <a:cubicBezTo>
                  <a:pt x="212" y="17"/>
                  <a:pt x="227" y="6"/>
                  <a:pt x="236" y="6"/>
                </a:cubicBezTo>
                <a:cubicBezTo>
                  <a:pt x="238" y="6"/>
                  <a:pt x="239" y="6"/>
                  <a:pt x="241" y="7"/>
                </a:cubicBezTo>
                <a:cubicBezTo>
                  <a:pt x="243" y="0"/>
                  <a:pt x="243" y="0"/>
                  <a:pt x="243" y="0"/>
                </a:cubicBezTo>
                <a:cubicBezTo>
                  <a:pt x="243" y="0"/>
                  <a:pt x="242" y="0"/>
                  <a:pt x="242" y="0"/>
                </a:cubicBezTo>
                <a:cubicBezTo>
                  <a:pt x="226" y="0"/>
                  <a:pt x="211" y="11"/>
                  <a:pt x="196" y="22"/>
                </a:cubicBezTo>
                <a:cubicBezTo>
                  <a:pt x="167" y="41"/>
                  <a:pt x="101" y="111"/>
                  <a:pt x="69" y="148"/>
                </a:cubicBezTo>
                <a:cubicBezTo>
                  <a:pt x="44" y="176"/>
                  <a:pt x="21" y="206"/>
                  <a:pt x="3" y="230"/>
                </a:cubicBezTo>
                <a:cubicBezTo>
                  <a:pt x="2" y="231"/>
                  <a:pt x="1" y="232"/>
                  <a:pt x="0" y="23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0" name="未知">
            <a:extLst>
              <a:ext uri="{FF2B5EF4-FFF2-40B4-BE49-F238E27FC236}">
                <a16:creationId xmlns:a16="http://schemas.microsoft.com/office/drawing/2014/main" id="{687C9529-C4FF-9E43-9A42-38304117BDEB}"/>
              </a:ext>
            </a:extLst>
          </p:cNvPr>
          <p:cNvSpPr>
            <a:spLocks/>
          </p:cNvSpPr>
          <p:nvPr/>
        </p:nvSpPr>
        <p:spPr bwMode="auto">
          <a:xfrm>
            <a:off x="5667378" y="3284539"/>
            <a:ext cx="327025" cy="360362"/>
          </a:xfrm>
          <a:custGeom>
            <a:avLst/>
            <a:gdLst>
              <a:gd name="T0" fmla="*/ 2147483646 w 87"/>
              <a:gd name="T1" fmla="*/ 2147483646 h 96"/>
              <a:gd name="T2" fmla="*/ 2147483646 w 87"/>
              <a:gd name="T3" fmla="*/ 2147483646 h 96"/>
              <a:gd name="T4" fmla="*/ 2147483646 w 87"/>
              <a:gd name="T5" fmla="*/ 2147483646 h 96"/>
              <a:gd name="T6" fmla="*/ 2147483646 w 87"/>
              <a:gd name="T7" fmla="*/ 2147483646 h 96"/>
              <a:gd name="T8" fmla="*/ 0 w 87"/>
              <a:gd name="T9" fmla="*/ 2147483646 h 96"/>
              <a:gd name="T10" fmla="*/ 2147483646 w 87"/>
              <a:gd name="T11" fmla="*/ 2147483646 h 96"/>
              <a:gd name="T12" fmla="*/ 2147483646 w 87"/>
              <a:gd name="T13" fmla="*/ 2147483646 h 96"/>
              <a:gd name="T14" fmla="*/ 2147483646 w 87"/>
              <a:gd name="T15" fmla="*/ 2147483646 h 96"/>
              <a:gd name="T16" fmla="*/ 2147483646 w 87"/>
              <a:gd name="T17" fmla="*/ 2147483646 h 96"/>
              <a:gd name="T18" fmla="*/ 2147483646 w 87"/>
              <a:gd name="T19" fmla="*/ 2147483646 h 96"/>
              <a:gd name="T20" fmla="*/ 2147483646 w 87"/>
              <a:gd name="T21" fmla="*/ 2147483646 h 9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87"/>
              <a:gd name="T34" fmla="*/ 0 h 96"/>
              <a:gd name="T35" fmla="*/ 87 w 87"/>
              <a:gd name="T36" fmla="*/ 96 h 9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87" h="96">
                <a:moveTo>
                  <a:pt x="74" y="1"/>
                </a:moveTo>
                <a:cubicBezTo>
                  <a:pt x="66" y="1"/>
                  <a:pt x="57" y="7"/>
                  <a:pt x="45" y="19"/>
                </a:cubicBezTo>
                <a:cubicBezTo>
                  <a:pt x="35" y="37"/>
                  <a:pt x="23" y="53"/>
                  <a:pt x="8" y="66"/>
                </a:cubicBezTo>
                <a:cubicBezTo>
                  <a:pt x="8" y="66"/>
                  <a:pt x="8" y="66"/>
                  <a:pt x="8" y="66"/>
                </a:cubicBezTo>
                <a:cubicBezTo>
                  <a:pt x="3" y="72"/>
                  <a:pt x="0" y="80"/>
                  <a:pt x="0" y="86"/>
                </a:cubicBezTo>
                <a:cubicBezTo>
                  <a:pt x="0" y="90"/>
                  <a:pt x="3" y="94"/>
                  <a:pt x="7" y="96"/>
                </a:cubicBezTo>
                <a:cubicBezTo>
                  <a:pt x="14" y="91"/>
                  <a:pt x="21" y="86"/>
                  <a:pt x="28" y="82"/>
                </a:cubicBezTo>
                <a:cubicBezTo>
                  <a:pt x="28" y="80"/>
                  <a:pt x="29" y="76"/>
                  <a:pt x="31" y="72"/>
                </a:cubicBezTo>
                <a:cubicBezTo>
                  <a:pt x="36" y="64"/>
                  <a:pt x="43" y="54"/>
                  <a:pt x="50" y="46"/>
                </a:cubicBezTo>
                <a:cubicBezTo>
                  <a:pt x="62" y="31"/>
                  <a:pt x="74" y="18"/>
                  <a:pt x="81" y="9"/>
                </a:cubicBezTo>
                <a:cubicBezTo>
                  <a:pt x="87" y="3"/>
                  <a:pt x="85" y="0"/>
                  <a:pt x="7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  <p:sp>
        <p:nvSpPr>
          <p:cNvPr id="41" name="未知">
            <a:extLst>
              <a:ext uri="{FF2B5EF4-FFF2-40B4-BE49-F238E27FC236}">
                <a16:creationId xmlns:a16="http://schemas.microsoft.com/office/drawing/2014/main" id="{3DC65252-E2D2-684E-A220-CF1AE3C2F72D}"/>
              </a:ext>
            </a:extLst>
          </p:cNvPr>
          <p:cNvSpPr>
            <a:spLocks/>
          </p:cNvSpPr>
          <p:nvPr/>
        </p:nvSpPr>
        <p:spPr bwMode="auto">
          <a:xfrm>
            <a:off x="5672141" y="3357563"/>
            <a:ext cx="498475" cy="296863"/>
          </a:xfrm>
          <a:custGeom>
            <a:avLst/>
            <a:gdLst>
              <a:gd name="T0" fmla="*/ 2147483646 w 95"/>
              <a:gd name="T1" fmla="*/ 2147483646 h 60"/>
              <a:gd name="T2" fmla="*/ 2147483646 w 95"/>
              <a:gd name="T3" fmla="*/ 2147483646 h 60"/>
              <a:gd name="T4" fmla="*/ 2147483646 w 95"/>
              <a:gd name="T5" fmla="*/ 2147483646 h 60"/>
              <a:gd name="T6" fmla="*/ 2147483646 w 95"/>
              <a:gd name="T7" fmla="*/ 2147483646 h 60"/>
              <a:gd name="T8" fmla="*/ 2147483646 w 95"/>
              <a:gd name="T9" fmla="*/ 2147483646 h 60"/>
              <a:gd name="T10" fmla="*/ 2147483646 w 95"/>
              <a:gd name="T11" fmla="*/ 2147483646 h 60"/>
              <a:gd name="T12" fmla="*/ 0 w 95"/>
              <a:gd name="T13" fmla="*/ 2147483646 h 60"/>
              <a:gd name="T14" fmla="*/ 2147483646 w 95"/>
              <a:gd name="T15" fmla="*/ 2147483646 h 60"/>
              <a:gd name="T16" fmla="*/ 2147483646 w 95"/>
              <a:gd name="T17" fmla="*/ 2147483646 h 60"/>
              <a:gd name="T18" fmla="*/ 2147483646 w 95"/>
              <a:gd name="T19" fmla="*/ 2147483646 h 60"/>
              <a:gd name="T20" fmla="*/ 2147483646 w 95"/>
              <a:gd name="T21" fmla="*/ 2147483646 h 60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95"/>
              <a:gd name="T34" fmla="*/ 0 h 60"/>
              <a:gd name="T35" fmla="*/ 95 w 95"/>
              <a:gd name="T36" fmla="*/ 60 h 60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95" h="60">
                <a:moveTo>
                  <a:pt x="94" y="1"/>
                </a:moveTo>
                <a:cubicBezTo>
                  <a:pt x="92" y="0"/>
                  <a:pt x="89" y="3"/>
                  <a:pt x="86" y="5"/>
                </a:cubicBezTo>
                <a:cubicBezTo>
                  <a:pt x="80" y="11"/>
                  <a:pt x="71" y="18"/>
                  <a:pt x="60" y="28"/>
                </a:cubicBezTo>
                <a:cubicBezTo>
                  <a:pt x="51" y="35"/>
                  <a:pt x="41" y="42"/>
                  <a:pt x="35" y="45"/>
                </a:cubicBezTo>
                <a:cubicBezTo>
                  <a:pt x="31" y="47"/>
                  <a:pt x="25" y="49"/>
                  <a:pt x="23" y="47"/>
                </a:cubicBezTo>
                <a:cubicBezTo>
                  <a:pt x="22" y="46"/>
                  <a:pt x="21" y="45"/>
                  <a:pt x="21" y="44"/>
                </a:cubicBezTo>
                <a:cubicBezTo>
                  <a:pt x="14" y="48"/>
                  <a:pt x="7" y="53"/>
                  <a:pt x="0" y="58"/>
                </a:cubicBezTo>
                <a:cubicBezTo>
                  <a:pt x="2" y="59"/>
                  <a:pt x="5" y="60"/>
                  <a:pt x="9" y="60"/>
                </a:cubicBezTo>
                <a:cubicBezTo>
                  <a:pt x="27" y="60"/>
                  <a:pt x="45" y="46"/>
                  <a:pt x="56" y="38"/>
                </a:cubicBezTo>
                <a:cubicBezTo>
                  <a:pt x="66" y="29"/>
                  <a:pt x="80" y="18"/>
                  <a:pt x="87" y="11"/>
                </a:cubicBezTo>
                <a:cubicBezTo>
                  <a:pt x="93" y="6"/>
                  <a:pt x="95" y="3"/>
                  <a:pt x="94" y="1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349"/>
          </a:p>
        </p:txBody>
      </p:sp>
    </p:spTree>
    <p:extLst>
      <p:ext uri="{BB962C8B-B14F-4D97-AF65-F5344CB8AC3E}">
        <p14:creationId xmlns:p14="http://schemas.microsoft.com/office/powerpoint/2010/main" val="385158208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5261 0.00184 C -0.54653 -0.00162 -0.52483 -0.01619 -0.51615 -0.01897 C -0.50747 -0.02174 -0.50435 -0.0185 -0.50053 -0.0148 C -0.49671 -0.0111 -0.49462 -0.00024 -0.49306 0.00369 " pathEditMode="fixed" rAng="0" ptsTypes="aaaa">
                                      <p:cBhvr>
                                        <p:cTn id="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" y="-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74 0.03676 C -0.64341 0.03352 -0.63091 0.02219 -0.6224 0.01849 C -0.6139 0.01479 -0.61337 0.01294 -0.59636 0.01433 C -0.57935 0.01572 -0.53699 0.02589 -0.52015 0.02681 C -0.50331 0.02774 -0.49931 0.02404 -0.4948 0.02057 C -0.49028 0.0171 -0.49358 0.00878 -0.49324 0.00577 " pathEditMode="fixed" rAng="0" ptsTypes="aaaaaa">
                                      <p:cBhvr>
                                        <p:cTn id="1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8" y="-1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122 0.04901 C -0.60174 0.05155 -0.59862 0.06034 -0.60122 0.06381 C -0.60383 0.06728 -0.61077 0.06866 -0.61702 0.07005 C -0.62327 0.07144 -0.63386 0.07421 -0.63907 0.07167 C -0.64428 0.06913 -0.64688 0.0608 -0.64844 0.05502 C -0.65001 0.04924 -0.64844 0.04069 -0.64844 0.03676 " pathEditMode="fixed" rAng="0" ptsTypes="aaaaaa">
                                      <p:cBhvr>
                                        <p:cTn id="18" dur="3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" y="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9982 0.05857 C -0.57743 0.0507 -0.55486 0.04283 -0.54583 0.03959 " pathEditMode="relative" rAng="0" ptsTypes="AA">
                                      <p:cBhvr>
                                        <p:cTn id="24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691" y="-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"/>
                            </p:stCondLst>
                            <p:childTnLst>
                              <p:par>
                                <p:cTn id="2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369 0.13687 C -0.67501 0.13572 -0.64636 0.1378 -0.63126 0.1304 C -0.61615 0.123 -0.60157 0.10173 -0.59306 0.09294 C -0.58456 0.08416 -0.58577 0.08485 -0.58056 0.07768 C -0.57535 0.07051 -0.5665 0.0578 -0.56147 0.05017 C -0.55643 0.04254 -0.55261 0.03514 -0.55035 0.03121 " pathEditMode="fixed" rAng="0" ptsTypes="aaaaaa">
                                      <p:cBhvr>
                                        <p:cTn id="2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7" y="-51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3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8212 0.13687 C -0.67414 0.13664 -0.64515 0.13479 -0.63265 0.13479 C -0.62015 0.13479 -0.61754 0.13757 -0.60747 0.13687 C -0.5974 0.13618 -0.58386 0.13433 -0.57258 0.1304 C -0.56129 0.12647 -0.54619 0.11699 -0.53924 0.11352 " pathEditMode="fixed" rAng="0" ptsTypes="aaaaa">
                                      <p:cBhvr>
                                        <p:cTn id="3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71" y="-1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900"/>
                            </p:stCondLst>
                            <p:childTnLst>
                              <p:par>
                                <p:cTn id="3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942 0.11329 C -0.53664 0.11167 -0.53178 0.11421 -0.52466 0.10612 C -0.51754 0.09803 -0.50799 0.07884 -0.49636 0.06496 C -0.48473 0.05132 -0.46581 0.03375 -0.45522 0.02265 C -0.44462 0.01155 -0.43733 0.00577 -0.43282 -0.00232 C -0.42831 -0.01041 -0.42865 -0.02105 -0.42761 -0.0259 " pathEditMode="fixed" rAng="0" ptsTypes="aaaaaa">
                                      <p:cBhvr>
                                        <p:cTn id="3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56" y="-6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9 -0.02868 C -0.43143 -0.02845 -0.43577 -0.03423 -0.44358 -0.02729 C -0.4514 -0.02035 -0.46476 -0.00139 -0.47587 0.01294 C -0.48699 0.02728 -0.5007 0.04323 -0.51042 0.05872 C -0.52015 0.07421 -0.529 0.09618 -0.53386 0.10612 " pathEditMode="fixed" rAng="0" ptsTypes="aaaaa">
                                      <p:cBhvr>
                                        <p:cTn id="4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1" y="6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5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3386 0.10612 C -0.53577 0.11098 -0.54289 0.12924 -0.54532 0.13525 " pathEditMode="fixed" rAng="0" ptsTypes="aa">
                                      <p:cBhvr>
                                        <p:cTn id="5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" y="15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5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8681 0.0904 C -0.49185 0.09294 -0.50851 0.09733 -0.51858 0.1052 C -0.52865 0.11306 -0.54115 0.13017 -0.54723 0.13687 " pathEditMode="fixed" rAng="0" ptsTypes="aaa">
                                      <p:cBhvr>
                                        <p:cTn id="5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9" y="2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6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0747 0.13895 C -0.50435 0.13479 -0.49532 0.12138 -0.49167 0.11352 C -0.48803 0.10566 -0.48664 0.09687 -0.48525 0.09248 " pathEditMode="fixed" rAng="0" ptsTypes="aaa">
                                      <p:cBhvr>
                                        <p:cTn id="6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1" y="-22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6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612 0.10566 C -0.43803 0.10288 -0.44115 0.08901 -0.44567 0.0867 C -0.45018 0.08439 -0.45678 0.08739 -0.46303 0.09248 C -0.46928 0.09757 -0.47657 0.11051 -0.48369 0.11791 C -0.49081 0.12531 -0.5014 0.13317 -0.50608 0.1371 " pathEditMode="fixed" rAng="0" ptsTypes="aaaaa">
                                      <p:cBhvr>
                                        <p:cTn id="6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5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7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702 0.08601 C -0.41858 0.08832 -0.4165 0.09179 -0.42344 0.09942 C -0.43039 0.10705 -0.44983 0.12601 -0.45834 0.13225 C -0.46685 0.13849 -0.4724 0.14057 -0.47431 0.13664 C -0.47622 0.13271 -0.47344 0.11745 -0.46945 0.10913 C -0.46546 0.1008 -0.45574 0.0897 -0.45035 0.08716 C -0.44497 0.08462 -0.44011 0.0897 -0.43768 0.0934 C -0.43525 0.0971 -0.43647 0.10589 -0.43612 0.10913 " pathEditMode="fixed" rAng="0" ptsTypes="aaaaaaaa">
                                      <p:cBhvr>
                                        <p:cTn id="75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8" y="2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8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32 0.08462 C -0.41806 0.09294 -0.43629 0.12439 -0.44237 0.13479 " pathEditMode="fixed" rAng="0" ptsTypes="aa">
                                      <p:cBhvr>
                                        <p:cTn id="8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4" y="25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8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462 0.13826 C -0.44133 0.13849 -0.43785 0.13895 -0.43351 0.13733 C -0.42917 0.13572 -0.42292 0.13155 -0.41893 0.12878 C -0.41494 0.12601 -0.41216 0.123 -0.40973 0.12046 C -0.4073 0.11722 -0.40504 0.11098 -0.40417 0.10866 C -0.40331 0.10612 -0.40452 0.10566 -0.40452 0.10496 " pathEditMode="fixed" rAng="0" ptsTypes="aaaaaA">
                                      <p:cBhvr>
                                        <p:cTn id="8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15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9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0539 0.13387 C -0.4014 0.12994 -0.38508 0.11629 -0.3816 0.10843 C -0.37813 0.10057 -0.38143 0.08785 -0.38473 0.08716 C -0.38803 0.08647 -0.39827 0.10103 -0.40174 0.10473 " pathEditMode="fixed" rAng="0" ptsTypes="aaaa">
                                      <p:cBhvr>
                                        <p:cTn id="93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4" y="-23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 nodeType="afterGroup">
                            <p:stCondLst>
                              <p:cond delay="1900"/>
                            </p:stCondLst>
                            <p:childTnLst>
                              <p:par>
                                <p:cTn id="9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237 0.09225 C -0.34653 0.09433 -0.35903 0.09572 -0.36945 0.10265 C -0.37987 0.10959 -0.39931 0.12924 -0.40539 0.13456 " pathEditMode="fixed" rAng="0" ptsTypes="aaa">
                                      <p:cBhvr>
                                        <p:cTn id="99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" y="21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567 0.09445 C -0.34914 0.10162 -0.36216 0.12871 -0.3665 0.13773 " pathEditMode="fixed" rAng="0" ptsTypes="aa">
                                      <p:cBhvr>
                                        <p:cTn id="10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9" y="22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11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961 0.1375 C -0.36771 0.14074 -0.36562 0.14398 -0.3585 0.13936 C -0.35139 0.13473 -0.33906 0.12223 -0.32656 0.10973 " pathEditMode="relative" rAng="0" ptsTypes="AAA">
                                      <p:cBhvr>
                                        <p:cTn id="11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53" y="-120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1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29 -0.03634 C -0.21199 -0.03356 -0.20903 -0.03009 -0.21546 -0.01967 C -0.22188 -0.00926 -0.23126 0.00463 -0.25018 0.02662 C -0.2691 0.04861 -0.31285 0.09491 -0.32935 0.11296 " pathEditMode="fixed" rAng="0" ptsTypes="aaaa">
                                      <p:cBhvr>
                                        <p:cTn id="117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7" y="75"/>
                                    </p:animMotion>
                                  </p:childTnLst>
                                </p:cTn>
                              </p:par>
                              <p:par>
                                <p:cTn id="1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2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163 -0.03102 C -0.21458 -0.03055 -0.21736 -0.02986 -0.22274 -0.02546 C -0.22812 -0.02106 -0.23264 -0.01898 -0.24357 -0.00509 C -0.25451 0.0088 -0.27569 0.03866 -0.28802 0.05787 C -0.30034 0.07709 -0.30885 0.09306 -0.31718 0.10973 " pathEditMode="relative" rAng="0" ptsTypes="AAAAA">
                                      <p:cBhvr>
                                        <p:cTn id="12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5278" y="7037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2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737 0.10103 C -0.31962 0.10751 -0.33212 0.13502 -0.33126 0.13942 C -0.33039 0.14381 -0.31841 0.13271 -0.31233 0.1267 C -0.30626 0.12069 -0.30053 0.1089 -0.2948 0.10335 C -0.28907 0.0978 -0.28108 0.09525 -0.27744 0.09294 " pathEditMode="fixed" rAng="0" ptsTypes="aaaaa">
                                      <p:cBhvr>
                                        <p:cTn id="129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3" y="17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 nodeType="afterGroup">
                            <p:stCondLst>
                              <p:cond delay="2600"/>
                            </p:stCondLst>
                            <p:childTnLst>
                              <p:par>
                                <p:cTn id="1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056 0.09294 C -0.27848 0.09271 -0.27032 0.08785 -0.26789 0.08924 C -0.26546 0.09063 -0.26528 0.09849 -0.26633 0.10173 C -0.26737 0.10496 -0.27119 0.10658 -0.27431 0.1082 C -0.27744 0.10982 -0.28004 0.1082 -0.28473 0.11098 C -0.28942 0.11375 -0.29914 0.12046 -0.30209 0.12508 C -0.30504 0.1297 -0.304 0.1371 -0.30209 0.13872 C -0.30018 0.14034 -0.29324 0.13525 -0.29098 0.13433 " pathEditMode="fixed" rAng="0" ptsTypes="aaaaaaaa">
                                      <p:cBhvr>
                                        <p:cTn id="135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" y="21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 nodeType="afterGroup">
                            <p:stCondLst>
                              <p:cond delay="2800"/>
                            </p:stCondLst>
                            <p:childTnLst>
                              <p:par>
                                <p:cTn id="14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392 0.14375 C -0.29045 0.14074 -0.28038 0.13334 -0.27343 0.12616 C -0.26649 0.11898 -0.25711 0.10602 -0.25277 0.1007 " pathEditMode="relative" rAng="0" ptsTypes="AAA">
                                      <p:cBhvr>
                                        <p:cTn id="141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49" y="-2153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 nodeType="afterGroup">
                            <p:stCondLst>
                              <p:cond delay="3100"/>
                            </p:stCondLst>
                            <p:childTnLst>
                              <p:par>
                                <p:cTn id="14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434 0.10278 C -0.24757 0.10463 -0.22257 0.11621 -0.2118 0.11551 C -0.20104 0.11482 -0.19305 0.10162 -0.18958 0.09885 " pathEditMode="relative" rAng="0" ptsTypes="AAA">
                                      <p:cBhvr>
                                        <p:cTn id="14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229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14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272 0.0934 C -0.1941 0.09364 -0.19758 0.09595 -0.20122 0.09479 C -0.20487 0.09364 -0.21216 0.08878 -0.21494 0.08716 " pathEditMode="fixed" rAng="0" ptsTypes="aaa">
                                      <p:cBhvr>
                                        <p:cTn id="15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0" y="0"/>
                                    </p:animMotion>
                                  </p:childTnLst>
                                </p:cTn>
                              </p:par>
                              <p:par>
                                <p:cTn id="1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15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67 0.01687 C -0.14931 0.0171 -0.16077 0.01572 -0.16789 0.01895 C -0.17501 0.02219 -0.18282 0.02982 -0.18855 0.03583 C -0.19428 0.04184 -0.19931 0.04924 -0.20278 0.05479 C -0.20626 0.06034 -0.20695 0.06427 -0.20903 0.06959 C -0.21112 0.07491 -0.21372 0.08346 -0.21494 0.08716 " pathEditMode="fixed" rAng="0" ptsTypes="aaaaaa">
                                      <p:cBhvr>
                                        <p:cTn id="156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4" y="34"/>
                                    </p:animMotion>
                                  </p:childTnLst>
                                </p:cTn>
                              </p:par>
                              <p:par>
                                <p:cTn id="1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6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55 0.12462 C -0.18403 0.11745 -0.17084 0.09664 -0.16303 0.08392 C -0.15522 0.07121 -0.14653 0.05803 -0.1415 0.04901 C -0.13647 0.03999 -0.13212 0.03468 -0.13299 0.02936 C -0.13386 0.02404 -0.14428 0.01942 -0.14723 0.01687 " pathEditMode="fixed" rAng="0" ptsTypes="aaaaa">
                                      <p:cBhvr>
                                        <p:cTn id="162" dur="2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" y="-53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16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6 0.07213 C -0.11685 0.07583 -0.12605 0.09803 -0.12344 0.09387 C -0.12084 0.0897 -0.10574 0.05826 -0.09966 0.0467 C -0.09358 0.03514 -0.09133 0.02959 -0.08681 0.0245 C -0.0823 0.01942 -0.07344 0.01271 -0.07258 0.01618 C -0.07171 0.01965 -0.07101 0.02982 -0.08212 0.04577 C -0.09324 0.06173 -0.12206 0.09618 -0.13924 0.11236 C -0.15643 0.12855 -0.17709 0.14011 -0.18525 0.14265 C -0.19341 0.1452 -0.18785 0.13086 -0.18855 0.12785 " pathEditMode="fixed" rAng="0" ptsTypes="aaaaaaaaa">
                                      <p:cBhvr>
                                        <p:cTn id="168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6" y="7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3800"/>
                            </p:stCondLst>
                            <p:childTnLst>
                              <p:par>
                                <p:cTn id="17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511 0.16227 C -0.15869 0.14954 -0.13195 0.10371 -0.12327 0.0882 " pathEditMode="fixed" rAng="0" ptsTypes="aa">
                                      <p:cBhvr>
                                        <p:cTn id="174" dur="100" spd="-999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" y="-36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909 0.17037 C -0.17118 0.18033 -0.19774 0.225 -0.20937 0.23889 C -0.221 0.25278 -0.23177 0.25255 -0.23854 0.25371 C -0.24531 0.25486 -0.24965 0.25209 -0.24965 0.2463 C -0.24965 0.24051 -0.24409 0.22662 -0.23854 0.21852 C -0.23298 0.21042 -0.22326 0.20463 -0.21632 0.19815 C -0.20937 0.19167 -0.20451 0.18403 -0.19687 0.17963 C -0.18923 0.17523 -0.16701 0.16042 -0.16909 0.17037 Z " pathEditMode="relative" rAng="0" ptsTypes="AAAAAAAA">
                                      <p:cBhvr>
                                        <p:cTn id="180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4028" y="4005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3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8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222 0.1676 C -0.16597 0.16482 -0.15989 0.16412 -0.15416 0.16389 C -0.14843 0.16366 -0.14253 0.16366 -0.13767 0.16551 C -0.13281 0.16736 -0.12864 0.16991 -0.12517 0.17477 C -0.1217 0.17963 -0.11857 0.19098 -0.11684 0.19514 " pathEditMode="relative" rAng="0" ptsTypes="AAAAA">
                                      <p:cBhvr>
                                        <p:cTn id="186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60" y="1181"/>
                                    </p:animMotion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19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45 0.19861 C -0.1184 0.17477 -0.1217 0.15023 -0.1217 0.13727 C -0.1217 0.12431 -0.11684 0.12385 -0.11545 0.12037 " pathEditMode="relative" rAng="0" ptsTypes="AAA">
                                      <p:cBhvr>
                                        <p:cTn id="192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313" y="-3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19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701 0.12269 C -0.10208 0.10857 -0.08715 0.09468 -0.08524 0.09537 C -0.08333 0.09607 -0.10173 0.11829 -0.1059 0.12686 C -0.11007 0.13542 -0.11041 0.14074 -0.11059 0.14607 " pathEditMode="relative" rAng="0" ptsTypes="AAAA">
                                      <p:cBhvr>
                                        <p:cTn id="19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580" y="-208"/>
                                    </p:animMotion>
                                  </p:childTnLst>
                                </p:cTn>
                              </p:par>
                              <p:par>
                                <p:cTn id="1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8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 nodeType="afterGroup">
                            <p:stCondLst>
                              <p:cond delay="4300"/>
                            </p:stCondLst>
                            <p:childTnLst>
                              <p:par>
                                <p:cTn id="20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2 0.14028 C -0.1033 0.1419 -0.09739 0.14352 -0.09184 0.14028 C -0.08628 0.13704 -0.07986 0.12662 -0.07586 0.12107 C -0.07187 0.11551 -0.06909 0.11088 -0.06805 0.10625 C -0.06701 0.10186 -0.06944 0.09375 -0.06961 0.09375 C -0.06979 0.09375 -0.06771 0.10116 -0.06961 0.10625 C -0.07152 0.11158 -0.07916 0.12223 -0.08073 0.12547 " pathEditMode="relative" rAng="0" ptsTypes="AAAAAAA">
                                      <p:cBhvr>
                                        <p:cTn id="20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066" y="-2245"/>
                                    </p:animMotion>
                                  </p:childTnLst>
                                </p:cTn>
                              </p:par>
                              <p:par>
                                <p:cTn id="20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4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20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87 0.09699 C -0.07725 0.11135 -0.08246 0.12593 -0.08142 0.13079 C -0.08038 0.13565 -0.0684 0.12824 -0.06545 0.12639 " pathEditMode="relative" rAng="0" ptsTypes="AAA">
                                      <p:cBhvr>
                                        <p:cTn id="207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74" y="1759"/>
                                    </p:animMotion>
                                  </p:childTnLst>
                                </p:cTn>
                              </p:par>
                              <p:par>
                                <p:cTn id="20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0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493 0.125 L -0.02257 0.09329 " pathEditMode="relative" rAng="0" ptsTypes="AA">
                                      <p:cBhvr>
                                        <p:cTn id="213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118" y="-1597"/>
                                    </p:animMotion>
                                  </p:childTnLst>
                                </p:cTn>
                              </p:par>
                              <p:par>
                                <p:cTn id="2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21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257 0.09329 C -0.03281 0.10255 -0.04288 0.11204 -0.04791 0.12061 C -0.05295 0.12917 -0.05243 0.14005 -0.0526 0.14398 " pathEditMode="relative" rAng="0" ptsTypes="AAA">
                                      <p:cBhvr>
                                        <p:cTn id="219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510" y="2523"/>
                                    </p:animMotion>
                                  </p:childTnLst>
                                </p:cTn>
                              </p:par>
                              <p:par>
                                <p:cTn id="2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22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139 0.14236 C -0.03941 0.13287 -0.02725 0.12338 -0.01805 0.11482 C -0.00885 0.10625 -0.00243 0.09908 0.00417 0.09167 " pathEditMode="relative" rAng="0" ptsTypes="AAA">
                                      <p:cBhvr>
                                        <p:cTn id="225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78" y="-2546"/>
                                    </p:animMotion>
                                  </p:childTnLst>
                                </p:cTn>
                              </p:par>
                              <p:par>
                                <p:cTn id="2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8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9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23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4 0.09537 C 0.00191 0.1 -0.00625 0.11505 -0.01059 0.12246 C -0.01493 0.12986 -0.01944 0.13588 -0.0217 0.13936 " pathEditMode="relative" rAng="0" ptsTypes="AAA">
                                      <p:cBhvr>
                                        <p:cTn id="231" dur="1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302" y="2199"/>
                                    </p:animMotion>
                                  </p:childTnLst>
                                </p:cTn>
                              </p:par>
                              <p:par>
                                <p:cTn id="2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4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2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 0.1419 C -0.01389 0.14144 -0.00798 0.14213 -0.00208 0.13773 C 0.00382 0.13334 0.01129 0.12084 0.01476 0.11621 " pathEditMode="relative" rAng="0" ptsTypes="AAA">
                                      <p:cBhvr>
                                        <p:cTn id="23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788" y="-1296"/>
                                    </p:animMotion>
                                  </p:childTnLst>
                                </p:cTn>
                              </p:par>
                              <p:par>
                                <p:cTn id="2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 nodeType="afterGroup">
                            <p:stCondLst>
                              <p:cond delay="5200"/>
                            </p:stCondLst>
                            <p:childTnLst>
                              <p:par>
                                <p:cTn id="2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89 0.11389 C 0.01632 0.16436 -0.01232 0.30486 0.00816 0.41667 C 0.02865 0.52848 0.11441 0.71181 0.14045 0.78449 C 0.1665 0.85718 0.15955 0.83889 0.16459 0.85324 " pathEditMode="relative" rAng="0" ptsTypes="AAAA">
                                      <p:cBhvr>
                                        <p:cTn id="2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476" y="369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78ABB8-BCBF-9269-C70B-1F58E699F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Operator growth </a:t>
            </a:r>
            <a:r>
              <a:rPr kumimoji="1" lang="en-US" altLang="zh-CN"/>
              <a:t>in transverse Ising model</a:t>
            </a:r>
            <a:endParaRPr kumimoji="1" lang="zh-CN" alt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98B9664-3DB3-D4C3-8BF1-6A7A71E51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8" name="图片 7" descr="\documentclass{article}&#10;\usepackage{amsmath}&#10;\usepackage{xcolor}&#10;\usepackage{mathrsfs}&#10;\usepackage{physics,bm,bbm}&#10;\usepackage{amssymb}&#10;\pagestyle{empty}&#10;\begin{document}&#10;\begin{align*}&#10;    \tilde{\boldsymbol{A}}_i (t)&amp;=e^{i\boldsymbol{h}t}\tilde{\boldsymbol{A}_i}e^{-i\boldsymbol{h}t}\\&amp;=\mathfrak{a}_{i}^{\dagger} e^{L_{\mathfrak{a}_i} t} E_0&#10;\end{align*}&#10;\end{document}" title="IguanaTex Bitmap Display">
            <a:extLst>
              <a:ext uri="{FF2B5EF4-FFF2-40B4-BE49-F238E27FC236}">
                <a16:creationId xmlns:a16="http://schemas.microsoft.com/office/drawing/2014/main" id="{6A1C7CCF-32F5-0271-3EA7-55AFB1D992D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619455" y="2276872"/>
            <a:ext cx="2621280" cy="914400"/>
          </a:xfrm>
          <a:prstGeom prst="rect">
            <a:avLst/>
          </a:prstGeom>
        </p:spPr>
      </p:pic>
      <p:pic>
        <p:nvPicPr>
          <p:cNvPr id="10" name="图片 9" descr="\documentclass{article}&#10;\usepackage{amsmath}&#10;\usepackage{xcolor}&#10;\usepackage{mathrsfs}&#10;\usepackage{physics,bm,bbm}&#10;\usepackage{amssymb}&#10;\pagestyle{empty}&#10;\begin{document}&#10;\begin{align*}&#10;   \tilde{\boldsymbol{A}}_i=\boldsymbol{\sigma}_i^{x,y,z}&#10;\end{align*}&#10;\end{document}" title="IguanaTex Bitmap Display">
            <a:extLst>
              <a:ext uri="{FF2B5EF4-FFF2-40B4-BE49-F238E27FC236}">
                <a16:creationId xmlns:a16="http://schemas.microsoft.com/office/drawing/2014/main" id="{76F6EC89-11F0-E38A-5D28-1592FBDAD85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685495" y="4062907"/>
            <a:ext cx="1244600" cy="304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4350F2C8-F21B-28CB-9C1B-20AF80ABEB7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40" y="1252837"/>
            <a:ext cx="7772400" cy="5169813"/>
          </a:xfrm>
          <a:prstGeom prst="rect">
            <a:avLst/>
          </a:prstGeom>
        </p:spPr>
      </p:pic>
      <p:pic>
        <p:nvPicPr>
          <p:cNvPr id="14" name="图片 13" descr="\documentclass{article}&#10;\usepackage{amsmath}&#10;\usepackage{xcolor}&#10;\usepackage{mathrsfs}&#10;\usepackage{physics,bm,bbm}&#10;\usepackage{amssymb}&#10;\pagestyle{empty}&#10;\begin{document}&#10;\begin{align*}&#10;   N=20&#10;\end{align*}&#10;\end{document}" title="IguanaTex Bitmap Display">
            <a:extLst>
              <a:ext uri="{FF2B5EF4-FFF2-40B4-BE49-F238E27FC236}">
                <a16:creationId xmlns:a16="http://schemas.microsoft.com/office/drawing/2014/main" id="{6A57CF1F-43DD-EDCC-DF4B-FC3CFA41D960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734317" y="5061542"/>
            <a:ext cx="812800" cy="17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562240"/>
      </p:ext>
    </p:extLst>
  </p:cSld>
  <p:clrMapOvr>
    <a:masterClrMapping/>
  </p:clrMapOvr>
  <p:transition spd="slow"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bce83e47c546ff6ac1b4b362eaa37f0f7a52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4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white}{\frac{d}{dt}\boldsymbol{\rho}=\mathcal{L}[\boldsymbol{\rho}]}&#10;\end{align*}&#10;\end{document}"/>
  <p:tag name="IGUANATEXSIZE" val="24"/>
  <p:tag name="IGUANATEXCURSOR" val="24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5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white}{\frac{d}{dt}\ket{p}=\boldsymbol{L}\ket{p}}&#10;\end{align*}&#10;\end{document}"/>
  <p:tag name="IGUANATEXSIZE" val="24"/>
  <p:tag name="IGUANATEXCURSOR" val="22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dot{\boldsymbol{\rho}}=\mathcal{L}[\boldsymbol{\rho}]&#10;\end{align*}&#10;\end{document}"/>
  <p:tag name="IGUANATEXSIZE" val="20"/>
  <p:tag name="IGUANATEXCURSOR" val="22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5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\rho}(t)=\boldsymbol{\rho}_\beta+ \textcolor{red}{\boldsymbol{\rho}_1 e^{-\lambda_1 t}}+ \boldsymbol{\rho}_2 e^{-\lambda_2 t} + \cdots&#10;\end{align*}&#10;\end{document}"/>
  <p:tag name="IGUANATEXSIZE" val="20"/>
  <p:tag name="IGUANATEXCURSOR" val="2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extcolor{red}{\mathrm{Re}(\lambda_{1})}\leq\mathrm{Re}(\lambda_{2})\leq\cdots&#10;\end{align*}&#10;\end{document}"/>
  <p:tag name="IGUANATEXSIZE" val="20"/>
  <p:tag name="IGUANATEXCURSOR" val="20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=0&#10;\end{align*}&#10;\end{document}"/>
  <p:tag name="IGUANATEXSIZE" val="16"/>
  <p:tag name="IGUANATEXCURSOR" val="17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t\rightarrow \infty&#10;\end{align*}&#10;\end{document}"/>
  <p:tag name="IGUANATEXSIZE" val="16"/>
  <p:tag name="IGUANATEXCURSOR" val="18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2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lambda_0=0&#10;\end{align*}&#10;\end{document}"/>
  <p:tag name="IGUANATEXSIZE" val="20"/>
  <p:tag name="IGUANATEXCURSOR" val="17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2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rm{Re}(\lambda_1)&#10;\end{align*}&#10;\end{document}"/>
  <p:tag name="IGUANATEXSIZE" val="20"/>
  <p:tag name="IGUANATEXCURSOR" val="2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4"/>
  <p:tag name="ORIGINALWIDTH" val="71"/>
  <p:tag name="OUTPUTTYPE" val="PDF"/>
  <p:tag name="IGUANATEXVERSION" val="160"/>
  <p:tag name="LATEXADDIN" val="\documentclass{article}&#10;\usepackage{amsmath}&#10;\usepackage{xcolor}&#10;\usepackage{mathrsfs}&#10;\pagestyle{empty}&#10;\begin{document}&#10;\begin{equation*}&#10;\frac{\textcolor{red}{\boldsymbol{D}_{ij}}}{\textcolor{red}{\boldsymbol{D}_{ji}}}=e^{\beta(E_{j}-E_{i})}&#10;\end{equation*}&#10;\end{document}"/>
  <p:tag name="IGUANATEXSIZE" val="24"/>
  <p:tag name="IGUANATEXCURSOR" val="24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"/>
  <p:tag name="ORIGINALWIDTH" val="27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oldsymbol{D}&amp;=\left(\begin{array}{ccc}&#10;\textcolor{blue}{\boldsymbol{D}_{00}} &amp; \textcolor{red}{\tilde{\gamma}_{01}e^{\beta(E_{1}-E_{0})/2}} &amp; \textcolor{red}{\tilde{\gamma}_{02}e^{\beta(E_{2}-E_{0})/2}}\\&#10;\textcolor{red}{\tilde{\gamma}_{01}e^{-\beta(E_{1}-E_{0})/2}} &amp; \textcolor{blue}{\boldsymbol{D}_{11}} &amp; \textcolor{red}{\tilde{\gamma}_{12}e^{\beta(E_{2}-E_{1})/2}}\\&#10;\textcolor{red}{\tilde{\gamma}_{02}e^{-\beta(E_{2}-E_{0})/2}} &amp; \textcolor{red}{\tilde{\gamma}_{12}e^{-\beta(E_{2}-E_{1})/2}} &amp; \textcolor{blue}{\boldsymbol{D}_{22}}&#10;\end{array}\right)&#10;\end{align*}&#10;\end{document}"/>
  <p:tag name="IGUANATEXSIZE" val="20"/>
  <p:tag name="IGUANATEXCURSOR" val="74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6"/>
  <p:tag name="ORIGINALWIDTH" val="19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blue}{\boldsymbol{D}_{00}}&amp;=-\tilde{\gamma}_{01}e^{-\beta(E_{1}-E_{0})/2}-\tilde{\gamma}_{02}e^{-\beta(E_{2}-E_{0})/2}\\\textcolor{blue}{\boldsymbol{D}_{11}}&amp;=-\tilde{\gamma}_{01}e^{\beta(E_{1}-E_{0})/2}-\tilde{\gamma}_{12}e^{-\beta(E_{2}-E_{1})/2}\\\textcolor{blue}{\boldsymbol{D}_{22}}&amp;=-\tilde{\gamma}_{02}e^{\beta(E_{2}-E_{0})/2}-\tilde{\gamma}_{12}e^{\beta(E_{2}-E_{1})/2}&#10;\end{align*}&#10;\end{document}"/>
  <p:tag name="IGUANATEXSIZE" val="20"/>
  <p:tag name="IGUANATEXCURSOR" val="5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6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oldsymbol{D}^{\top}=   \boldsymbol{\rho}_{\beta}^{-1}\boldsymbol{D}\boldsymbol{\rho}_{\beta}&#10;\end{align*}&#10;\end{document}"/>
  <p:tag name="IGUANATEXSIZE" val="20"/>
  <p:tag name="IGUANATEXCURSOR" val="2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ket{p_\mathrm{eq}}=\boldsymbol{\rho}_\beta\ket{\mathbbm{1}}&#10;\end{align*}&#10;\end{document}"/>
  <p:tag name="IGUANATEXSIZE" val="20"/>
  <p:tag name="IGUANATEXCURSOR" val="23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\rho}_{\beta}=e^{-\beta\boldsymbol{h}^{\mathrm{cl}}}/Z(\beta)&#10;\end{align*}&#10;\end{document}"/>
  <p:tag name="IGUANATEXSIZE" val="20"/>
  <p:tag name="IGUANATEXCURSOR" val="26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1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boldsymbol{D}}=-\tilde{\boldsymbol{H}}=\sum_{i=1}^{N}\tilde{\gamma}_{i}(\boldsymbol{\sigma}_{i}^{x}-\boldsymbol{I})&#10;\end{align*}&#10;\end{document}"/>
  <p:tag name="IGUANATEXSIZE" val="24"/>
  <p:tag name="IGUANATEXCURSOR" val="29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3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\tilde{\boldsymbol{D}}^{\top}=\tilde{\boldsymbol{D}}}&#10;\end{align*}&#10;\end{document}"/>
  <p:tag name="IGUANATEXSIZE" val="20"/>
  <p:tag name="IGUANATEXCURSOR" val="23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\textcolor{white}{\;\sum_{i}\tilde{\gamma}_{i}\tilde{\boldsymbol{A}}_{i}=\sum_{i}\tilde{\gamma}_{i}\tilde{\boldsymbol{A}}_{i}^{\top}}$&#10;\end{document}"/>
  <p:tag name="IGUANATEXSIZE" val="20"/>
  <p:tag name="IGUANATEXCURSOR" val="25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3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{\tilde{\boldsymbol{A}_{i}}=\boldsymbol{\sigma}_{i}^{x}}&#10;\end{align*}&#10;\end{document}"/>
  <p:tag name="IGUANATEXSIZE" val="24"/>
  <p:tag name="IGUANATEXCURSOR" val="16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0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\textcolor{white}{ \tilde{\boldsymbol{D}}=\sum_{i}\tilde{\gamma}_{i}(\tilde{\boldsymbol{A}}_{i}-\tilde{\boldsymbol{A}}_{i}^{\top}\tilde{\boldsymbol{A}}_{i})}$&#10;\end{document}"/>
  <p:tag name="IGUANATEXSIZE" val="20"/>
  <p:tag name="IGUANATEXCURSOR" val="22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4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\rho}_0=\boldsymbol{I}/d&#10;\end{align*}&#10;\end{document}"/>
  <p:tag name="IGUANATEXSIZE" val="20"/>
  <p:tag name="IGUANATEXCURSOR" val="22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d=2^N  &#10;\end{align*}&#10;\end{document}"/>
  <p:tag name="IGUANATEXSIZE" val="20"/>
  <p:tag name="IGUANATEXCURSOR" val="1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\textcolor{white}{\boldsymbol{D}=\sum_{i}\tilde{\gamma}_{i}(\boldsymbol{\rho}_{\beta}^{1/2}\tilde{\boldsymbol{A}}_{i}\boldsymbol{\rho}_{\beta}^{-1/2}-\boldsymbol{A}_{i}^{\top}\boldsymbol{A}_{i})}$&#10;\end{document}"/>
  <p:tag name="IGUANATEXSIZE" val="20"/>
  <p:tag name="IGUANATEXCURSOR" val="36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white}{\boldsymbol{A}_i=\boldsymbol{\rho}_\beta^{1/4}\tilde{\boldsymbol{A}}_i \boldsymbol{\rho}_\beta^{-1/4}}&#10;\end{align*}&#10;\end{document}"/>
  <p:tag name="IGUANATEXSIZE" val="20"/>
  <p:tag name="IGUANATEXCURSOR" val="27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6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  \boldsymbol{D}^{\top}= \boldsymbol{\rho}_{\beta}^{-1}\boldsymbol{D}\boldsymbol{\rho}_{\beta}}&#10;\end{align*}&#10;\end{document}"/>
  <p:tag name="IGUANATEXSIZE" val="20"/>
  <p:tag name="IGUANATEXCURSOR" val="2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9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boldsymbol{h}^{\mathrm{cl}}=-\sum_{i=1}^N J\boldsymbol{\sigma}_{i}^{z}\boldsymbol{\sigma}_{i+1}^{z}$&#10;\end{document}"/>
  <p:tag name="IGUANATEXSIZE" val="18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33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A}_{i}&amp;=\cosh(\frac{\beta J}{2})^{2}\boldsymbol{\sigma}_{i}^{x}-\frac{i}{2}\sinh(\beta J)(\boldsymbol{\sigma}_{i-1}^{z}+\boldsymbol{\sigma}_{i+1}^{z})\boldsymbol{\sigma}_{i}^{y}+\sinh(\frac{\beta J}{2})^{2}\boldsymbol{\sigma}_{i-1}^{z}\boldsymbol{\sigma}_{i}^{x}\boldsymbol{\sigma}_{i+1}^{z}&#10;\end{align*}&#10;\end{document}"/>
  <p:tag name="IGUANATEXSIZE" val="18"/>
  <p:tag name="IGUANATEXCURSOR" val="49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\rho}_\beta =e^{-\beta \boldsymbol{h}^\mathrm{cl}}/Z(\beta)&#10;\end{align*}&#10;\end{document}"/>
  <p:tag name="IGUANATEXSIZE" val="20"/>
  <p:tag name="IGUANATEXCURSOR" val="25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6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Z(\beta)=\mathrm{tr}( e^{-\beta \boldsymbol{h}^\mathrm{cl}})&#10;\end{align*}&#10;\end{document}"/>
  <p:tag name="IGUANATEXSIZE" val="20"/>
  <p:tag name="IGUANATEXCURSOR" val="24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20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H}_{i}&amp;=\frac{1+\eta\boldsymbol{\sigma}_{i}^{z}(\boldsymbol{\sigma}_{i-1}^{z}+\boldsymbol{\sigma}_{i+1}^{z})+\eta^{2}\boldsymbol{\sigma}_{i-1}^{z}\boldsymbol{\sigma}_{i+1}^{z}}{1-\eta^{2}}-\boldsymbol{\sigma}_{i}^{x}&#10;\end{align*}&#10;\end{document}"/>
  <p:tag name="IGUANATEXSIZE" val="20"/>
  <p:tag name="IGUANATEXCURSOR" val="41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0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ilde{\boldsymbol{A}}_{in}=(1\pm \boldsymbol{\sigma}_{i-1}^z \boldsymbol{\sigma}_{i+1}^z) \boldsymbol{\sigma}_{i}^x&#10;\end{align*}&#10;\end{document}"/>
  <p:tag name="IGUANATEXSIZE" val="20"/>
  <p:tag name="IGUANATEXCURSOR" val="2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4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   \boldsymbol{H}=\sum_{i=1}^N\tilde{\gamma}_{i}(1+\delta_i\boldsymbol{\sigma}_{i-1}^{z}\boldsymbol{\sigma}_{i+1}^{z})\boldsymbol{H}_{i}$&#10;\end{document}"/>
  <p:tag name="IGUANATEXSIZE" val="18"/>
  <p:tag name="IGUANATEXCURSOR" val="18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5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eta =\tanh(\beta J)&#10;\end{align*}&#10;\end{document}"/>
  <p:tag name="IGUANATEXSIZE" val="20"/>
  <p:tag name="IGUANATEXCURSOR" val="20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white}{\boldsymbol{H}=-\boldsymbol{\rho}_{\beta}^{-1/2} \boldsymbol{D}\boldsymbol{\rho}_{\beta}^{1/2}}&#10;\end{align*}&#10;\end{document}"/>
  <p:tag name="IGUANATEXSIZE" val="20"/>
  <p:tag name="IGUANATEXCURSOR" val="3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4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\textcolor{white}{=\sum_{i}\tilde{\gamma}_{i}\boldsymbol{H}_{i}=\sum_{i}\tilde{\gamma}_{i}(\boldsymbol{A}_{i}^{\top}\boldsymbol{A}_{i}-\tilde{\boldsymbol{A}}_{i})}$&#10;\end{document}"/>
  <p:tag name="IGUANATEXSIZE" val="20"/>
  <p:tag name="IGUANATEXCURSOR" val="19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5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H}\ket{\sqrt{p_\beta}}=0&#10;\end{align*}&#10;\end{document}"/>
  <p:tag name="IGUANATEXSIZE" val="20"/>
  <p:tag name="IGUANATEXCURSOR" val="18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ket{p_{\beta}}=\frac{e^{-\beta \boldsymbol{h}^{\mathrm{cl}}}}{Z(\beta)}\ket{\mathbbm{1}}&#10;\end{align*}&#10;\end{document}"/>
  <p:tag name="IGUANATEXSIZE" val="20"/>
  <p:tag name="IGUANATEXCURSOR" val="2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"/>
  <p:tag name="ORIGINALWIDTH" val="9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ket{\sqrt{p_{\beta}}}=\frac{e^{-\beta \boldsymbol{h}^{\mathrm{cl}}/2}}{\sqrt{Z(\beta)}}\ket{\mathbbm{1}}&#10;\end{align*}&#10;\end{document}"/>
  <p:tag name="IGUANATEXSIZE" val="20"/>
  <p:tag name="IGUANATEXCURSOR" val="26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6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&#10;  \textcolor{white}{ \boldsymbol{H}=\sum_{i}\tilde{\gamma}_i\boldsymbol{H}_i}&#10;$&#10;\end{document}"/>
  <p:tag name="IGUANATEXSIZE" val="20"/>
  <p:tag name="IGUANATEXCURSOR" val="2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5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&#10;\textcolor{white}{\boldsymbol{D}=\sum_{i} \tilde{\gamma}_i\boldsymbol{D}_{i}}&#10;$&#10;\end{document}"/>
  <p:tag name="IGUANATEXSIZE" val="20"/>
  <p:tag name="IGUANATEXCURSOR" val="22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4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D}\ket{p_\beta}&amp;=0\\   \bra{\mathbbm{1}}\boldsymbol{D}&amp;=0&#10;\end{align*}&#10;\end{document}"/>
  <p:tag name="IGUANATEXSIZE" val="20"/>
  <p:tag name="IGUANATEXCURSOR" val="23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H}_i^\dagger = \boldsymbol{H}_i^\top= \boldsymbol{H}_i&#10;\end{align*}&#10;\end{document}"/>
  <p:tag name="IGUANATEXSIZE" val="24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6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\rho}_{\beta}^{-1}\boldsymbol{D}_i\boldsymbol{\rho}_{\beta}=\boldsymbol{D}^{\top}_i&#10;\end{align*}&#10;\end{document}"/>
  <p:tag name="IGUANATEXSIZE" val="20"/>
  <p:tag name="IGUANATEXCURSOR" val="28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-\lambda_0,-\lambda_1,\ldots,-\lambda_{d-1}&#10;\end{align*}&#10;\end{document}"/>
  <p:tag name="IGUANATEXSIZE" val="20"/>
  <p:tag name="IGUANATEXCURSOR" val="2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66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lambda_0,\lambda_1,\ldots,\lambda_{d-1}&#10;\end{align*}&#10;\end{document}"/>
  <p:tag name="IGUANATEXSIZE" val="20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6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lambda_0=0,\;\lambda_1&gt;0&#10;\end{align*}&#10;\end{document}"/>
  <p:tag name="IGUANATEXSIZE" val="20"/>
  <p:tag name="IGUANATEXCURSOR" val="2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3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frac{\partial\lambda_{1}}{\partial\tilde{\gamma}_{i}}=\left\langle \Phi_{1}\right|\frac{\partial\boldsymbol{H}}{\partial\tilde{\gamma}_{i}}\left|\Phi_{1}\right\rangle &#10;\end{align*}&#10;\end{document}"/>
  <p:tag name="IGUANATEXSIZE" val="24"/>
  <p:tag name="IGUANATEXCURSOR" val="33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12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extcolor{white}{\Delta=\frac{\lambda_{1}}{-\mathrm{tr}(\boldsymbol{D})/d}=\frac{\lambda_{1}}{\sum_{j=1}^{d-1}\lambda_{j}/d}}&#10;\end{align*}&#10;\end{document}"/>
  <p:tag name="IGUANATEXSIZE" val="24"/>
  <p:tag name="IGUANATEXCURSOR" val="29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\boldsymbol{H}}=G_\Phi&#10;\end{align*}&#10;\end{document}"/>
  <p:tag name="IGUANATEXSIZE" val="24"/>
  <p:tag name="IGUANATEXCURSOR" val="1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\boldsymbol{H}}\geq G_\Phi&#10;\end{align*}&#10;\end{document}"/>
  <p:tag name="IGUANATEXSIZE" val="24"/>
  <p:tag name="IGUANATEXCURSOR" val="1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4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G_{\boldsymbol{H}}\leq G_\Phi&#10;\end{align*}&#10;\end{document}"/>
  <p:tag name="IGUANATEXSIZE" val="24"/>
  <p:tag name="IGUANATEXCURSOR" val="18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9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\tilde A}_1=\{\boldsymbol{\sigma}_i^x|1\leq i \leq N\}&#10;\end{align*}&#10;\end{document}"/>
  <p:tag name="IGUANATEXSIZE" val="20"/>
  <p:tag name="IGUANATEXCURSOR" val="21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\tilde A}_2=\{\boldsymbol{\sigma}_i^x,\boldsymbol{\sigma}_i^x \boldsymbol{\sigma}_j^x|1\leq i&lt;j\leq N\}&#10;\end{align*}&#10;\end{document}"/>
  <p:tag name="IGUANATEXSIZE" val="20"/>
  <p:tag name="IGUANATEXCURSOR" val="25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9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boldsymbol{h}^\mathrm{cl}=-\frac{1}{N}J\sum_{i&lt;j}\boldsymbol{\sigma}_i^z \boldsymbol{\sigma}_j^z.&#10;\end{align*}&#10;\end{document}"/>
  <p:tag name="IGUANATEXSIZE" val="20"/>
  <p:tag name="IGUANATEXCURSOR" val="26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A}_1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1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scr{A}_2&#10;\end{align*}&#10;\end{document}"/>
  <p:tag name="IGUANATEXSIZE" val="20"/>
  <p:tag name="IGUANATEXCURSOR" val="1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9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boldsymbol{h}^\mathrm{cl}=-\sum_{i=1}^{N} J \boldsymbol{\sigma}_i^z\boldsymbol{\sigma}_{i+1}^z.&#10;\end{align*}&#10;\end{document}"/>
  <p:tag name="IGUANATEXSIZE" val="20"/>
  <p:tag name="IGUANATEXCURSOR" val="25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9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_1=\{\boldsymbol{\sigma}_i^x|1\leq i \leq N\}&#10;\end{align*}&#10;\end{document}"/>
  <p:tag name="IGUANATEXSIZE" val="20"/>
  <p:tag name="IGUANATEXCURSOR" val="21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1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_{2}=\{\tilde{\boldsymbol{A}}_{i1},\tilde{\boldsymbol{A}}_{i2}|1\leq i\leq N\}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2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boldsymbol{A}}_{i12}=(1\pm \boldsymbol{\sigma}_{i-1}^{z}\boldsymbol{\sigma}_{i+1}^{z})\boldsymbol{\sigma}_{i}^{x}/2&#10;\end{align*}&#10;\end{document}"/>
  <p:tag name="IGUANATEXSIZE" val="20"/>
  <p:tag name="IGUANATEXCURSOR" val="28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3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_3}=\{\boldsymbol{\sigma}_i^x, \boldsymbol{\sigma}_i^x\boldsymbol{\sigma}_{i+1}^ x |1\leq i\leq N\}&#10;\end{align*}&#10;\end{document}"/>
  <p:tag name="IGUANATEXSIZE" val="20"/>
  <p:tag name="IGUANATEXCURSOR" val="25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3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N=10&#10;\end{align*}&#10;\end{document}"/>
  <p:tag name="IGUANATEXSIZE" val="20"/>
  <p:tag name="IGUANATEXCURSOR" val="17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11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_{\mathrm{can}}=(0.25,0,0.75,0,0,0)&#10;\end{align*}&#10;\end{document}"/>
  <p:tag name="IGUANATEXSIZE" val="20"/>
  <p:tag name="IGUANATEXCURSOR" val="2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2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_\mathrm{opt}=(0.2662, -0.0151, 0.7338, &#10;          -0.5369, 0.1508, -0.2900)&#10;\end{align*}&#10;\end{document}"/>
  <p:tag name="IGUANATEXSIZE" val="20"/>
  <p:tag name="IGUANATEXCURSOR" val="2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0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=\vec{\gamma}_{\mathrm{can}}+x(\vec{\gamma}_{\mathrm{opt}}-\vec{\gamma}_{\mathrm{can}})&#10;\end{align*}&#10;\end{document}"/>
  <p:tag name="IGUANATEXSIZE" val="20"/>
  <p:tag name="IGUANATEXCURSOR" val="2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8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[\bullet]=\textcolor{magenta}{-i[\boldsymbol{K},\bullet]}-\textcolor{blue}{\frac{1}{2}\{\boldsymbol{R},\bullet\}}+\sum_{i}\gamma_{i}\textcolor{red}{\boldsymbol{A}_{i}\bullet\boldsymbol{A}_{i}^{\dagger}}&#10;\end{align*}&#10;\end{document}"/>
  <p:tag name="IGUANATEXSIZE" val="24"/>
  <p:tag name="IGUANATEXCURSOR" val="2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7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blue}{\boldsymbol{R}=\sum_{i}\gamma_i \boldsymbol{A}_i^\dagger \boldsymbol{A}_i}&#10;\end{align*}&#10;\end{document}"/>
  <p:tag name="IGUANATEXSIZE" val="20"/>
  <p:tag name="IGUANATEXCURSOR" val="2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8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^{\sharp}[\bullet]=\textcolor{magenta}{i[\boldsymbol{K},\bullet]}-\textcolor{blue}{\frac{1}{2}\{\boldsymbol{R},\bullet\}}+\sum_{i}\gamma_{i}\textcolor{red}{\boldsymbol{A}_{i}^{\dagger}\bullet\boldsymbol{A}_{i}}&#10;\end{align*}&#10;\end{document}"/>
  <p:tag name="IGUANATEXSIZE" val="24"/>
  <p:tag name="IGUANATEXCURSOR" val="30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8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^{\sharp}[\bullet]-\boldsymbol{\rho}_{\beta}^{-1/2}\mathcal{L}[\boldsymbol{\rho}_{\beta}^{1/2}\bullet\boldsymbol{\rho}_{\beta}^{1/2}]\boldsymbol{\rho}_{\beta}^{-1/2}=2i[\boldsymbol{Q},\bullet],&#10;\end{align*}&#10;\end{document}"/>
  <p:tag name="IGUANATEXSIZE" val="20"/>
  <p:tag name="IGUANATEXCURSOR" val="3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[\boldsymbol{Q},\boldsymbol{\rho}_\beta]=0,&#10;\end{align*}&#10;\end{document}"/>
  <p:tag name="IGUANATEXSIZE" val="20"/>
  <p:tag name="IGUANATEXCURSOR" val="20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7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\rho}_\beta=e^{-\beta \boldsymbol{h}}/Z(\beta)&#10;\end{align*}&#10;\end{document}"/>
  <p:tag name="IGUANATEXSIZE" val="20"/>
  <p:tag name="IGUANATEXCURSOR" val="21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7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L}[\bullet]=\mathcal{Q}[\bullet]+\mathcal{D}[\bullet]&#10;\end{align*}&#10;\end{document}"/>
  <p:tag name="IGUANATEXSIZE" val="24"/>
  <p:tag name="IGUANATEXCURSOR" val="22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0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Q}[\bullet]=-i[\boldsymbol{Q},\bullet]=-\mathcal{Q}^{\sharp}[\bullet]&#10;\end{align*}&#10;\end{document}"/>
  <p:tag name="IGUANATEXSIZE" val="20"/>
  <p:tag name="IGUANATEXCURSOR" val="20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D}^{\sharp}[\bullet]=\boldsymbol{\rho}_{\beta}^{-1/2}\mathcal{D}[\boldsymbol{\rho}_{\beta}^{1/2}\bullet\boldsymbol{\rho}_{\beta}^{1/2}]\boldsymbol{\rho}_{\beta}^{-1/2}&#10;\end{align*}&#10;\end{document}"/>
  <p:tag name="IGUANATEXSIZE" val="20"/>
  <p:tag name="IGUANATEXCURSOR" val="34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6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boldsymbol{A}}_{n^\prime}=\tilde{\boldsymbol{A}}_n^\dagger\in\tilde{\mathscr{A}}&#10;\end{align*}&#10;\end{document}"/>
  <p:tag name="IGUANATEXSIZE" val="24"/>
  <p:tag name="IGUANATEXCURSOR" val="22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36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gamma}_{n^\prime}=\tilde{\gamma}_n&#10;\end{align*}&#10;\end{document}"/>
  <p:tag name="IGUANATEXSIZE" val="24"/>
  <p:tag name="IGUANATEXCURSOR" val="19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\tilde{\mathcal{D}}^\sharp[\bullet]=\tilde{\mathcal{D}}[\bullet]}&#10;\end{align*}&#10;\end{document}"/>
  <p:tag name="IGUANATEXSIZE" val="20"/>
  <p:tag name="IGUANATEXCURSOR" val="26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28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$\textcolor{white}{\sum_{i}\tilde{\gamma}_{i}\tilde{\boldsymbol{A}}_{i}\bullet\tilde{\boldsymbol{A}}_{i}^{\dagger}=\sum_{i}\tilde{\gamma}_{i}\tilde{\boldsymbol{A}}_{i}^{\dagger}\bullet\tilde{\boldsymbol{A}}_{i}}$&#10;\end{document}"/>
  <p:tag name="IGUANATEXSIZE" val="20"/>
  <p:tag name="IGUANATEXCURSOR" val="29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5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textcolor{white}{\tilde{\mathcal{D}}[\bullet]=\sum_{i}\tilde{\gamma}_{i}({\tilde{A}_{i}\bullet\tilde{A}_{i}^{\dagger}}{-\frac{1}{2}\{\tilde{A}_{i}^{\dagger}\tilde{A}_{i},\bullet\}})}$&#10;\end{document}"/>
  <p:tag name="IGUANATEXSIZE" val="24"/>
  <p:tag name="IGUANATEXCURSOR" val="22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21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textcolor{white}{\mathcal{D}[\bullet]=-i[\boldsymbol{K},\bullet]+\sum_{i}\tilde{\gamma}_{n}(\boldsymbol{A}_{i}\bullet\boldsymbol{A}_{i}^{\dagger}-\frac{1}{2}\{\boldsymbol{A}_{i}^{\dagger}\boldsymbol{A}_{i},\bullet\})}$&#10;\end{document}"/>
  <p:tag name="IGUANATEXSIZE" val="24"/>
  <p:tag name="IGUANATEXCURSOR" val="36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extcolor{white}{\boldsymbol{A}_i=\boldsymbol{\rho}_\beta^{1/4}\tilde{\boldsymbol{A}}_{i}\boldsymbol{\rho}_\beta^{-1/4}}&#10;\end{align*}&#10;\end{document}"/>
  <p:tag name="IGUANATEXSIZE" val="24"/>
  <p:tag name="IGUANATEXCURSOR" val="27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extcolor{white}{\{\boldsymbol{\rho}_{\beta}^{-\frac{1}{2}},\boldsymbol{\rho}_{\beta}^{\frac{1}{4}}\boldsymbol{K}\boldsymbol{\rho}_{\beta}^{\frac{1}{4}}\}=\frac{i}{2}[\boldsymbol{\rho}_{\beta}^{-\frac{1}{2}},\boldsymbol{\rho}_{\beta}^{\frac{1}{4}}\boldsymbol{R}\boldsymbol{\rho}_{\beta}^{\frac{1}{4}}]}&#10;\end{align*}&#10;\end{document}"/>
  <p:tag name="IGUANATEXSIZE" val="24"/>
  <p:tag name="IGUANATEXCURSOR" val="46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extcolor{white}{\mathcal{D}^{\sharp}[\bullet]=\boldsymbol{\rho}_{\beta}^{-1/2}\mathcal{D}[\boldsymbol{\rho}_{\beta}^{1/2}\bullet\boldsymbol{\rho}_{\beta}^{1/2}]\boldsymbol{\rho}_{\beta}^{-1/2}}&#10;\end{align*}&#10;\end{document}"/>
  <p:tag name="IGUANATEXSIZE" val="20"/>
  <p:tag name="IGUANATEXCURSOR" val="36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"/>
  <p:tag name="ORIGINALWIDTH" val="7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extcolor{blue}{\boldsymbol{R}=\sum_{i}\gamma_i \boldsymbol{A}_i^\dagger \boldsymbol{A}_i}&#10;\end{align*}&#10;\end{document}"/>
  <p:tag name="IGUANATEXSIZE" val="20"/>
  <p:tag name="IGUANATEXCURSOR" val="28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   \mathcal{H}[\bullet]&amp;\equiv-\rho_{\beta}^{-1/4}\mathcal{D}[\rho_{\beta}^{1/4}\bullet\rho_{\beta}^{1/4}]\rho_{\beta}^{-1/4}&#10;\end{align*}&#10;\end{document}"/>
  <p:tag name="IGUANATEXSIZE" val="24"/>
  <p:tag name="IGUANATEXCURSOR" val="29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D}^{\sharp}[\bullet]=\rho_{\beta}^{-1/2}\mathcal{D}[\rho_{\beta}^{1/2}\bullet\rho_{\beta}^{1/2}]\rho_{\beta}^{-1/2}&#10;\end{align*}&#10;\end{document}"/>
  <p:tag name="IGUANATEXSIZE" val="20"/>
  <p:tag name="IGUANATEXCURSOR" val="25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5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mathcal{H}[\bullet]=\mathcal{H}^\sharp[\bullet]&#10;\end{align*}&#10;\end{document}"/>
  <p:tag name="IGUANATEXSIZE" val="24"/>
  <p:tag name="IGUANATEXCURSOR" val="21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40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textcolor{white}{\mathcal{H}[\bullet]=\frac{1}{2}\left\{ \boldsymbol{N},\bullet\right\} -\sum_{i}\tilde{\gamma}_{i}\tilde{\boldsymbol{A}}_{i}\bullet\tilde{\boldsymbol{A}}_{i}^{\dagger}}$&#10;\end{document}"/>
  <p:tag name="IGUANATEXSIZE" val="24"/>
  <p:tag name="IGUANATEXCURSOR" val="35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8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textcolor{white}{\boldsymbol{\rho}_{\beta}^{-1/4}\boldsymbol{N}\boldsymbol{\rho}_{\beta}^{1/4}+\boldsymbol{\rho}_{\beta}^{1/4}\boldsymbol{N}\boldsymbol{\rho}_{\beta}^{-1/4}=2\sum_{i}\tilde{\gamma}_{i}\boldsymbol{A}_{i}^{\dagger}\boldsymbol{A}_{i}}$&#10;\end{document}"/>
  <p:tag name="IGUANATEXSIZE" val="20"/>
  <p:tag name="IGUANATEXCURSOR" val="39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14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 \tilde{\boldsymbol{A}}_i (t)=e^{i\boldsymbol{h}t}\tilde{\boldsymbol{A}_i}e^{-i\boldsymbol{h}t}=\mathfrak{a}_{i}^{\dagger} e^{L_{\mathfrak{a}_i} t} E_0&#10;\end{align*}&#10;\end{document}"/>
  <p:tag name="IGUANATEXSIZE" val="24"/>
  <p:tag name="IGUANATEXCURSOR" val="34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1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mathfrak{a}_{i}^{\dagger}=(\mathfrak{a}_{i}^{(0)},\mathfrak{a}_{i}^{(1)},\ldots,\mathfrak{a}_{i}^{(l)},\ldots)   &#10;\end{align*}&#10;\end{document}"/>
  <p:tag name="IGUANATEXSIZE" val="20"/>
  <p:tag name="IGUANATEXCURSOR" val="29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17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i[\boldsymbol{h},\mathfrak{a}_{i}^{(l)}]=\mathfrak{a}_{i}^{(l-1)}L_{\mathfrak{a}_{i}}^{(l-1,l)}+\mathfrak{a}_{i}^{(l+1)}L_{\mathfrak{a}_{i}}^{(l+1,l)}&#10;\end{align*}&#10;\end{document}"/>
  <p:tag name="IGUANATEXSIZE" val="24"/>
  <p:tag name="IGUANATEXCURSOR" val="2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2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 \boldsymbol{A}_{i}=\tilde{\boldsymbol{A}}_{i}(\frac{i\beta}{4})=\mathfrak{a}_{i}^{\dagger}e^{iL_{\mathfrak{a}_{i}}\beta/4}E_{0}}&#10;\end{align*}&#10;\end{document}"/>
  <p:tag name="IGUANATEXSIZE" val="20"/>
  <p:tag name="IGUANATEXCURSOR" val="33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E_0=(1,0,0,\ldots,0)^\top&#10;\end{align*}&#10;\end{document}"/>
  <p:tag name="IGUANATEXSIZE" val="20"/>
  <p:tag name="IGUANATEXCURSOR" val="2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4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frak{a}_i^{(0)}=\tilde{\boldsymbol{A}}_i&#10;\end{align*}&#10;\end{document}"/>
  <p:tag name="IGUANATEXSIZE" val="20"/>
  <p:tag name="IGUANATEXCURSOR" val="23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8"/>
  <p:tag name="ORIGINALWIDTH" val="22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R}&amp;=\sum_{i}\tilde{\gamma}_{i}\boldsymbol{A}_{i}^{\dagger}\boldsymbol{A}_{i}=\sum_{i}\tilde{\gamma}_{i}\mathfrak{a}_{i}^{\dagger}e^{-i\beta L_{\mathfrak{a}_i}/4}E_{00}e^{-i\beta L_{\mathfrak{a}_i}/4}\mathfrak{a}_{i}\\&amp;=r_0\boldsymbol{I}+r_1 \hat{\boldsymbol{R}}&#10;\end{align*}&#10;\end{document}"/>
  <p:tag name="IGUANATEXSIZE" val="20"/>
  <p:tag name="IGUANATEXCURSOR" val="2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13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\boldsymbol{R}}(t)&amp;=e^{i\boldsymbol{h}t}\hat{\boldsymbol{R}}e^{-i\boldsymbol{h}t}=\mathfrak{r}^{\dagger}e^{L_{\mathfrak{r}} t}E_0&#10;\end{align*}&#10;\end{document}"/>
  <p:tag name="IGUANATEXSIZE" val="20"/>
  <p:tag name="IGUANATEXCURSOR" val="32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6"/>
  <p:tag name="ORIGINALWIDTH" val="11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    \boldsymbol{K}=\sum_{\nu}\frac{i}{2}\tanh(\frac{\beta\nu}{4})\boldsymbol{R}_{\nu}&#10;\end{align*}&#10;\end{document}"/>
  <p:tag name="IGUANATEXSIZE" val="20"/>
  <p:tag name="IGUANATEXCURSOR" val="27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12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boldsymbol{K}=\mathrm{p.v.}\int_{-\infty}^{\infty}\!\;\frac{\boldsymbol{R}(t)}{\beta\sinh\Big(\frac{2\pi t}{\beta}\Big)}dt&#10;\end{align*}&#10;\end{document}"/>
  <p:tag name="IGUANATEXSIZE" val="20"/>
  <p:tag name="IGUANATEXCURSOR" val="309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5"/>
  <p:tag name="ORIGINALWIDTH" val="103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N}=\sum_{\nu}\frac{1}{\cosh(\beta\nu/4)}\boldsymbol{R}_{\nu}&#10;\end{align*}&#10;\end{document}"/>
  <p:tag name="IGUANATEXSIZE" val="20"/>
  <p:tag name="IGUANATEXCURSOR" val="26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"/>
  <p:tag name="ORIGINALWIDTH" val="10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N}=\int_{-\infty}^{\infty}\frac{2\boldsymbol{R}(t)}{\beta\cosh(\frac{2\pi t}{\beta})}dt&#10;\end{align*}&#10;\end{document}"/>
  <p:tag name="IGUANATEXSIZE" val="20"/>
  <p:tag name="IGUANATEXCURSOR" val="20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2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 \boldsymbol{N}=r_{0}+r_{1}\mathfrak{r}^{\dagger}\sec(\frac{\beta}{4}L_{\mathfrak{r}})E_{0}}&#10;\end{align*}&#10;\end{document}"/>
  <p:tag name="IGUANATEXSIZE" val="20"/>
  <p:tag name="IGUANATEXCURSOR" val="29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10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\textcolor{white}{   \boldsymbol{K}=&#10;    r_{1}\mathfrak{r}^{\dagger}\frac{\beta}{2}\tan(\frac{\beta}{4}L_{\mathfrak{r}})E_{0}}&#10;\end{align*}&#10;\end{document}"/>
  <p:tag name="IGUANATEXSIZE" val="20"/>
  <p:tag name="IGUANATEXCURSOR" val="20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8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E_0=(1,0,0,\ldots,0)^\top&#10;\end{align*}&#10;\end{document}"/>
  <p:tag name="IGUANATEXSIZE" val="20"/>
  <p:tag name="IGUANATEXCURSOR" val="21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7"/>
  <p:tag name="ORIGINALWIDTH" val="15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hat{\boldsymbol{B}}_{i}(\tilde{\omega})&amp;=\frac{1}{\sqrt{2\pi}}\int_{-\infty}^{\infty}e^{-i\tilde{\omega}t}f(t)\boldsymbol{B}_{i}(t)dt&#10;\\&amp;=\frac{e^{-\tilde{\omega}^{2}/(4\sigma_{E}^{2})}}{(2\pi\sigma_{E}^{2})^{1/4}}\mathfrak{b}_{i}^{\dagger}e^{\frac{L_{\mathfrak{b}_{i}}^{2}-2i\tilde{\omega}L_{\mathfrak{b}_{i}}}{4\sigma_{E}^{2}}}E_{0},&#10;\end{align*}&#10;\end{document}"/>
  <p:tag name="IGUANATEXSIZE" val="24"/>
  <p:tag name="IGUANATEXCURSOR" val="32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"/>
  <p:tag name="ORIGINALWIDTH" val="107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f(t)=e^{-\sigma_E ^2t^2}\sqrt{\sigma_E\sqrt{2/\pi}}&#10;\end{align*}&#10;\end{document}"/>
  <p:tag name="IGUANATEXSIZE" val="20"/>
  <p:tag name="IGUANATEXCURSOR" val="24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8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boldsymbol{B}_i (t)=\mathfrak{b}_i^\dagger e^{L_{\mathfrak{b}_i}t}E_0.&#10;\end{align*}&#10;\end{document}"/>
  <p:tag name="IGUANATEXSIZE" val="24"/>
  <p:tag name="IGUANATEXCURSOR" val="260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"/>
  <p:tag name="ORIGINALWIDTH" val="6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boldsymbol{D}^{\top}=\boldsymbol{\rho}_{\beta}^{-1}\boldsymbol{D}\boldsymbol{\rho}_{\beta}&#10;\end{align*}&#10;\end{document}"/>
  <p:tag name="IGUANATEXSIZE" val="24"/>
  <p:tag name="IGUANATEXCURSOR" val="256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8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H}=-\boldsymbol{\rho}_{\beta}^{-1/2} \boldsymbol{D}\boldsymbol{\rho}_{\beta}^{1/2}&#10;\end{align*}&#10;\end{document}"/>
  <p:tag name="IGUANATEXSIZE" val="24"/>
  <p:tag name="IGUANATEXCURSOR" val="26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\mathcal{H}[\bullet]&amp;=-\boldsymbol{\rho}_{\beta}^{-1/4}\mathcal{D}[\boldsymbol{\rho}_{\beta}^{1/4}\bullet\boldsymbol{\rho}_{\beta}^{1/4}]\boldsymbol{\rho}_{\beta}^{-1/4}&#10;\end{align*}&#10;\end{document}"/>
  <p:tag name="IGUANATEXSIZE" val="24"/>
  <p:tag name="IGUANATEXCURSOR" val="1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"/>
  <p:tag name="ORIGINALWIDTH" val="144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mathcal{D}^{\sharp}[\bullet]=\boldsymbol{\rho}_{\beta}^{-1/2}\mathcal{D}[\boldsymbol{\rho}_{\beta}^{1/2}\bullet\boldsymbol{\rho}_{\beta}^{1/2}]\boldsymbol{\rho}_{\beta}^{-1/2}&#10;\end{align*}&#10;\end{document}"/>
  <p:tag name="IGUANATEXSIZE" val="24"/>
  <p:tag name="IGUANATEXCURSOR" val="341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"/>
  <p:tag name="ORIGINALWIDTH" val="169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boldsymbol{h}=-J[\frac{2}{N}(\boldsymbol{S}_{z}^{2}+r\boldsymbol{S}_{y}^{2})+2g\boldsymbol{S}_{x}-\frac{1+r}{2}]&#10;\end{align*}&#10;\end{document}"/>
  <p:tag name="IGUANATEXSIZE" val="20"/>
  <p:tag name="IGUANATEXCURSOR" val="2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"/>
  <p:tag name="ORIGINALWIDTH" val="203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boldsymbol{h}=-J[\frac{1}{N}\sum_{i&lt;j}(\boldsymbol{\sigma}_{i}^{z}\boldsymbol{\sigma}_{j}^{z}+r\sum_{i&lt;j}\boldsymbol{\sigma}_{i}^{y}\boldsymbol{\sigma}_{j}^{y})+g\sum_{i}\boldsymbol{\sigma}_{i}^{x}]&#10;\end{align*}&#10;\end{document}"/>
  <p:tag name="IGUANATEXSIZE" val="20"/>
  <p:tag name="IGUANATEXCURSOR" val="36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2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$\boldsymbol{S}_{k}=\sum_{i=1}^{N}\boldsymbol{\sigma}_{i}^{k}/2$&#10;\end{document}"/>
  <p:tag name="IGUANATEXSIZE" val="20"/>
  <p:tag name="IGUANATEXCURSOR" val="20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"/>
  <p:tag name="ORIGINALWIDTH" val="65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N=10, \;\;g=1&#10;\end{align*}&#10;\end{document}"/>
  <p:tag name="IGUANATEXSIZE" val="20"/>
  <p:tag name="IGUANATEXCURSOR" val="17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\tilde{\mathscr{A}}=\{\boldsymbol{S}_{x},\boldsymbol{S}_{y},\boldsymbol{S}_{z}\}&#10;\end{align*}&#10;\end{document}"/>
  <p:tag name="IGUANATEXSIZE" val="20"/>
  <p:tag name="IGUANATEXCURSOR" val="24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20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mathcal{H}=\sum_{i=1}^{N}\frac{1}{2}(\boldsymbol{N}\otimes \boldsymbol{I}+\boldsymbol{I}\otimes \boldsymbol{N}^{\top})-\sum_{i=1}^{N}\tilde{\gamma}_{i}\tilde{\boldsymbol{A}}_{i}\otimes\tilde{\boldsymbol{A}}_{i}^{*}&#10;\end{align*}&#10;\end{document}"/>
  <p:tag name="IGUANATEXSIZE" val="20"/>
  <p:tag name="IGUANATEXCURSOR" val="404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"/>
  <p:tag name="ORIGINALWIDTH" val="121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boldsymbol{h}=-J\sum_{i=1}^{N}\left(\boldsymbol{\sigma}_{i}^{z}\boldsymbol{\sigma}_{i+1}^{z}+g\boldsymbol{\sigma}_{i}^{x}\right)&#10;\end{align*}&#10;\end{document}"/>
  <p:tag name="IGUANATEXSIZE" val="20"/>
  <p:tag name="IGUANATEXCURSOR" val="28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"/>
  <p:tag name="ORIGINALWIDTH" val="78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\tilde{\mathscr{A}}=\{\boldsymbol{\sigma}_{i}^{x},\boldsymbol{\sigma}_{i}^{y},\boldsymbol{\sigma}_{i}^{z}\}&#10;\end{align*}&#10;\end{document}"/>
  <p:tag name="IGUANATEXSIZE" val="20"/>
  <p:tag name="IGUANATEXCURSOR" val="26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27"/>
  <p:tag name="OUTPUTTYPE" val="PDF"/>
  <p:tag name="IGUANATEXVERSION" val="160"/>
  <p:tag name="LATEXADDIN" val="\documentclass{article}&#10;\usepackage{amsmath}&#10;\usepackage{xcolor}&#10;\usepackage{mathrsfs}&#10;\usepackage{physics,bm,bbm}&#10;\pagestyle{empty}&#10;\begin{document}&#10;\begin{align*}&#10;    N=5&#10;\end{align*}&#10;\end{document}"/>
  <p:tag name="IGUANATEXSIZE" val="20"/>
  <p:tag name="IGUANATEXCURSOR" val="172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65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=(\tilde{\gamma}_{x},\tilde{\gamma}_{y},\tilde{\gamma}_{z})&#10;\end{align*}&#10;\end{document}"/>
  <p:tag name="IGUANATEXSIZE" val="20"/>
  <p:tag name="IGUANATEXCURSOR" val="255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"/>
  <p:tag name="ORIGINALWIDTH" val="91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_\mathrm{can}=(1/3,1/3,1/3)&#10;\end{align*}&#10;\end{document}"/>
  <p:tag name="IGUANATEXSIZE" val="18"/>
  <p:tag name="IGUANATEXCURSOR" val="21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"/>
  <p:tag name="ORIGINALWIDTH" val="174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vec{\gamma}_\mathrm{opt}=(0.4555637, 0.4455647, 0.0988716)&#10;\end{align*}&#10;\end{document}"/>
  <p:tag name="IGUANATEXSIZE" val="20"/>
  <p:tag name="IGUANATEXCURSOR" val="247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"/>
  <p:tag name="ORIGINALWIDTH" val="86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 \tilde{\boldsymbol{A}}_i (t)&amp;=e^{i\boldsymbol{h}t}\tilde{\boldsymbol{A}_i}e^{-i\boldsymbol{h}t}\\&amp;=\mathfrak{a}_{i}^{\dagger} e^{L_{\mathfrak{a}_i} t} E_0&#10;\end{align*}&#10;\end{document}"/>
  <p:tag name="IGUANATEXSIZE" val="24"/>
  <p:tag name="IGUANATEXCURSOR" val="288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"/>
  <p:tag name="ORIGINALWIDTH" val="49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\tilde{\boldsymbol{A}}_i=\boldsymbol{\sigma}_i^{x,y,z}&#10;\end{align*}&#10;\end{document}"/>
  <p:tag name="IGUANATEXSIZE" val="20"/>
  <p:tag name="IGUANATEXCURSOR" val="24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"/>
  <p:tag name="ORIGINALWIDTH" val="32"/>
  <p:tag name="OUTPUTTYPE" val="PDF"/>
  <p:tag name="IGUANATEXVERSION" val="160"/>
  <p:tag name="LATEXADDIN" val="\documentclass{article}&#10;\usepackage{amsmath}&#10;\usepackage{xcolor}&#10;\usepackage{mathrsfs}&#10;\usepackage{physics,bm,bbm}&#10;\usepackage{amssymb}&#10;\pagestyle{empty}&#10;\begin{document}&#10;\begin{align*}&#10;   N=20&#10;\end{align*}&#10;\end{document}"/>
  <p:tag name="IGUANATEXSIZE" val="20"/>
  <p:tag name="IGUANATEXCURSOR" val="193"/>
  <p:tag name="TRANSPARENCY" val="True"/>
  <p:tag name="LATEXENGINEID" val="0"/>
  <p:tag name="TEMPFOLDER" val="/Users/chenjinfu/Library/Containers/com.microsoft.Powerpoint/Data/tmp/TemporaryItems/"/>
  <p:tag name="LATEXFORMHEIGHT" val="426.65"/>
  <p:tag name="LATEXFORMWIDTH" val="513.35"/>
  <p:tag name="LATEXFORMWRAP" val="True"/>
  <p:tag name="BITMAPVECTOR" val="0"/>
</p:tagLst>
</file>

<file path=ppt/theme/theme1.xml><?xml version="1.0" encoding="utf-8"?>
<a:theme xmlns:a="http://schemas.openxmlformats.org/drawingml/2006/main" name="Corporate template-set Universiteit Leiden">
  <a:themeElements>
    <a:clrScheme name="Universiteit Leiden">
      <a:dk1>
        <a:srgbClr val="000000"/>
      </a:dk1>
      <a:lt1>
        <a:srgbClr val="FFFFFF"/>
      </a:lt1>
      <a:dk2>
        <a:srgbClr val="8592BC"/>
      </a:dk2>
      <a:lt2>
        <a:srgbClr val="001158"/>
      </a:lt2>
      <a:accent1>
        <a:srgbClr val="9EBA2E"/>
      </a:accent1>
      <a:accent2>
        <a:srgbClr val="5CB1EB"/>
      </a:accent2>
      <a:accent3>
        <a:srgbClr val="34A3A9"/>
      </a:accent3>
      <a:accent4>
        <a:srgbClr val="F46E32"/>
      </a:accent4>
      <a:accent5>
        <a:srgbClr val="2C712D"/>
      </a:accent5>
      <a:accent6>
        <a:srgbClr val="B02079"/>
      </a:accent6>
      <a:hlink>
        <a:srgbClr val="0033CC"/>
      </a:hlink>
      <a:folHlink>
        <a:srgbClr val="7030A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08000" tIns="108000" rIns="108000" bIns="108000" rtlCol="0">
        <a:noAutofit/>
      </a:bodyPr>
      <a:lstStyle>
        <a:defPPr>
          <a:defRPr noProof="0" dirty="0" err="1" smtClean="0">
            <a:solidFill>
              <a:schemeClr val="bg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16-9-windows-en-zonder-slidenr.potx" id="{5645C78E-DCC0-4804-BE8B-40C139620344}" vid="{DC053DBD-0566-4219-8108-7D3FAEDF83B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8E77E9BB20574C88F1A51905EBD0AF" ma:contentTypeVersion="2" ma:contentTypeDescription="Create a new document." ma:contentTypeScope="" ma:versionID="2fd0fa924a9e82cd60e1feff1e189b11">
  <xsd:schema xmlns:xsd="http://www.w3.org/2001/XMLSchema" xmlns:xs="http://www.w3.org/2001/XMLSchema" xmlns:p="http://schemas.microsoft.com/office/2006/metadata/properties" xmlns:ns2="01a1795b-c314-4f6e-9e61-ae7877c66689" targetNamespace="http://schemas.microsoft.com/office/2006/metadata/properties" ma:root="true" ma:fieldsID="312e5ddb972235c6e69e0cbbfcd395b3" ns2:_="">
    <xsd:import namespace="01a1795b-c314-4f6e-9e61-ae7877c6668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a1795b-c314-4f6e-9e61-ae7877c666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6ABCAEF-D5A0-4535-AD83-587F03E189B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89FBFB-9829-4960-B574-BA25F32F53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a1795b-c314-4f6e-9e61-ae7877c6668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52D4775-B13D-4BD4-89B1-2E5B7CFBB179}">
  <ds:schemaRefs>
    <ds:schemaRef ds:uri="http://purl.org/dc/terms/"/>
    <ds:schemaRef ds:uri="http://purl.org/dc/dcmitype/"/>
    <ds:schemaRef ds:uri="http://schemas.openxmlformats.org/package/2006/metadata/core-properties"/>
    <ds:schemaRef ds:uri="01a1795b-c314-4f6e-9e61-ae7877c66689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Corporate template-set Universiteit Leiden</Template>
  <TotalTime>53883</TotalTime>
  <Words>1119</Words>
  <Application>Microsoft Macintosh PowerPoint</Application>
  <PresentationFormat>自定义</PresentationFormat>
  <Paragraphs>405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Wingdings</vt:lpstr>
      <vt:lpstr>Arial</vt:lpstr>
      <vt:lpstr>Times New Roman</vt:lpstr>
      <vt:lpstr>Minion</vt:lpstr>
      <vt:lpstr>Georgia</vt:lpstr>
      <vt:lpstr>Cambria Math</vt:lpstr>
      <vt:lpstr>Calibri</vt:lpstr>
      <vt:lpstr>Corporate template-set Universiteit Leiden</vt:lpstr>
      <vt:lpstr>Boosting thermalization of classical and quantum many-body systems</vt:lpstr>
      <vt:lpstr>Thermal state preparation</vt:lpstr>
      <vt:lpstr>Motivation: boosting thermalization</vt:lpstr>
      <vt:lpstr>Preparing classical thermal states</vt:lpstr>
      <vt:lpstr>Construction of Lindbladians</vt:lpstr>
      <vt:lpstr>Optimization of spectral gap</vt:lpstr>
      <vt:lpstr>Content</vt:lpstr>
      <vt:lpstr>Infinite-temperature Liouvillians</vt:lpstr>
      <vt:lpstr>Finite-temperature Liouvillians</vt:lpstr>
      <vt:lpstr>Parent Hamiltonians </vt:lpstr>
      <vt:lpstr>Liouvillians and Parent Hamiltonians</vt:lpstr>
      <vt:lpstr>Spectral gap optimization</vt:lpstr>
      <vt:lpstr>Symmetry</vt:lpstr>
      <vt:lpstr>Application: kinetic Curie-Weiss model</vt:lpstr>
      <vt:lpstr>Application: 1D kinetic Ising model</vt:lpstr>
      <vt:lpstr>1D kinetic Ising model: cross section</vt:lpstr>
      <vt:lpstr>Cross section of the gap</vt:lpstr>
      <vt:lpstr>Preparing quantum thermal states</vt:lpstr>
      <vt:lpstr>Quantum detailed balance condition</vt:lpstr>
      <vt:lpstr>Infinite-temperature Lindbladians</vt:lpstr>
      <vt:lpstr>Finite-temperature Lindbladians</vt:lpstr>
      <vt:lpstr>Parent Hamiltonians</vt:lpstr>
      <vt:lpstr>Dynamical Lie algebra approach</vt:lpstr>
      <vt:lpstr>Dynamical Lie algebra approach</vt:lpstr>
      <vt:lpstr>CKG algorithm</vt:lpstr>
      <vt:lpstr>Quantum vs. Classical</vt:lpstr>
      <vt:lpstr>Lipkin-Meshkov-Glick model</vt:lpstr>
      <vt:lpstr>1D transverse-field Ising model</vt:lpstr>
      <vt:lpstr>1D transverse-field Ising model</vt:lpstr>
      <vt:lpstr>Cross section of the gap</vt:lpstr>
      <vt:lpstr>Quantum Gibbs Sampling</vt:lpstr>
      <vt:lpstr>PowerPoint 演示文稿</vt:lpstr>
      <vt:lpstr>Operator growth in transverse Ising model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Certifying the spectral gap with semidefinite programming</dc:title>
  <dc:creator>Rai, K.S. (Kshiti Sneh)</dc:creator>
  <cp:lastModifiedBy>Jinfu Chen</cp:lastModifiedBy>
  <cp:revision>144</cp:revision>
  <dcterms:created xsi:type="dcterms:W3CDTF">2023-11-03T18:31:51Z</dcterms:created>
  <dcterms:modified xsi:type="dcterms:W3CDTF">2025-10-07T12:32:37Z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0x010100798E77E9BB20574C88F1A51905EBD0AF</vt:lpwstr>
  </property>
</Properties>
</file>