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4"/>
  </p:sldMasterIdLst>
  <p:handoutMasterIdLst>
    <p:handoutMasterId r:id="rId22"/>
  </p:handoutMasterIdLst>
  <p:sldIdLst>
    <p:sldId id="256" r:id="rId5"/>
    <p:sldId id="377" r:id="rId6"/>
    <p:sldId id="1975" r:id="rId7"/>
    <p:sldId id="1970" r:id="rId8"/>
    <p:sldId id="1974" r:id="rId9"/>
    <p:sldId id="1968" r:id="rId10"/>
    <p:sldId id="439" r:id="rId11"/>
    <p:sldId id="1972" r:id="rId12"/>
    <p:sldId id="440" r:id="rId13"/>
    <p:sldId id="441" r:id="rId14"/>
    <p:sldId id="1969" r:id="rId15"/>
    <p:sldId id="1973" r:id="rId16"/>
    <p:sldId id="442" r:id="rId17"/>
    <p:sldId id="443" r:id="rId18"/>
    <p:sldId id="1971" r:id="rId19"/>
    <p:sldId id="1895" r:id="rId20"/>
  </p:sldIdLst>
  <p:sldSz cx="12198350" cy="6858000"/>
  <p:notesSz cx="6858000" cy="9144000"/>
  <p:embeddedFontLst>
    <p:embeddedFont>
      <p:font typeface="Cambria Math" panose="02040503050406030204" pitchFamily="18" charset="0"/>
      <p:regular r:id="rId23"/>
    </p:embeddedFont>
    <p:embeddedFont>
      <p:font typeface="Georgia" panose="02040502050405020303" pitchFamily="18" charset="0"/>
      <p:regular r:id="rId24"/>
      <p:bold r:id="rId25"/>
      <p:italic r:id="rId26"/>
      <p:boldItalic r:id="rId27"/>
    </p:embeddedFont>
    <p:embeddedFont>
      <p:font typeface="Minion" panose="02000503070000020003" pitchFamily="2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nl-NL"/>
    </a:defPPr>
    <a:lvl1pPr marL="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14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157"/>
    <a:srgbClr val="85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74" autoAdjust="0"/>
    <p:restoredTop sz="91489"/>
  </p:normalViewPr>
  <p:slideViewPr>
    <p:cSldViewPr>
      <p:cViewPr varScale="1">
        <p:scale>
          <a:sx n="106" d="100"/>
          <a:sy n="106" d="100"/>
        </p:scale>
        <p:origin x="200" y="296"/>
      </p:cViewPr>
      <p:guideLst>
        <p:guide orient="horz" pos="21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01-07-2025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94814EB-0BB0-4457-6297-388F8BFA7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2" y="0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2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4" y="3934611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6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8" name="Rechthoek 19"/>
          <p:cNvSpPr/>
          <p:nvPr userDrawn="1"/>
        </p:nvSpPr>
        <p:spPr bwMode="auto">
          <a:xfrm>
            <a:off x="6099175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6846640" cy="4795836"/>
          </a:xfrm>
          <a:noFill/>
        </p:spPr>
        <p:txBody>
          <a:bodyPr vert="horz" wrap="none" lIns="0" tIns="0" rIns="0" bIns="0"/>
          <a:lstStyle>
            <a:lvl1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5" y="1252539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6" y="1252539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7" y="1252539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8" y="1252539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9"/>
            <a:ext cx="11388877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CC092-E9CD-3E17-A907-B36DE97D9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C9572E-42C6-F84E-8E1E-87D051E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44F361-78E6-CD19-6BF9-002FF1498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0726A-CD62-620B-B02A-B7658EC7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A4F1-4EC9-A042-B32F-6479402F361F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9848452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4" y="404664"/>
            <a:ext cx="11389023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4" y="1252837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  <p:sldLayoutId id="2147483671" r:id="rId13"/>
  </p:sldLayoutIdLst>
  <p:hf hdr="0" ftr="0" dt="0"/>
  <p:txStyles>
    <p:titleStyle>
      <a:lvl1pPr algn="l" defTabSz="914369" rtl="0" eaLnBrk="1" latinLnBrk="0" hangingPunct="1">
        <a:spcBef>
          <a:spcPct val="0"/>
        </a:spcBef>
        <a:buNone/>
        <a:defRPr sz="3999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599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9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9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7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4.xml"/><Relationship Id="rId7" Type="http://schemas.openxmlformats.org/officeDocument/2006/relationships/image" Target="../media/image5.em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8.emf"/><Relationship Id="rId4" Type="http://schemas.openxmlformats.org/officeDocument/2006/relationships/tags" Target="../tags/tag5.xml"/><Relationship Id="rId9" Type="http://schemas.openxmlformats.org/officeDocument/2006/relationships/image" Target="../media/image7.emf"/></Relationships>
</file>

<file path=ppt/slides/_rels/slide3.xml.rels><?xml version='1.0' encoding='UTF-8' standalone='yes'?>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image" Target="../media/image12.png"/><Relationship Id="rId3" Type="http://schemas.openxmlformats.org/officeDocument/2006/relationships/tags" Target="../tags/tag8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13.png"/><Relationship Id="rId5" Type="http://schemas.openxmlformats.org/officeDocument/2006/relationships/tags" Target="../tags/tag10.xml"/><Relationship Id="rId15" Type="http://schemas.openxmlformats.org/officeDocument/2006/relationships/image" Target="../media/image14.emf"/><Relationship Id="rId10" Type="http://schemas.openxmlformats.org/officeDocument/2006/relationships/image" Target="../media/image11.emf"/><Relationship Id="rId4" Type="http://schemas.openxmlformats.org/officeDocument/2006/relationships/tags" Target="../tags/tag9.xml"/><Relationship Id="rId9" Type="http://schemas.openxmlformats.org/officeDocument/2006/relationships/image" Target="../media/image10.emf"/><Relationship Id="rId14" Type="http://schemas.openxmlformats.org/officeDocument/2006/relationships/image" Target="../media/image13.emf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png"/><Relationship Id="rId3" Type="http://schemas.openxmlformats.org/officeDocument/2006/relationships/tags" Target="../tags/tag13.xml"/><Relationship Id="rId12" Type="http://schemas.openxmlformats.org/officeDocument/2006/relationships/image" Target="../media/image19.emf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18.png"/><Relationship Id="rId5" Type="http://schemas.openxmlformats.org/officeDocument/2006/relationships/tags" Target="../tags/tag15.xml"/><Relationship Id="rId10" Type="http://schemas.openxmlformats.org/officeDocument/2006/relationships/image" Target="../media/image17.emf"/><Relationship Id="rId4" Type="http://schemas.openxmlformats.org/officeDocument/2006/relationships/tags" Target="../tags/tag14.xml"/><Relationship Id="rId9" Type="http://schemas.openxmlformats.org/officeDocument/2006/relationships/image" Target="../media/image16.emf"/><Relationship Id="rId14" Type="http://schemas.openxmlformats.org/officeDocument/2006/relationships/image" Target="../media/image7.emf"/></Relationships>
</file>

<file path=ppt/slides/_rels/slide6.xml.rels><?xml version='1.0' encoding='UTF-8' standalone='yes'?>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tags" Target="../tags/tag18.xml"/><Relationship Id="rId7" Type="http://schemas.openxmlformats.org/officeDocument/2006/relationships/image" Target="../media/image22.em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1.emf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26.emf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image" Target="../media/image30.png"/><Relationship Id="rId17" Type="http://schemas.openxmlformats.org/officeDocument/2006/relationships/image" Target="../media/image29.emf"/><Relationship Id="rId2" Type="http://schemas.openxmlformats.org/officeDocument/2006/relationships/tags" Target="../tags/tag20.xml"/><Relationship Id="rId16" Type="http://schemas.openxmlformats.org/officeDocument/2006/relationships/image" Target="../media/image28.emf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25.emf"/><Relationship Id="rId5" Type="http://schemas.openxmlformats.org/officeDocument/2006/relationships/tags" Target="../tags/tag23.xml"/><Relationship Id="rId15" Type="http://schemas.openxmlformats.org/officeDocument/2006/relationships/image" Target="../media/image27.emf"/><Relationship Id="rId10" Type="http://schemas.openxmlformats.org/officeDocument/2006/relationships/image" Target="../media/image24.emf"/><Relationship Id="rId4" Type="http://schemas.openxmlformats.org/officeDocument/2006/relationships/tags" Target="../tags/tag22.xml"/><Relationship Id="rId9" Type="http://schemas.openxmlformats.org/officeDocument/2006/relationships/image" Target="../media/image240.png"/><Relationship Id="rId14" Type="http://schemas.openxmlformats.org/officeDocument/2006/relationships/image" Target="../media/image22.emf"/></Relationships>
</file>

<file path=ppt/slides/_rels/slide8.xml.rels><?xml version='1.0' encoding='UTF-8' standalone='yes'?>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tags" Target="../tags/tag28.xml"/><Relationship Id="rId7" Type="http://schemas.openxmlformats.org/officeDocument/2006/relationships/image" Target="../media/image30.emf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33.emf"/><Relationship Id="rId4" Type="http://schemas.openxmlformats.org/officeDocument/2006/relationships/tags" Target="../tags/tag29.xml"/><Relationship Id="rId9" Type="http://schemas.openxmlformats.org/officeDocument/2006/relationships/image" Target="../media/image32.emf"/></Relationships>
</file>

<file path=ppt/slides/_rels/slide9.xml.rels><?xml version='1.0' encoding='UTF-8' standalone='yes'?>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emf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4.xml"/><Relationship Id="rId12" Type="http://schemas.openxmlformats.org/officeDocument/2006/relationships/image" Target="../media/image39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36.emf"/><Relationship Id="rId5" Type="http://schemas.openxmlformats.org/officeDocument/2006/relationships/tags" Target="../tags/tag34.xml"/><Relationship Id="rId15" Type="http://schemas.openxmlformats.org/officeDocument/2006/relationships/image" Target="../media/image39.emf"/><Relationship Id="rId10" Type="http://schemas.openxmlformats.org/officeDocument/2006/relationships/image" Target="../media/image35.emf"/><Relationship Id="rId4" Type="http://schemas.openxmlformats.org/officeDocument/2006/relationships/tags" Target="../tags/tag33.xml"/><Relationship Id="rId9" Type="http://schemas.openxmlformats.org/officeDocument/2006/relationships/image" Target="../media/image34.emf"/><Relationship Id="rId14" Type="http://schemas.openxmlformats.org/officeDocument/2006/relationships/image" Target="../media/image38.emf"/></Relationships>
</file>

<file path=ppt/slides/_rels/slide10.xml.rels><?xml version='1.0' encoding='UTF-8' standalone='yes'?>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tags" Target="../tags/tag38.xml"/><Relationship Id="rId7" Type="http://schemas.openxmlformats.org/officeDocument/2006/relationships/image" Target="../media/image41.em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40.emf"/><Relationship Id="rId5" Type="http://schemas.openxmlformats.org/officeDocument/2006/relationships/image" Target="../media/image41.png"/><Relationship Id="rId4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tags" Target="../tags/tag41.xml"/><Relationship Id="rId7" Type="http://schemas.openxmlformats.org/officeDocument/2006/relationships/image" Target="../media/image47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3.emf"/><Relationship Id="rId10" Type="http://schemas.openxmlformats.org/officeDocument/2006/relationships/image" Target="../media/image50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45.emf"/></Relationships>
</file>

<file path=ppt/slides/_rels/slide12.xml.rels><?xml version='1.0' encoding='UTF-8' standalone='yes'?>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tags" Target="../tags/tag44.xml"/><Relationship Id="rId7" Type="http://schemas.openxmlformats.org/officeDocument/2006/relationships/image" Target="../media/image48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47.emf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46.emf"/></Relationships>
</file>

<file path=ppt/slides/_rels/slide13.xml.rels><?xml version='1.0' encoding='UTF-8' standalone='yes'?>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5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5.xml"/><Relationship Id="rId6" Type="http://schemas.openxmlformats.org/officeDocument/2006/relationships/image" Target="../media/image54.png"/><Relationship Id="rId5" Type="http://schemas.openxmlformats.org/officeDocument/2006/relationships/image" Target="../media/image49.png"/><Relationship Id="rId4" Type="http://schemas.openxmlformats.org/officeDocument/2006/relationships/image" Target="../media/image48.emf"/></Relationships>
</file>

<file path=ppt/slides/_rels/slide14.xml.rels><?xml version='1.0' encoding='UTF-8' standalone='yes'?>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tags" Target="../tags/tag48.xml"/><Relationship Id="rId7" Type="http://schemas.openxmlformats.org/officeDocument/2006/relationships/image" Target="../media/image55.emf"/><Relationship Id="rId12" Type="http://schemas.openxmlformats.org/officeDocument/2006/relationships/image" Target="../media/image61.em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62.png"/><Relationship Id="rId11" Type="http://schemas.openxmlformats.org/officeDocument/2006/relationships/image" Target="../media/image60.emf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59.png"/><Relationship Id="rId4" Type="http://schemas.openxmlformats.org/officeDocument/2006/relationships/tags" Target="../tags/tag49.xml"/><Relationship Id="rId9" Type="http://schemas.openxmlformats.org/officeDocument/2006/relationships/image" Target="../media/image58.png"/></Relationships>
</file>

<file path=ppt/slides/_rels/slide15.xml.rels><?xml version='1.0' encoding='UTF-8' standalone='yes'?>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469ED1-BB38-063E-4290-F62556EA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204"/>
          <a:stretch/>
        </p:blipFill>
        <p:spPr>
          <a:xfrm>
            <a:off x="5757720" y="4407163"/>
            <a:ext cx="3312367" cy="1906264"/>
          </a:xfrm>
          <a:prstGeom prst="rect">
            <a:avLst/>
          </a:prstGeom>
        </p:spPr>
      </p:pic>
      <p:sp>
        <p:nvSpPr>
          <p:cNvPr id="13" name="Tijdelijke aanduiding voor tekst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>
          <a:xfrm>
            <a:off x="1490663" y="3923789"/>
            <a:ext cx="7560840" cy="393700"/>
          </a:xfrm>
        </p:spPr>
        <p:txBody>
          <a:bodyPr>
            <a:normAutofit/>
          </a:bodyPr>
          <a:lstStyle/>
          <a:p>
            <a:r>
              <a:rPr lang="nl-NL" dirty="0" err="1"/>
              <a:t>Jinfu</a:t>
            </a:r>
            <a:r>
              <a:rPr lang="zh-CN" altLang="en-US" dirty="0"/>
              <a:t> </a:t>
            </a:r>
            <a:r>
              <a:rPr lang="en-US" altLang="zh-CN" dirty="0"/>
              <a:t>Chen</a:t>
            </a:r>
            <a:r>
              <a:rPr lang="nl-NL" altLang="zh-CN" dirty="0"/>
              <a:t> | @NWO </a:t>
            </a:r>
            <a:r>
              <a:rPr lang="nl-NL" altLang="zh-CN" dirty="0" err="1"/>
              <a:t>Physics</a:t>
            </a:r>
            <a:r>
              <a:rPr lang="nl-NL" altLang="zh-CN"/>
              <a:t>, 21.1.2025</a:t>
            </a:r>
            <a:endParaRPr lang="nl-NL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B97BC-DDE7-C6AD-1B3D-E1E07DCFE0C0}"/>
              </a:ext>
            </a:extLst>
          </p:cNvPr>
          <p:cNvSpPr txBox="1"/>
          <p:nvPr/>
        </p:nvSpPr>
        <p:spPr>
          <a:xfrm>
            <a:off x="11427768" y="6453336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aa-ET" sz="1349" dirty="0" err="1">
              <a:solidFill>
                <a:schemeClr val="bg2"/>
              </a:solidFill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DABCECD-7219-4D3A-CF22-CF9DDDDDEE53}"/>
              </a:ext>
            </a:extLst>
          </p:cNvPr>
          <p:cNvSpPr txBox="1"/>
          <p:nvPr/>
        </p:nvSpPr>
        <p:spPr>
          <a:xfrm>
            <a:off x="5407290" y="4407163"/>
            <a:ext cx="6027132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GB" sz="1349" dirty="0">
                <a:solidFill>
                  <a:schemeClr val="bg2"/>
                </a:solidFill>
              </a:rPr>
              <a:t>arXiv:2411.03420 &amp; ongoing work with </a:t>
            </a:r>
            <a:r>
              <a:rPr lang="en-GB" sz="1349" b="1" dirty="0" err="1">
                <a:solidFill>
                  <a:schemeClr val="bg2"/>
                </a:solidFill>
              </a:rPr>
              <a:t>Kshiti</a:t>
            </a:r>
            <a:r>
              <a:rPr lang="en-GB" sz="1349" b="1" dirty="0">
                <a:solidFill>
                  <a:schemeClr val="bg2"/>
                </a:solidFill>
              </a:rPr>
              <a:t> </a:t>
            </a:r>
            <a:r>
              <a:rPr lang="en-GB" sz="1349" b="1" dirty="0" err="1">
                <a:solidFill>
                  <a:schemeClr val="bg2"/>
                </a:solidFill>
              </a:rPr>
              <a:t>Sneh</a:t>
            </a:r>
            <a:r>
              <a:rPr lang="en-GB" sz="1349" b="1" dirty="0">
                <a:solidFill>
                  <a:schemeClr val="bg2"/>
                </a:solidFill>
              </a:rPr>
              <a:t> Rai, </a:t>
            </a:r>
          </a:p>
          <a:p>
            <a:r>
              <a:rPr lang="en-GB" sz="1349" b="1" dirty="0">
                <a:solidFill>
                  <a:schemeClr val="bg2"/>
                </a:solidFill>
              </a:rPr>
              <a:t>Patrick </a:t>
            </a:r>
            <a:r>
              <a:rPr lang="en-GB" sz="1349" b="1" dirty="0" err="1">
                <a:solidFill>
                  <a:schemeClr val="bg2"/>
                </a:solidFill>
              </a:rPr>
              <a:t>Emonts</a:t>
            </a:r>
            <a:r>
              <a:rPr lang="en-GB" sz="1349" b="1" dirty="0">
                <a:solidFill>
                  <a:schemeClr val="bg2"/>
                </a:solidFill>
              </a:rPr>
              <a:t>, Donato Farina, Marcin </a:t>
            </a:r>
            <a:r>
              <a:rPr lang="en-GB" sz="1349" b="1" dirty="0" err="1">
                <a:solidFill>
                  <a:schemeClr val="bg2"/>
                </a:solidFill>
              </a:rPr>
              <a:t>Płodzień</a:t>
            </a:r>
            <a:r>
              <a:rPr lang="en-GB" sz="1349" b="1" dirty="0">
                <a:solidFill>
                  <a:schemeClr val="bg2"/>
                </a:solidFill>
              </a:rPr>
              <a:t>, </a:t>
            </a:r>
          </a:p>
          <a:p>
            <a:r>
              <a:rPr lang="en-GB" sz="1349" b="1" dirty="0" err="1">
                <a:solidFill>
                  <a:schemeClr val="bg2"/>
                </a:solidFill>
              </a:rPr>
              <a:t>Przemyslaw</a:t>
            </a:r>
            <a:r>
              <a:rPr lang="en-GB" sz="1349" b="1" dirty="0">
                <a:solidFill>
                  <a:schemeClr val="bg2"/>
                </a:solidFill>
              </a:rPr>
              <a:t> Grzybowski, Maciej </a:t>
            </a:r>
            <a:r>
              <a:rPr lang="en-GB" sz="1349" b="1" dirty="0" err="1">
                <a:solidFill>
                  <a:schemeClr val="bg2"/>
                </a:solidFill>
              </a:rPr>
              <a:t>Lewenstein</a:t>
            </a:r>
            <a:r>
              <a:rPr lang="en-GB" sz="1349" b="1" dirty="0">
                <a:solidFill>
                  <a:schemeClr val="bg2"/>
                </a:solidFill>
              </a:rPr>
              <a:t>, Jordi Tura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7C045E0-11C9-5406-BAAF-11810E1BC3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558" t="10942" r="1348" b="22301"/>
          <a:stretch/>
        </p:blipFill>
        <p:spPr>
          <a:xfrm>
            <a:off x="10891507" y="5180775"/>
            <a:ext cx="1296145" cy="127256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74F7019-C32F-D65A-DA71-E70395BF54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t="12406" r="81057" b="12105"/>
          <a:stretch/>
        </p:blipFill>
        <p:spPr>
          <a:xfrm>
            <a:off x="3244743" y="4551534"/>
            <a:ext cx="1773556" cy="1872208"/>
          </a:xfrm>
          <a:prstGeom prst="rect">
            <a:avLst/>
          </a:prstGeom>
          <a:effectLst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34580DB-C26A-D25B-08AC-17A20B24D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285" y="5423377"/>
            <a:ext cx="1786418" cy="89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82551" y="404664"/>
            <a:ext cx="11233248" cy="280831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/>
              <a:t>Boosting thermalization of classical and quantum many-body systems</a:t>
            </a:r>
            <a:endParaRPr lang="nl-NL" sz="4800" dirty="0"/>
          </a:p>
        </p:txBody>
      </p:sp>
    </p:spTree>
    <p:extLst>
      <p:ext uri="{BB962C8B-B14F-4D97-AF65-F5344CB8AC3E}">
        <p14:creationId xmlns:p14="http://schemas.microsoft.com/office/powerpoint/2010/main" val="297781484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+mn-lt"/>
                <a:cs typeface="Times New Roman" panose="02020603050405020304" pitchFamily="18" charset="0"/>
              </a:rPr>
              <a:t>Motivation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竖排文字占位符 1">
            <a:extLst>
              <a:ext uri="{FF2B5EF4-FFF2-40B4-BE49-F238E27FC236}">
                <a16:creationId xmlns:a16="http://schemas.microsoft.com/office/drawing/2014/main" id="{AB14BD8D-649A-1965-D0F6-09D49F9F0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3" y="1513485"/>
            <a:ext cx="11793687" cy="47958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r>
              <a:rPr lang="en-US" altLang="zh-CN" sz="2400" dirty="0"/>
              <a:t>Stochastic thermodynamics </a:t>
            </a:r>
            <a:r>
              <a:rPr lang="zh-CN" altLang="en-US" sz="2400" dirty="0"/>
              <a:t>                 </a:t>
            </a:r>
            <a:r>
              <a:rPr lang="en-US" altLang="zh-CN" sz="2400" dirty="0">
                <a:solidFill>
                  <a:srgbClr val="C00000"/>
                </a:solidFill>
              </a:rPr>
              <a:t>Quantum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stochastic thermodynamics </a:t>
            </a:r>
            <a:r>
              <a:rPr lang="en-US" altLang="zh-CN" sz="2400" dirty="0"/>
              <a:t>(?)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r>
              <a:rPr lang="en-US" altLang="zh-CN" sz="2400" dirty="0"/>
              <a:t>Preparing classical and quantum thermal states</a:t>
            </a:r>
          </a:p>
          <a:p>
            <a:r>
              <a:rPr lang="en-US" altLang="zh-CN" sz="2400" dirty="0"/>
              <a:t>Nonequilibrium thermodynamics: thermalization, quench dynamics</a:t>
            </a:r>
          </a:p>
          <a:p>
            <a:endParaRPr lang="en-US" altLang="zh-C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C23C66-CCA9-FEE0-0066-E88191882624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1</a:t>
            </a:r>
            <a:endParaRPr lang="aa-ET" sz="1349" dirty="0">
              <a:solidFill>
                <a:schemeClr val="bg1"/>
              </a:solidFill>
            </a:endParaRPr>
          </a:p>
        </p:txBody>
      </p:sp>
      <p:sp>
        <p:nvSpPr>
          <p:cNvPr id="3" name="右箭头 2">
            <a:extLst>
              <a:ext uri="{FF2B5EF4-FFF2-40B4-BE49-F238E27FC236}">
                <a16:creationId xmlns:a16="http://schemas.microsoft.com/office/drawing/2014/main" id="{6F369FE4-A215-3957-A3AF-21B1CE867E37}"/>
              </a:ext>
            </a:extLst>
          </p:cNvPr>
          <p:cNvSpPr/>
          <p:nvPr/>
        </p:nvSpPr>
        <p:spPr>
          <a:xfrm>
            <a:off x="4719253" y="2504090"/>
            <a:ext cx="527594" cy="28546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C456044-263F-0C99-91B2-D8D483858DCD}"/>
              </a:ext>
            </a:extLst>
          </p:cNvPr>
          <p:cNvSpPr txBox="1"/>
          <p:nvPr/>
        </p:nvSpPr>
        <p:spPr>
          <a:xfrm>
            <a:off x="824588" y="2977608"/>
            <a:ext cx="4104457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800" dirty="0">
                <a:solidFill>
                  <a:schemeClr val="bg2"/>
                </a:solidFill>
              </a:rPr>
              <a:t>Classical detailed balance condition</a:t>
            </a:r>
          </a:p>
          <a:p>
            <a:r>
              <a:rPr kumimoji="1" lang="en-US" altLang="zh-CN" sz="1800" dirty="0">
                <a:solidFill>
                  <a:schemeClr val="bg2"/>
                </a:solidFill>
              </a:rPr>
              <a:t>Continuous-time Markov chain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CEFEB53-6A39-4883-D7AC-167C4F933677}"/>
              </a:ext>
            </a:extLst>
          </p:cNvPr>
          <p:cNvSpPr txBox="1"/>
          <p:nvPr/>
        </p:nvSpPr>
        <p:spPr>
          <a:xfrm>
            <a:off x="6027167" y="2977608"/>
            <a:ext cx="4464496" cy="59470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800" dirty="0">
                <a:solidFill>
                  <a:srgbClr val="C00000"/>
                </a:solidFill>
              </a:rPr>
              <a:t>Quantum detailed balance condition</a:t>
            </a:r>
          </a:p>
          <a:p>
            <a:r>
              <a:rPr kumimoji="1" lang="en-US" altLang="zh-CN" sz="1800" dirty="0">
                <a:solidFill>
                  <a:srgbClr val="C00000"/>
                </a:solidFill>
              </a:rPr>
              <a:t>Lindblad master equation (</a:t>
            </a:r>
            <a:r>
              <a:rPr kumimoji="1" lang="en-US" altLang="zh-CN" sz="1800" dirty="0" err="1">
                <a:solidFill>
                  <a:srgbClr val="C00000"/>
                </a:solidFill>
              </a:rPr>
              <a:t>Lindbladian</a:t>
            </a:r>
            <a:r>
              <a:rPr kumimoji="1" lang="en-US" altLang="zh-CN" sz="1800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33D4EE-00F9-47E5-44A2-BC67053C9EF3}"/>
              </a:ext>
            </a:extLst>
          </p:cNvPr>
          <p:cNvSpPr txBox="1"/>
          <p:nvPr/>
        </p:nvSpPr>
        <p:spPr>
          <a:xfrm>
            <a:off x="824588" y="5607191"/>
            <a:ext cx="10549172" cy="71585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U. Seifert, </a:t>
            </a:r>
            <a:r>
              <a:rPr lang="en-US" altLang="zh-CN" sz="1599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Rep. Prog. Phys.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zh-CN" sz="159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126001 (2012)</a:t>
            </a:r>
          </a:p>
          <a:p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Avanzini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Bilancioni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V.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Cavina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Dal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Cengio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Esposito, G.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Falasco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599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 </a:t>
            </a:r>
            <a:r>
              <a:rPr lang="en-US" altLang="zh-CN" sz="1599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SciPost</a:t>
            </a:r>
            <a:r>
              <a:rPr lang="en-US" altLang="zh-CN" sz="1599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Phys. Lect. Notes 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 (2024).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C823A18-F8AE-54EF-161B-C8C18FA9C166}"/>
              </a:ext>
            </a:extLst>
          </p:cNvPr>
          <p:cNvSpPr txBox="1"/>
          <p:nvPr/>
        </p:nvSpPr>
        <p:spPr>
          <a:xfrm>
            <a:off x="2210743" y="1017201"/>
            <a:ext cx="6282698" cy="61077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altLang="zh-CN" sz="2400" dirty="0"/>
              <a:t>Thermodynamics       </a:t>
            </a:r>
          </a:p>
          <a:p>
            <a:r>
              <a:rPr lang="en-US" altLang="zh-CN" sz="2400" dirty="0"/>
              <a:t>                +      </a:t>
            </a:r>
          </a:p>
          <a:p>
            <a:r>
              <a:rPr lang="en-US" altLang="zh-CN" sz="2400" dirty="0"/>
              <a:t>Equations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/>
              <a:t>motion</a:t>
            </a:r>
          </a:p>
        </p:txBody>
      </p:sp>
      <p:pic>
        <p:nvPicPr>
          <p:cNvPr id="18" name="图片 17" descr="\documentclass{article}&#10;\usepackage{amsmath}&#10;\usepackage{xcolor}&#10;\usepackage{mathrsfs}&#10;\usepackage{physics,bm,bbm}&#10;\pagestyle{empty}&#10;\begin{document}&#10;\begin{align*}&#10;   \rho_\beta\propto e^{-\beta H}&#10;\end{align*}&#10;\end{document}" title="IguanaTex Bitmap Display">
            <a:extLst>
              <a:ext uri="{FF2B5EF4-FFF2-40B4-BE49-F238E27FC236}">
                <a16:creationId xmlns:a16="http://schemas.microsoft.com/office/drawing/2014/main" id="{0311753C-1EDE-D7C5-F653-0F7A8F5606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515541" y="1124848"/>
            <a:ext cx="1168400" cy="30480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\dot{\rho}=-i[\rho, H]+\cdots&#10;\end{align*}&#10;\end{document}" title="IguanaTex Bitmap Display">
            <a:extLst>
              <a:ext uri="{FF2B5EF4-FFF2-40B4-BE49-F238E27FC236}">
                <a16:creationId xmlns:a16="http://schemas.microsoft.com/office/drawing/2014/main" id="{0287D088-3BDC-E9DE-6A71-F252706598D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515541" y="1914506"/>
            <a:ext cx="1955799" cy="2540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dot{p}=Lp&#10;\end{align*}&#10;\end{document}" title="IguanaTex Bitmap Display">
            <a:extLst>
              <a:ext uri="{FF2B5EF4-FFF2-40B4-BE49-F238E27FC236}">
                <a16:creationId xmlns:a16="http://schemas.microsoft.com/office/drawing/2014/main" id="{132586E7-C6E7-5A7F-3C8D-37BF1183A5C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138735" y="3808161"/>
            <a:ext cx="944880" cy="27432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\dot{\rho}=\mathcal{L}[\rho]&#10;\end{align*}&#10;\end{document}" title="IguanaTex Bitmap Display">
            <a:extLst>
              <a:ext uri="{FF2B5EF4-FFF2-40B4-BE49-F238E27FC236}">
                <a16:creationId xmlns:a16="http://schemas.microsoft.com/office/drawing/2014/main" id="{7CD953A0-D477-C5B1-8548-4968EBD92FD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670899" y="3823072"/>
            <a:ext cx="1066800" cy="3048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83AA7AC-6287-7623-F11E-AA1D08D619E7}"/>
              </a:ext>
            </a:extLst>
          </p:cNvPr>
          <p:cNvSpPr txBox="1"/>
          <p:nvPr/>
        </p:nvSpPr>
        <p:spPr>
          <a:xfrm>
            <a:off x="5251032" y="1061243"/>
            <a:ext cx="1548173" cy="36003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Equilibrium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8A9DCE1-DFB1-DFC2-0BA6-D6A99D0C1335}"/>
              </a:ext>
            </a:extLst>
          </p:cNvPr>
          <p:cNvSpPr txBox="1"/>
          <p:nvPr/>
        </p:nvSpPr>
        <p:spPr>
          <a:xfrm>
            <a:off x="5246847" y="1808467"/>
            <a:ext cx="1548173" cy="36003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Nonequilibrium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592252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29CD9-63A8-F084-303A-32085BEDA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AD90B696-E145-48CC-70E9-4FAA80F222BE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Thermalization dynamics under </a:t>
                </a:r>
                <a:r>
                  <a:rPr kumimoji="1" lang="en-US" altLang="zh-CN" sz="2400" dirty="0" err="1"/>
                  <a:t>Lindbladians</a:t>
                </a:r>
                <a:r>
                  <a:rPr kumimoji="1" lang="en-US" altLang="zh-CN" sz="2400" dirty="0"/>
                  <a:t> 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kumimoji="1" lang="en-US" altLang="zh-CN" sz="2400" dirty="0"/>
                  <a:t>Spectral gap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of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 err="1"/>
                  <a:t>Lindbladian</a:t>
                </a:r>
                <a:r>
                  <a:rPr kumimoji="1" lang="en-US" altLang="zh-CN" sz="2400" dirty="0"/>
                  <a:t> </a:t>
                </a:r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kumimoji="1" lang="en-US" altLang="zh-CN" sz="2400" dirty="0"/>
                  <a:t>For many-body systems, </a:t>
                </a:r>
                <a14:m>
                  <m:oMath xmlns:m="http://schemas.openxmlformats.org/officeDocument/2006/math"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has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too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many free parameters to determine.</a:t>
                </a:r>
              </a:p>
              <a:p>
                <a:endParaRPr kumimoji="1" lang="en-US" altLang="zh-CN" sz="2000" dirty="0"/>
              </a:p>
              <a:p>
                <a:endParaRPr kumimoji="1" lang="en-US" altLang="zh-CN" sz="20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AD90B696-E145-48CC-70E9-4FAA80F222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7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\dot{\rho}=\mathcal{L}[\rho]&#10;\end{align*}&#10;\end{document}" title="IguanaTex Bitmap Display">
            <a:extLst>
              <a:ext uri="{FF2B5EF4-FFF2-40B4-BE49-F238E27FC236}">
                <a16:creationId xmlns:a16="http://schemas.microsoft.com/office/drawing/2014/main" id="{A27C7227-9A24-3CCD-5796-5E708ACD4A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794919" y="1916832"/>
            <a:ext cx="889000" cy="2540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\rho(t)=\rho_\beta+ \rho_1 e^{\lambda_1 t}+ \rho_2 e^{\lambda_2 t} + \cdots&#10;\end{align*}&#10;\end{document}" title="IguanaTex Bitmap Display">
            <a:extLst>
              <a:ext uri="{FF2B5EF4-FFF2-40B4-BE49-F238E27FC236}">
                <a16:creationId xmlns:a16="http://schemas.microsoft.com/office/drawing/2014/main" id="{DCB0BEB6-B755-0A07-2A6B-00C4F25DDB8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794919" y="2329926"/>
            <a:ext cx="3556000" cy="304800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\Delta=-\mathrm{Re}(\lambda_{1})\leq-\mathrm{Re}(\lambda_{2})\leq\cdots&#10;\end{align*}&#10;\end{document}" title="IguanaTex Bitmap Display">
            <a:extLst>
              <a:ext uri="{FF2B5EF4-FFF2-40B4-BE49-F238E27FC236}">
                <a16:creationId xmlns:a16="http://schemas.microsoft.com/office/drawing/2014/main" id="{22D62F74-06FF-7BCD-6E43-00E32D45294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794919" y="3541293"/>
            <a:ext cx="3403600" cy="2540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A7C8D8F-F0FE-3D4E-4E75-4D191043CD0E}"/>
              </a:ext>
            </a:extLst>
          </p:cNvPr>
          <p:cNvSpPr txBox="1"/>
          <p:nvPr/>
        </p:nvSpPr>
        <p:spPr>
          <a:xfrm>
            <a:off x="5730739" y="1590316"/>
            <a:ext cx="3240360" cy="49800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Slowest relaxing mode 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6CB895F0-25EA-C1A0-9FB5-3C89C2ADCC24}"/>
              </a:ext>
            </a:extLst>
          </p:cNvPr>
          <p:cNvSpPr/>
          <p:nvPr/>
        </p:nvSpPr>
        <p:spPr>
          <a:xfrm rot="18548820">
            <a:off x="5575623" y="2087615"/>
            <a:ext cx="310232" cy="161827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C423DBA-6960-3CED-608B-52D8BF1D467A}"/>
                  </a:ext>
                </a:extLst>
              </p:cNvPr>
              <p:cNvSpPr txBox="1"/>
              <p:nvPr/>
            </p:nvSpPr>
            <p:spPr>
              <a:xfrm>
                <a:off x="1850703" y="4363133"/>
                <a:ext cx="9145016" cy="648072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000" noProof="0" dirty="0">
                    <a:solidFill>
                      <a:schemeClr val="bg2"/>
                    </a:solidFill>
                  </a:rPr>
                  <a:t>Maximizing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000" b="0" i="0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kumimoji="1" lang="en-US" altLang="zh-CN" sz="2000" noProof="0" dirty="0">
                    <a:solidFill>
                      <a:schemeClr val="bg2"/>
                    </a:solidFill>
                  </a:rPr>
                  <a:t>                Fast thermalization                 Reducing irreversibility </a:t>
                </a:r>
                <a:endParaRPr kumimoji="1" lang="zh-CN" altLang="en-US" sz="2000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C423DBA-6960-3CED-608B-52D8BF1D4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0703" y="4363133"/>
                <a:ext cx="9145016" cy="648072"/>
              </a:xfrm>
              <a:prstGeom prst="rect">
                <a:avLst/>
              </a:prstGeom>
              <a:blipFill>
                <a:blip r:embed="rId11"/>
                <a:stretch>
                  <a:fillRect l="-4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右箭头 15">
            <a:extLst>
              <a:ext uri="{FF2B5EF4-FFF2-40B4-BE49-F238E27FC236}">
                <a16:creationId xmlns:a16="http://schemas.microsoft.com/office/drawing/2014/main" id="{5272F71D-525F-2DC5-EAA9-1EAF928A1AF6}"/>
              </a:ext>
            </a:extLst>
          </p:cNvPr>
          <p:cNvSpPr/>
          <p:nvPr/>
        </p:nvSpPr>
        <p:spPr>
          <a:xfrm>
            <a:off x="3735363" y="4509120"/>
            <a:ext cx="504056" cy="21602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F3D4756F-AE36-5C0E-0B82-27FDE2B8D632}"/>
              </a:ext>
            </a:extLst>
          </p:cNvPr>
          <p:cNvSpPr/>
          <p:nvPr/>
        </p:nvSpPr>
        <p:spPr>
          <a:xfrm>
            <a:off x="6946491" y="4511428"/>
            <a:ext cx="504056" cy="21602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F3DD7D8-9E0D-8222-801C-AF643DD9A55C}"/>
                  </a:ext>
                </a:extLst>
              </p:cNvPr>
              <p:cNvSpPr txBox="1"/>
              <p:nvPr/>
            </p:nvSpPr>
            <p:spPr>
              <a:xfrm>
                <a:off x="5488765" y="5523700"/>
                <a:ext cx="3763744" cy="589506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400" b="1" noProof="0" dirty="0">
                    <a:solidFill>
                      <a:schemeClr val="bg2"/>
                    </a:solidFill>
                  </a:rPr>
                  <a:t>Reduced </a:t>
                </a:r>
                <a:r>
                  <a:rPr kumimoji="1" lang="en-US" altLang="zh-CN" sz="2400" b="1" dirty="0">
                    <a:solidFill>
                      <a:schemeClr val="bg2"/>
                    </a:solidFill>
                  </a:rPr>
                  <a:t>by the symmetry </a:t>
                </a:r>
                <a:r>
                  <a:rPr kumimoji="1" lang="en-US" altLang="zh-CN" sz="2400" b="1" noProof="0" dirty="0">
                    <a:solidFill>
                      <a:schemeClr val="bg2"/>
                    </a:solidFill>
                  </a:rPr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 noProof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1" i="1" noProof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kumimoji="1" lang="en-US" altLang="zh-CN" sz="2400" b="1" i="1" noProof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sub>
                    </m:sSub>
                  </m:oMath>
                </a14:m>
                <a:endParaRPr kumimoji="1" lang="zh-CN" altLang="en-US" sz="2400" b="1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F3DD7D8-9E0D-8222-801C-AF643DD9A5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765" y="5523700"/>
                <a:ext cx="3763744" cy="589506"/>
              </a:xfrm>
              <a:prstGeom prst="rect">
                <a:avLst/>
              </a:prstGeom>
              <a:blipFill>
                <a:blip r:embed="rId12"/>
                <a:stretch>
                  <a:fillRect l="-2357" r="-34343" b="-1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6">
            <a:extLst>
              <a:ext uri="{FF2B5EF4-FFF2-40B4-BE49-F238E27FC236}">
                <a16:creationId xmlns:a16="http://schemas.microsoft.com/office/drawing/2014/main" id="{A324F5E0-F8B9-242B-3D8A-5FAD4A38EABA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2</a:t>
            </a:r>
            <a:endParaRPr lang="aa-ET" sz="1349" dirty="0">
              <a:solidFill>
                <a:schemeClr val="bg1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2F456F0-F1AC-6836-ED3F-886ED082D3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393" y="518110"/>
            <a:ext cx="2119682" cy="3428898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t=0&#10;\end{align*}&#10;\end{document}" title="IguanaTex Bitmap Display">
            <a:extLst>
              <a:ext uri="{FF2B5EF4-FFF2-40B4-BE49-F238E27FC236}">
                <a16:creationId xmlns:a16="http://schemas.microsoft.com/office/drawing/2014/main" id="{603AD8D6-3466-34BA-177B-2FB81F05C70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483551" y="598102"/>
            <a:ext cx="447040" cy="14224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t\rightarrow \infty&#10;\end{align*}&#10;\end{document}" title="IguanaTex Bitmap Display">
            <a:extLst>
              <a:ext uri="{FF2B5EF4-FFF2-40B4-BE49-F238E27FC236}">
                <a16:creationId xmlns:a16="http://schemas.microsoft.com/office/drawing/2014/main" id="{A4A671FB-4CC6-E50D-F0D9-7BD25262006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483551" y="2558139"/>
            <a:ext cx="589280" cy="14224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AFEB3B9-078E-FA9D-20BC-76DDB3B4A054}"/>
              </a:ext>
            </a:extLst>
          </p:cNvPr>
          <p:cNvSpPr txBox="1"/>
          <p:nvPr/>
        </p:nvSpPr>
        <p:spPr>
          <a:xfrm>
            <a:off x="9354393" y="3922250"/>
            <a:ext cx="2071537" cy="43204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600" noProof="0" dirty="0"/>
              <a:t>Harmonic </a:t>
            </a:r>
            <a:r>
              <a:rPr kumimoji="1" lang="en-US" altLang="zh-CN" sz="1600" dirty="0"/>
              <a:t>potential</a:t>
            </a:r>
            <a:endParaRPr kumimoji="1" lang="zh-CN" altLang="en-US" sz="1600" noProof="0" dirty="0" err="1"/>
          </a:p>
        </p:txBody>
      </p:sp>
    </p:spTree>
    <p:extLst>
      <p:ext uri="{BB962C8B-B14F-4D97-AF65-F5344CB8AC3E}">
        <p14:creationId xmlns:p14="http://schemas.microsoft.com/office/powerpoint/2010/main" val="7730586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D4074-1881-A9C1-1DB8-9F57AA05A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FECE470-AFFC-F581-4B85-C262A7E65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+mn-lt"/>
                <a:cs typeface="Times New Roman" panose="02020603050405020304" pitchFamily="18" charset="0"/>
              </a:rPr>
              <a:t>Motivation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竖排文字占位符 1">
            <a:extLst>
              <a:ext uri="{FF2B5EF4-FFF2-40B4-BE49-F238E27FC236}">
                <a16:creationId xmlns:a16="http://schemas.microsoft.com/office/drawing/2014/main" id="{F98DD5ED-53FD-96FE-E42B-3FD66D1E0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3" y="1252836"/>
            <a:ext cx="11793687" cy="479583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Quantum algorithm: </a:t>
            </a:r>
          </a:p>
          <a:p>
            <a:r>
              <a:rPr lang="en-US" altLang="zh-CN" sz="2400" dirty="0"/>
              <a:t>Implement thermodynamic processes on quantum circuits</a:t>
            </a:r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978CA2-A1F8-B985-16A8-920EF1040EBB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3</a:t>
            </a:r>
            <a:endParaRPr lang="aa-ET" sz="1349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ECBA1BC-692D-0DD2-C241-FC1B6F4AE7E5}"/>
              </a:ext>
            </a:extLst>
          </p:cNvPr>
          <p:cNvSpPr txBox="1"/>
          <p:nvPr/>
        </p:nvSpPr>
        <p:spPr>
          <a:xfrm>
            <a:off x="1022610" y="3573017"/>
            <a:ext cx="10153128" cy="936105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>
              <a:lnSpc>
                <a:spcPts val="2098"/>
              </a:lnSpc>
              <a:spcAft>
                <a:spcPts val="900"/>
              </a:spcAft>
            </a:pPr>
            <a:r>
              <a:rPr lang="en-US" altLang="zh-CN" sz="15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efficient and exact noncommutative quantum Gibbs sampler</a:t>
            </a:r>
            <a:r>
              <a:rPr lang="en-US" altLang="zh-CN" sz="15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ts val="2098"/>
              </a:lnSpc>
              <a:spcAft>
                <a:spcPts val="900"/>
              </a:spcAft>
            </a:pPr>
            <a:r>
              <a:rPr lang="en-US" altLang="zh-CN" sz="15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Chi-Fang Chen, Michael J. </a:t>
            </a:r>
            <a:r>
              <a:rPr lang="en-US" altLang="zh-CN" sz="1599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Kastoryano</a:t>
            </a:r>
            <a:r>
              <a:rPr lang="en-US" altLang="zh-CN" sz="15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András </a:t>
            </a:r>
            <a:r>
              <a:rPr lang="en-US" altLang="zh-CN" sz="1599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Gilyén</a:t>
            </a:r>
            <a:r>
              <a:rPr lang="en-US" altLang="zh-CN" sz="15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arXiv:2311,09207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0F6AB59-FECA-45C3-88E1-CBE75A5BC0C2}"/>
              </a:ext>
            </a:extLst>
          </p:cNvPr>
          <p:cNvSpPr txBox="1"/>
          <p:nvPr/>
        </p:nvSpPr>
        <p:spPr>
          <a:xfrm>
            <a:off x="1022610" y="4537112"/>
            <a:ext cx="10153128" cy="936105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>
              <a:lnSpc>
                <a:spcPts val="2098"/>
              </a:lnSpc>
              <a:spcAft>
                <a:spcPts val="900"/>
              </a:spcAft>
            </a:pPr>
            <a:r>
              <a:rPr lang="en-US" altLang="zh-CN" sz="159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Lindblad engineering for quantum Gibbs state preparation under the eigenstate thermalization hypothesis</a:t>
            </a:r>
          </a:p>
          <a:p>
            <a:pPr>
              <a:lnSpc>
                <a:spcPts val="2098"/>
              </a:lnSpc>
              <a:spcAft>
                <a:spcPts val="900"/>
              </a:spcAft>
            </a:pPr>
            <a:r>
              <a:rPr lang="en-US" altLang="zh-CN" sz="15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Eric Brunner, Luuk </a:t>
            </a:r>
            <a:r>
              <a:rPr lang="en-US" altLang="zh-CN" sz="1599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Coopmans</a:t>
            </a:r>
            <a:r>
              <a:rPr lang="en-US" altLang="zh-CN" sz="15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Gabriel Matos, Matthias Rosenkranz, Frederic Sauvage, Yuta Kikuchi, </a:t>
            </a:r>
            <a:r>
              <a:rPr lang="en-US" altLang="zh-CN" sz="1599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</a:t>
            </a:r>
            <a:r>
              <a:rPr lang="en-US" altLang="zh-CN" sz="159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2412.17706</a:t>
            </a: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4D8F637C-9DF9-2F7F-D2BF-1AE93160BB86}"/>
              </a:ext>
            </a:extLst>
          </p:cNvPr>
          <p:cNvSpPr/>
          <p:nvPr/>
        </p:nvSpPr>
        <p:spPr>
          <a:xfrm>
            <a:off x="5420163" y="2618086"/>
            <a:ext cx="792088" cy="360039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9DE1074-E5E0-3174-F7E8-C9F5C432F0D3}"/>
              </a:ext>
            </a:extLst>
          </p:cNvPr>
          <p:cNvSpPr txBox="1"/>
          <p:nvPr/>
        </p:nvSpPr>
        <p:spPr>
          <a:xfrm>
            <a:off x="1634679" y="2448500"/>
            <a:ext cx="3357783" cy="69921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800" dirty="0">
                <a:solidFill>
                  <a:schemeClr val="bg2"/>
                </a:solidFill>
              </a:rPr>
              <a:t>Nonequilibrium thermodynamic</a:t>
            </a:r>
          </a:p>
          <a:p>
            <a:r>
              <a:rPr kumimoji="1" lang="en-US" altLang="zh-CN" sz="1800" dirty="0">
                <a:solidFill>
                  <a:schemeClr val="bg2"/>
                </a:solidFill>
              </a:rPr>
              <a:t>processes </a:t>
            </a:r>
            <a:endParaRPr kumimoji="1" lang="zh-CN" altLang="en-US" sz="1800" dirty="0" err="1">
              <a:solidFill>
                <a:schemeClr val="bg2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20938B6-36D3-038F-1A1E-F271A4110F13}"/>
              </a:ext>
            </a:extLst>
          </p:cNvPr>
          <p:cNvSpPr txBox="1"/>
          <p:nvPr/>
        </p:nvSpPr>
        <p:spPr>
          <a:xfrm>
            <a:off x="6711990" y="2420889"/>
            <a:ext cx="3384376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800" dirty="0">
                <a:solidFill>
                  <a:schemeClr val="bg2"/>
                </a:solidFill>
              </a:rPr>
              <a:t>Quantum circuits:</a:t>
            </a:r>
          </a:p>
          <a:p>
            <a:r>
              <a:rPr kumimoji="1" lang="en-US" altLang="zh-CN" sz="1800" dirty="0">
                <a:solidFill>
                  <a:schemeClr val="bg2"/>
                </a:solidFill>
              </a:rPr>
              <a:t>Quantum simulation, quantum computing</a:t>
            </a:r>
            <a:endParaRPr kumimoji="1" lang="zh-CN" altLang="en-US" sz="180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844907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53D48-FD9F-04F5-94CF-2E65D069C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6527C2-E206-3ED4-43C8-341909D7A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Quantum detailed balance condition  </a:t>
            </a:r>
            <a:endParaRPr kumimoji="1" lang="zh-CN" altLang="en-US" dirty="0"/>
          </a:p>
        </p:txBody>
      </p:sp>
      <p:sp>
        <p:nvSpPr>
          <p:cNvPr id="5" name="内容占位符 2 1">
            <a:extLst>
              <a:ext uri="{FF2B5EF4-FFF2-40B4-BE49-F238E27FC236}">
                <a16:creationId xmlns:a16="http://schemas.microsoft.com/office/drawing/2014/main" id="{BDC69CFE-5AC9-305C-E451-17A23632E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4665" y="1252837"/>
            <a:ext cx="5455920" cy="4795836"/>
          </a:xfrm>
        </p:spPr>
        <p:txBody>
          <a:bodyPr/>
          <a:lstStyle/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r>
              <a:rPr lang="en-US" altLang="zh-CN" sz="2400" dirty="0"/>
              <a:t>Classical detailed balance condition: </a:t>
            </a:r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E8C7E34-8840-2627-6271-35430C037685}"/>
              </a:ext>
            </a:extLst>
          </p:cNvPr>
          <p:cNvSpPr txBox="1"/>
          <p:nvPr/>
        </p:nvSpPr>
        <p:spPr>
          <a:xfrm>
            <a:off x="3152177" y="5881033"/>
            <a:ext cx="5893994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altLang="zh-CN" sz="1599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Fagnola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V. </a:t>
            </a:r>
            <a:r>
              <a:rPr lang="en-US" altLang="zh-CN" sz="1599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Umanità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599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Commun. Math. Phys.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zh-CN" sz="1599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298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523–547 (2010). 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2BE174A-FE5C-C879-CB99-746F84D05429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4</a:t>
            </a:r>
            <a:endParaRPr lang="aa-ET" sz="1349" dirty="0">
              <a:solidFill>
                <a:schemeClr val="bg1"/>
              </a:solidFill>
            </a:endParaRPr>
          </a:p>
        </p:txBody>
      </p:sp>
      <p:pic>
        <p:nvPicPr>
          <p:cNvPr id="3" name="图片 2" descr="\documentclass{article}&#10;\usepackage{amsmath}&#10;\usepackage{xcolor}&#10;\usepackage{mathrsfs}&#10;\usepackage{physics,bm,bbm}&#10;\pagestyle{empty}&#10;\begin{document}&#10;\begin{align*}&#10;   L_{ab}p_b^{\mathrm{eq}}=L_{ba} p_a^{\mathrm{eq}}&#10;\end{align*}&#10;\end{document}" title="IguanaTex Bitmap Display">
            <a:extLst>
              <a:ext uri="{FF2B5EF4-FFF2-40B4-BE49-F238E27FC236}">
                <a16:creationId xmlns:a16="http://schemas.microsoft.com/office/drawing/2014/main" id="{4F65A4E9-FC32-B8A4-E2DE-1B6BEA80AF9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256325" y="4816812"/>
            <a:ext cx="1752600" cy="279400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pagestyle{empty}&#10;\begin{document}&#10;\begin{align*}&#10;       \mathcal{L}^{\sharp}[\cdot]-\rho_{\beta}^{-1/2}\mathcal{L}[\rho_{\beta}^{1/2}\cdot\rho_{\beta}^{1/2}]\rho_{\beta}^{-1/2}=2i[N,\cdot],&#10;\end{align*}&#10;\end{document}" title="IguanaTex Bitmap Display">
            <a:extLst>
              <a:ext uri="{FF2B5EF4-FFF2-40B4-BE49-F238E27FC236}">
                <a16:creationId xmlns:a16="http://schemas.microsoft.com/office/drawing/2014/main" id="{2F17735B-2170-0D67-746C-284321B3591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747247" y="4766012"/>
            <a:ext cx="4546600" cy="381000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xcolor}&#10;\usepackage{mathrsfs}&#10;\usepackage{physics,bm,bbm}&#10;\pagestyle{empty}&#10;\begin{document}&#10;\begin{align*}&#10;   [N,\rho_\beta]=0&#10;\end{align*}&#10;\end{document}" title="IguanaTex Bitmap Display">
            <a:extLst>
              <a:ext uri="{FF2B5EF4-FFF2-40B4-BE49-F238E27FC236}">
                <a16:creationId xmlns:a16="http://schemas.microsoft.com/office/drawing/2014/main" id="{AD8B7088-B2DD-D97E-23F1-609D1A9C8A3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747247" y="5321821"/>
            <a:ext cx="1168400" cy="279400"/>
          </a:xfrm>
          <a:prstGeom prst="rect">
            <a:avLst/>
          </a:prstGeom>
        </p:spPr>
      </p:pic>
      <p:sp>
        <p:nvSpPr>
          <p:cNvPr id="14" name="内容占位符 2 2">
            <a:extLst>
              <a:ext uri="{FF2B5EF4-FFF2-40B4-BE49-F238E27FC236}">
                <a16:creationId xmlns:a16="http://schemas.microsoft.com/office/drawing/2014/main" id="{E40127E2-8D84-5C3D-3431-689BBDEAB56E}"/>
              </a:ext>
            </a:extLst>
          </p:cNvPr>
          <p:cNvSpPr txBox="1">
            <a:spLocks/>
          </p:cNvSpPr>
          <p:nvPr/>
        </p:nvSpPr>
        <p:spPr>
          <a:xfrm>
            <a:off x="6285573" y="1267889"/>
            <a:ext cx="5455920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969" indent="-180969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38" indent="-180969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599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69" indent="-180969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38" indent="-180969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599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599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36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Quantum detailed balance condition:</a:t>
            </a:r>
          </a:p>
          <a:p>
            <a:endParaRPr lang="en-US" altLang="zh-CN" sz="24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E5EDA4CF-DC14-F539-A6F7-9B6DF03AA6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 t="8216" r="11707" b="3554"/>
          <a:stretch/>
        </p:blipFill>
        <p:spPr>
          <a:xfrm>
            <a:off x="266527" y="1252837"/>
            <a:ext cx="3816424" cy="249879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C3399FBD-115D-3B97-225B-60A930C5E791}"/>
              </a:ext>
            </a:extLst>
          </p:cNvPr>
          <p:cNvSpPr txBox="1"/>
          <p:nvPr/>
        </p:nvSpPr>
        <p:spPr>
          <a:xfrm>
            <a:off x="8403431" y="1521812"/>
            <a:ext cx="2376264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600" dirty="0">
                <a:solidFill>
                  <a:schemeClr val="bg2"/>
                </a:solidFill>
              </a:rPr>
              <a:t>Time-reversal symmetry:</a:t>
            </a:r>
            <a:endParaRPr kumimoji="1" lang="en-US" altLang="zh-CN" sz="1600" noProof="0" dirty="0">
              <a:solidFill>
                <a:schemeClr val="bg2"/>
              </a:solidFill>
            </a:endParaRPr>
          </a:p>
          <a:p>
            <a:r>
              <a:rPr kumimoji="1" lang="en-US" altLang="zh-CN" sz="1600" noProof="0" dirty="0">
                <a:solidFill>
                  <a:schemeClr val="bg2"/>
                </a:solidFill>
              </a:rPr>
              <a:t>A pair of Lindblad operators</a:t>
            </a:r>
            <a:endParaRPr kumimoji="1" lang="zh-CN" altLang="en-US" sz="1600" noProof="0" dirty="0" err="1">
              <a:solidFill>
                <a:schemeClr val="bg2"/>
              </a:solidFill>
            </a:endParaRPr>
          </a:p>
        </p:txBody>
      </p:sp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   A_{ba}=\rho_\beta^{1/2}A_{ab}^\dagger\rho_\beta^{-1/2}&#10;\end{align*}&#10;\end{document}" title="IguanaTex Bitmap Display">
            <a:extLst>
              <a:ext uri="{FF2B5EF4-FFF2-40B4-BE49-F238E27FC236}">
                <a16:creationId xmlns:a16="http://schemas.microsoft.com/office/drawing/2014/main" id="{087262E3-5E4D-2A47-A8A8-CBBE931E715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620695" y="2258095"/>
            <a:ext cx="2159000" cy="38100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48D20772-D527-1729-488B-98872C3F441A}"/>
              </a:ext>
            </a:extLst>
          </p:cNvPr>
          <p:cNvSpPr txBox="1"/>
          <p:nvPr/>
        </p:nvSpPr>
        <p:spPr>
          <a:xfrm>
            <a:off x="9622338" y="2630556"/>
            <a:ext cx="333074" cy="44495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+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578856D-E311-D29D-CAFB-806B7391960C}"/>
              </a:ext>
            </a:extLst>
          </p:cNvPr>
          <p:cNvSpPr txBox="1"/>
          <p:nvPr/>
        </p:nvSpPr>
        <p:spPr>
          <a:xfrm>
            <a:off x="8436201" y="2985746"/>
            <a:ext cx="3551532" cy="669283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600" noProof="0" dirty="0">
                <a:solidFill>
                  <a:srgbClr val="C00000"/>
                </a:solidFill>
              </a:rPr>
              <a:t>Constraint on coherent dynamics </a:t>
            </a:r>
            <a:r>
              <a:rPr kumimoji="1" lang="en-US" altLang="zh-CN" sz="1600" noProof="0" dirty="0">
                <a:solidFill>
                  <a:srgbClr val="051157"/>
                </a:solidFill>
              </a:rPr>
              <a:t>(?)</a:t>
            </a:r>
            <a:endParaRPr kumimoji="1" lang="zh-CN" altLang="en-US" sz="1600" noProof="0" dirty="0" err="1">
              <a:solidFill>
                <a:srgbClr val="051157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F5D2A83-8E18-854C-DB85-3DE9DF53BF00}"/>
              </a:ext>
            </a:extLst>
          </p:cNvPr>
          <p:cNvSpPr txBox="1"/>
          <p:nvPr/>
        </p:nvSpPr>
        <p:spPr>
          <a:xfrm>
            <a:off x="3094525" y="2985746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600" noProof="0" dirty="0">
                <a:solidFill>
                  <a:srgbClr val="C00000"/>
                </a:solidFill>
              </a:rPr>
              <a:t>Trajectory in equilibrium:</a:t>
            </a:r>
          </a:p>
          <a:p>
            <a:r>
              <a:rPr kumimoji="1" lang="en-US" altLang="zh-CN" sz="1600" noProof="0" dirty="0">
                <a:solidFill>
                  <a:srgbClr val="C00000"/>
                </a:solidFill>
              </a:rPr>
              <a:t>time-reversal symmetry</a:t>
            </a:r>
            <a:endParaRPr kumimoji="1" lang="zh-CN" altLang="en-US" sz="1600" noProof="0" dirty="0" err="1">
              <a:solidFill>
                <a:srgbClr val="C0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50CC2BF-2069-3D61-A7F8-B383B08722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783" y="1071927"/>
            <a:ext cx="2032000" cy="2679700"/>
          </a:xfrm>
          <a:prstGeom prst="rect">
            <a:avLst/>
          </a:prstGeom>
        </p:spPr>
      </p:pic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\dot{p}=Lp&#10;\end{align*}&#10;\end{document}" title="IguanaTex Bitmap Display">
            <a:extLst>
              <a:ext uri="{FF2B5EF4-FFF2-40B4-BE49-F238E27FC236}">
                <a16:creationId xmlns:a16="http://schemas.microsoft.com/office/drawing/2014/main" id="{C86C7238-2A31-3991-3D25-E9A43D367B7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618970" y="1563897"/>
            <a:ext cx="94488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484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4" grpId="0"/>
      <p:bldP spid="26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9101E-1484-A902-74E5-BC85B8829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BD57847-0213-ED1B-214A-95C260032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panose="02020603050405020304" pitchFamily="18" charset="0"/>
              </a:rPr>
              <a:t>Constructing </a:t>
            </a:r>
            <a:r>
              <a:rPr lang="en-US" dirty="0" err="1">
                <a:cs typeface="Times New Roman" panose="02020603050405020304" pitchFamily="18" charset="0"/>
              </a:rPr>
              <a:t>Lindbladians</a:t>
            </a:r>
            <a:endParaRPr lang="nl-NL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C6D8CBF-E0E5-402B-CD81-0A2D318382B5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Lindblad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master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equation (</a:t>
                </a:r>
                <a:r>
                  <a:rPr lang="en-US" altLang="zh-CN" sz="2400" dirty="0" err="1"/>
                  <a:t>Lindbladian</a:t>
                </a:r>
                <a:r>
                  <a:rPr lang="en-US" altLang="zh-CN" sz="2400" dirty="0"/>
                  <a:t>)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sz="2400" dirty="0"/>
                  <a:t>Choose jump operator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altLang="zh-CN" sz="2400" dirty="0"/>
                  <a:t> at infinite temperature</a:t>
                </a:r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To prepare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r>
                  <a:rPr lang="en-US" altLang="zh-CN" sz="2400" dirty="0"/>
                  <a:t>, construct jump operator</a:t>
                </a:r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Modify the coherent dynamics </a:t>
                </a:r>
                <a:r>
                  <a:rPr lang="en-US" altLang="zh-CN" sz="2400" dirty="0">
                    <a:solidFill>
                      <a:srgbClr val="051157"/>
                    </a:solidFill>
                  </a:rPr>
                  <a:t>(see also </a:t>
                </a:r>
                <a:r>
                  <a:rPr lang="en-US" altLang="zh-CN" sz="24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arXiv:2311,09207</a:t>
                </a:r>
                <a:r>
                  <a:rPr lang="en-US" altLang="zh-CN" sz="2400" dirty="0">
                    <a:solidFill>
                      <a:srgbClr val="051157"/>
                    </a:solidFill>
                  </a:rPr>
                  <a:t>) </a:t>
                </a:r>
                <a:endParaRPr lang="zh-CN" altLang="en-US" sz="2400" dirty="0">
                  <a:solidFill>
                    <a:srgbClr val="051157"/>
                  </a:solidFill>
                </a:endParaRPr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5C6D8CBF-E0E5-402B-CD81-0A2D318382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5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4BF81C51-19A2-16D6-0B19-65EB68897904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516C65-0767-5C89-A56E-31F74ACF7A0F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5</a:t>
            </a:r>
            <a:endParaRPr lang="aa-ET" sz="1349" dirty="0">
              <a:solidFill>
                <a:schemeClr val="bg1"/>
              </a:solidFill>
            </a:endParaRPr>
          </a:p>
        </p:txBody>
      </p:sp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\mathcal{L}[\cdot]=-i[K,\cdot]+\sum_{ln}\gamma_{ln}(A_{l}\cdot A_{n}^{\dagger}-\frac{1}{2}\{A_{n}^{\dagger}A_{l},\cdot\})&#10;\end{align*}&#10;\end{document}" title="IguanaTex Bitmap Display">
            <a:extLst>
              <a:ext uri="{FF2B5EF4-FFF2-40B4-BE49-F238E27FC236}">
                <a16:creationId xmlns:a16="http://schemas.microsoft.com/office/drawing/2014/main" id="{C08F1899-AC92-BD6C-F434-94348A3F8C6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559175" y="1784335"/>
            <a:ext cx="5080000" cy="660400"/>
          </a:xfrm>
          <a:prstGeom prst="rect">
            <a:avLst/>
          </a:prstGeom>
        </p:spPr>
      </p:pic>
      <p:pic>
        <p:nvPicPr>
          <p:cNvPr id="2" name="图片 1" descr="\documentclass{article}&#10;\usepackage{amsmath}&#10;\usepackage{xcolor}&#10;\usepackage{mathrsfs}&#10;\usepackage{physics,bm,bbm}&#10;\pagestyle{empty}&#10;\begin{document}&#10;\begin{align*}&#10;   A_l=\rho_\beta^{1/4}\tilde{A}_{l}\rho_\beta^{-1/4}&#10;\end{align*}&#10;\end{document}" title="IguanaTex Bitmap Display">
            <a:extLst>
              <a:ext uri="{FF2B5EF4-FFF2-40B4-BE49-F238E27FC236}">
                <a16:creationId xmlns:a16="http://schemas.microsoft.com/office/drawing/2014/main" id="{4E0FE405-3852-F513-C33A-4D3127AEA90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251303" y="3487316"/>
            <a:ext cx="1714501" cy="34290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K_{ln}=&amp;\frac{i}{2}\sum_{ab}e^{\frac{\beta}{4}(E_{a}+E_{b})}\tanh\left[\frac{\beta}{4}(E_{a}-E_{b})\right]&#10;        \left\langle a\right|\tilde{A}_{n}^{\dagger}e^{-\frac{\beta}{2}H}\tilde{A}_{l}\left|b\right\rangle \ket{a}\bra{b}&#10;\end{align*}&#10;\end{document}" title="IguanaTex Bitmap Display">
            <a:extLst>
              <a:ext uri="{FF2B5EF4-FFF2-40B4-BE49-F238E27FC236}">
                <a16:creationId xmlns:a16="http://schemas.microsoft.com/office/drawing/2014/main" id="{47DA06F2-F743-4C49-5101-9A3E9A1D257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660173" y="5190750"/>
            <a:ext cx="6469380" cy="61722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DFF4024-1195-F1CA-A929-ECCF7C7BB0B5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812021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2654A-B528-D898-D2BC-8058FFC29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35C9D09-8165-8989-D4F8-5F2CB8BE4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Times New Roman" panose="02020603050405020304" pitchFamily="18" charset="0"/>
              </a:rPr>
              <a:t>Constructing </a:t>
            </a:r>
            <a:r>
              <a:rPr lang="en-US" dirty="0" err="1">
                <a:latin typeface="+mn-lt"/>
                <a:cs typeface="Times New Roman" panose="02020603050405020304" pitchFamily="18" charset="0"/>
              </a:rPr>
              <a:t>Lindbladians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35F560CC-92F3-CA28-EFC2-BD98CF53BAC5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We rewrite it as </a:t>
                </a:r>
              </a:p>
              <a:p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3600" dirty="0"/>
              </a:p>
              <a:p>
                <a:r>
                  <a:rPr lang="en-US" altLang="zh-CN" sz="2400" dirty="0"/>
                  <a:t>To prepare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p>
                  </m:oMath>
                </a14:m>
                <a:r>
                  <a:rPr lang="en-US" altLang="zh-CN" sz="2400" dirty="0"/>
                  <a:t>, we introduce</a:t>
                </a:r>
              </a:p>
              <a:p>
                <a:endParaRPr lang="en-US" altLang="zh-CN" sz="24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35F560CC-92F3-CA28-EFC2-BD98CF53BA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9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EADD6728-335A-943D-9911-32EC15F64D93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11A9D8-DB1E-C35A-C8AA-C46FE12FDCCF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6</a:t>
            </a:r>
            <a:endParaRPr lang="aa-ET" sz="1349" dirty="0">
              <a:solidFill>
                <a:schemeClr val="bg1"/>
              </a:solidFill>
            </a:endParaRPr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\mathcal{L}[\cdot]=\sum_{l,n=1}^M\tilde{\gamma}_{ln}(\mathcal{L}_{ln}[\cdot]+\mathcal{L}_{n+M,l+M}[\cdot])&#10;\end{align*}&#10;\end{document}" title="IguanaTex Bitmap Display">
            <a:extLst>
              <a:ext uri="{FF2B5EF4-FFF2-40B4-BE49-F238E27FC236}">
                <a16:creationId xmlns:a16="http://schemas.microsoft.com/office/drawing/2014/main" id="{9020FE83-7A11-C233-0DE6-0E502DFFD97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060575" y="1816092"/>
            <a:ext cx="4038600" cy="787401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xcolor}&#10;\usepackage{mathrsfs}&#10;\usepackage{physics,bm,bbm}&#10;\pagestyle{empty}&#10;\begin{document}&#10;\begin{align*}&#10;\mathcal{L}_{ln}[\cdot]=A_{l}\cdot A_{n}^{\dagger}-i[K_{ln},\cdot]-\frac{1}{2}\{A_{n}^{\dagger}A_{l},\cdot\}&#10;\end{align*}&#10;\end{document}" title="IguanaTex Bitmap Display">
            <a:extLst>
              <a:ext uri="{FF2B5EF4-FFF2-40B4-BE49-F238E27FC236}">
                <a16:creationId xmlns:a16="http://schemas.microsoft.com/office/drawing/2014/main" id="{34CA8818-AF72-240F-2368-3A0454AA29D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994719" y="3433382"/>
            <a:ext cx="4343400" cy="533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7E1EBB9-16F2-A24D-95D8-705613E12A4B}"/>
                  </a:ext>
                </a:extLst>
              </p:cNvPr>
              <p:cNvSpPr txBox="1"/>
              <p:nvPr/>
            </p:nvSpPr>
            <p:spPr>
              <a:xfrm>
                <a:off x="6843674" y="1250940"/>
                <a:ext cx="2687466" cy="542058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sz="1349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kumimoji="1" lang="en-US" altLang="zh-CN" sz="1349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kumimoji="1" lang="en-US" altLang="zh-CN" sz="1349" dirty="0">
                    <a:solidFill>
                      <a:schemeClr val="bg2"/>
                    </a:solidFill>
                  </a:rPr>
                  <a:t> Lindblad operators</a:t>
                </a:r>
                <a:endParaRPr kumimoji="1" lang="zh-CN" altLang="en-US" sz="1349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7E1EBB9-16F2-A24D-95D8-705613E12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674" y="1250940"/>
                <a:ext cx="2687466" cy="54205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 descr="\documentclass{article}&#10;\usepackage{amsmath}&#10;\usepackage{xcolor}&#10;\usepackage{mathrsfs}&#10;\usepackage{physics,bm,bbm}&#10;\pagestyle{empty}&#10;\begin{document}&#10;\begin{align*}&#10;   \tilde{\bm{A}}=(\tilde{A}_{1},\tilde{A}_{2},...,\tilde{A}_{M},\tilde{A}_{1}^{\dagger},\tilde{A}_{2}^{\dagger},...,\tilde{A}_{M}^{\dagger})^{T}&#10;\end{align*}&#10;\end{document}" title="IguanaTex Bitmap Display">
            <a:extLst>
              <a:ext uri="{FF2B5EF4-FFF2-40B4-BE49-F238E27FC236}">
                <a16:creationId xmlns:a16="http://schemas.microsoft.com/office/drawing/2014/main" id="{CB407E26-470E-5BAE-DE97-F828178336C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843674" y="1768309"/>
            <a:ext cx="4140201" cy="33020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xcolor}&#10;\usepackage{mathrsfs}&#10;\usepackage{physics,bm,bbm}&#10;\pagestyle{empty}&#10;\begin{document}&#10;\begin{align*}&#10;   A_l=\rho_\beta^{1/4}\tilde{A}_{l}\rho_\beta^{-1/4}&#10;\end{align*}&#10;\end{document}" title="IguanaTex Bitmap Display">
            <a:extLst>
              <a:ext uri="{FF2B5EF4-FFF2-40B4-BE49-F238E27FC236}">
                <a16:creationId xmlns:a16="http://schemas.microsoft.com/office/drawing/2014/main" id="{43EE1E81-F785-F783-8C47-180BCACAF5D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678284" y="4396097"/>
            <a:ext cx="1714501" cy="342900"/>
          </a:xfrm>
          <a:prstGeom prst="rect">
            <a:avLst/>
          </a:prstGeom>
        </p:spPr>
      </p:pic>
      <p:pic>
        <p:nvPicPr>
          <p:cNvPr id="25" name="图片 24" descr="\documentclass{article}&#10;\usepackage{amsmath}&#10;\usepackage{xcolor}&#10;\usepackage{mathrsfs}&#10;\usepackage{physics,bm,bbm}&#10;\pagestyle{empty}&#10;\begin{document}&#10;\begin{align*}&#10;   A_{l}\cdot A_{n}^{\dagger}+A_{n+M}\cdot A_{l+M}^{\dagger}&#10;\end{align*}&#10;\end{document}" title="IguanaTex Bitmap Display">
            <a:extLst>
              <a:ext uri="{FF2B5EF4-FFF2-40B4-BE49-F238E27FC236}">
                <a16:creationId xmlns:a16="http://schemas.microsoft.com/office/drawing/2014/main" id="{ADF47840-1A35-83E6-AE2B-2CCB308CF92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919204" y="4389194"/>
            <a:ext cx="2565399" cy="35560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D051CBCC-B903-B268-71B5-0503268AC7A2}"/>
              </a:ext>
            </a:extLst>
          </p:cNvPr>
          <p:cNvSpPr txBox="1"/>
          <p:nvPr/>
        </p:nvSpPr>
        <p:spPr>
          <a:xfrm>
            <a:off x="8978761" y="4430685"/>
            <a:ext cx="2814924" cy="176418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349" dirty="0">
                <a:solidFill>
                  <a:schemeClr val="bg2"/>
                </a:solidFill>
              </a:rPr>
              <a:t>Satisfy quantum detailed </a:t>
            </a:r>
          </a:p>
          <a:p>
            <a:r>
              <a:rPr kumimoji="1" lang="en-US" altLang="zh-CN" sz="1349" dirty="0">
                <a:solidFill>
                  <a:schemeClr val="bg2"/>
                </a:solidFill>
              </a:rPr>
              <a:t>balance condition</a:t>
            </a:r>
          </a:p>
          <a:p>
            <a:endParaRPr kumimoji="1" lang="en-US" altLang="zh-CN" sz="1349" dirty="0">
              <a:solidFill>
                <a:schemeClr val="bg2"/>
              </a:solidFill>
            </a:endParaRPr>
          </a:p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pic>
        <p:nvPicPr>
          <p:cNvPr id="32" name="图片 31" descr="\documentclass{article}&#10;\usepackage{amsmath}&#10;\usepackage{xcolor}&#10;\usepackage{mathrsfs}&#10;\usepackage{physics,bm,bbm}&#10;\pagestyle{empty}&#10;\begin{document}&#10;\begin{align*}&#10;   K_{ln}=&amp;\frac{i}{2}\sum_{ab}e^{\frac{\beta}{4}(E_{a}+E_{b})}\tanh\left[\frac{\beta}{4}(E_{a}-E_{b})\right]\\&amp;\times&#10;        \left\langle a\right|\tilde{A}_{n}^{\dagger}e^{-\frac{\beta}{2}H}\tilde{A}_{l}\left|b\right\rangle \ket{a}\bra{b}&#10;\end{align*}&#10;\end{document}" title="IguanaTex Bitmap Display">
            <a:extLst>
              <a:ext uri="{FF2B5EF4-FFF2-40B4-BE49-F238E27FC236}">
                <a16:creationId xmlns:a16="http://schemas.microsoft.com/office/drawing/2014/main" id="{FC637A60-85DE-CCA8-EC38-A64AEABB612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94827" y="5093336"/>
            <a:ext cx="3182619" cy="800101"/>
          </a:xfrm>
          <a:prstGeom prst="rect">
            <a:avLst/>
          </a:prstGeom>
        </p:spPr>
      </p:pic>
      <p:pic>
        <p:nvPicPr>
          <p:cNvPr id="34" name="图片 33" descr="\documentclass{article}&#10;\usepackage{amsmath}&#10;\usepackage{xcolor}&#10;\usepackage{mathrsfs}&#10;\usepackage{physics,bm,bbm}&#10;\pagestyle{empty}&#10;\begin{document}&#10;\begin{align*}&#10;   -i[K_{ln},\cdot]-\frac{1}{2}\{A_{n}^{\dagger}A_{l},\cdot\}&#10;\end{align*}&#10;\end{document}" title="IguanaTex Bitmap Display">
            <a:extLst>
              <a:ext uri="{FF2B5EF4-FFF2-40B4-BE49-F238E27FC236}">
                <a16:creationId xmlns:a16="http://schemas.microsoft.com/office/drawing/2014/main" id="{4A832532-596A-94E2-ADD1-0470197DCDA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919204" y="5149100"/>
            <a:ext cx="2514600" cy="533400"/>
          </a:xfrm>
          <a:prstGeom prst="rect">
            <a:avLst/>
          </a:prstGeom>
        </p:spPr>
      </p:pic>
      <p:sp>
        <p:nvSpPr>
          <p:cNvPr id="36" name="右箭头 35">
            <a:extLst>
              <a:ext uri="{FF2B5EF4-FFF2-40B4-BE49-F238E27FC236}">
                <a16:creationId xmlns:a16="http://schemas.microsoft.com/office/drawing/2014/main" id="{E11AAAF0-F688-6BAF-6419-1A46CABAEF8C}"/>
              </a:ext>
            </a:extLst>
          </p:cNvPr>
          <p:cNvSpPr/>
          <p:nvPr/>
        </p:nvSpPr>
        <p:spPr>
          <a:xfrm>
            <a:off x="4654168" y="4820640"/>
            <a:ext cx="720080" cy="374175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863DAEB-D900-1FE2-66C8-FAA38AFF99FF}"/>
              </a:ext>
            </a:extLst>
          </p:cNvPr>
          <p:cNvSpPr txBox="1"/>
          <p:nvPr/>
        </p:nvSpPr>
        <p:spPr>
          <a:xfrm>
            <a:off x="3640254" y="1471927"/>
            <a:ext cx="2027827" cy="395933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C00000"/>
                </a:solidFill>
              </a:rPr>
              <a:t>Pairs of transitions</a:t>
            </a:r>
            <a:endParaRPr kumimoji="1" lang="zh-CN" altLang="en-US" noProof="0" dirty="0" err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33728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FC860-9911-5F0B-3E5B-E8C5B24F0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733DC03-2C94-90D6-5623-C9673430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Parent Hamiltonian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1F62F-6D6C-32CA-5AF4-638985202DCB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7</a:t>
            </a:r>
            <a:endParaRPr lang="aa-ET" sz="1349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内容占位符 14">
                <a:extLst>
                  <a:ext uri="{FF2B5EF4-FFF2-40B4-BE49-F238E27FC236}">
                    <a16:creationId xmlns:a16="http://schemas.microsoft.com/office/drawing/2014/main" id="{A981210C-1EC7-D67E-52A9-74081C8132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4664" y="1252836"/>
                <a:ext cx="11389023" cy="5200501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dirty="0"/>
                  <a:t>Parent Hamiltonian in thermofield double space</a:t>
                </a:r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The ground state: the steady state of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altLang="zh-CN" sz="2400" dirty="0"/>
                  <a:t>; </a:t>
                </a:r>
              </a:p>
              <a:p>
                <a:r>
                  <a:rPr lang="en-US" altLang="zh-CN" sz="2400" dirty="0"/>
                  <a:t>Excited states: different relaxation modes. </a:t>
                </a:r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10" name="内容占位符 14">
                <a:extLst>
                  <a:ext uri="{FF2B5EF4-FFF2-40B4-BE49-F238E27FC236}">
                    <a16:creationId xmlns:a16="http://schemas.microsoft.com/office/drawing/2014/main" id="{A981210C-1EC7-D67E-52A9-74081C813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64" y="1252836"/>
                <a:ext cx="11389023" cy="5200501"/>
              </a:xfrm>
              <a:prstGeom prst="rect">
                <a:avLst/>
              </a:prstGeom>
              <a:blipFill>
                <a:blip r:embed="rId6"/>
                <a:stretch>
                  <a:fillRect l="-1448" t="-24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    \mathcal{H}[\cdot]&amp;\equiv-\rho_{\beta}^{-1/4}\mathcal{L}[\rho_{\beta}^{1/4}\cdot\rho_{\beta}^{1/4}]\rho_{\beta}^{-1/4}. &#10;\end{align*}&#10;\end{document}" title="IguanaTex Bitmap Display">
            <a:extLst>
              <a:ext uri="{FF2B5EF4-FFF2-40B4-BE49-F238E27FC236}">
                <a16:creationId xmlns:a16="http://schemas.microsoft.com/office/drawing/2014/main" id="{77367455-9F78-220C-E9F6-A72A09C412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919855" y="1931900"/>
            <a:ext cx="4358640" cy="457199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\mathcal{H}[\cdot]=\sum_{l,n=1}^{M}\tilde{\gamma}_{ln}(\mathcal{H}_{ln}[\cdot]+\mathcal{H}_{n+M,l+M}[\cdot]),&#10;\end{align*}&#10;\end{document}" title="IguanaTex Bitmap Display">
            <a:extLst>
              <a:ext uri="{FF2B5EF4-FFF2-40B4-BE49-F238E27FC236}">
                <a16:creationId xmlns:a16="http://schemas.microsoft.com/office/drawing/2014/main" id="{5147E039-A894-758B-E108-64DB5433BB2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413179" y="3677972"/>
            <a:ext cx="4241800" cy="787401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\mathcal{H}_{ln}[\cdot]&amp;=\frac{1}{2}\left\{ G_{ln},\cdot\right\} -\tilde{A}_{l}\cdot\tilde{A}_{n}^{\dagger},\label{eq:H_{ln}withG_{ln}}\\&#10;G_{ln}&amp;=\sum_{a,b}\frac{2\left\langle a\right|\tilde{A}_{n}^{\dagger}e^{-\frac{\beta}{2}H}\tilde{A}_{l}\left|b\right\rangle }{e^{-\frac{\beta}{2}E_{a}}+e^{-\frac{\beta}{2}E_{b}}}\left|a\right\rangle \left\langle b\right|.&#10;\end{align*}&#10;\end{document}" title="IguanaTex Bitmap Display">
            <a:extLst>
              <a:ext uri="{FF2B5EF4-FFF2-40B4-BE49-F238E27FC236}">
                <a16:creationId xmlns:a16="http://schemas.microsoft.com/office/drawing/2014/main" id="{AC78D36F-3955-6653-A860-7CF1911CE5E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138735" y="4696295"/>
            <a:ext cx="4241800" cy="139700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DAEC746-2A75-CFB3-0FAF-E37F39FF5A69}"/>
              </a:ext>
            </a:extLst>
          </p:cNvPr>
          <p:cNvSpPr txBox="1"/>
          <p:nvPr/>
        </p:nvSpPr>
        <p:spPr>
          <a:xfrm>
            <a:off x="7470719" y="4985660"/>
            <a:ext cx="3885040" cy="689326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600" dirty="0">
                <a:solidFill>
                  <a:schemeClr val="bg2"/>
                </a:solidFill>
              </a:rPr>
              <a:t>Symmetric logarithmic derivative</a:t>
            </a:r>
            <a:endParaRPr kumimoji="1" lang="zh-CN" altLang="en-US" sz="1600" dirty="0" err="1">
              <a:solidFill>
                <a:schemeClr val="bg2"/>
              </a:solidFill>
            </a:endParaRPr>
          </a:p>
        </p:txBody>
      </p:sp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    \frac{1}{2}\{G_{ln},\rho_\beta^{1/2}\}=\tilde{A}_{n}^{\dagger}\rho_\beta^{1/2}\tilde{A}_{l}&#10;\end{align*}&#10;\end{document}" title="IguanaTex Bitmap Display">
            <a:extLst>
              <a:ext uri="{FF2B5EF4-FFF2-40B4-BE49-F238E27FC236}">
                <a16:creationId xmlns:a16="http://schemas.microsoft.com/office/drawing/2014/main" id="{2D86DDAD-3EB0-CAF0-75EF-4598A0183E0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573881" y="5469219"/>
            <a:ext cx="2468880" cy="480061"/>
          </a:xfrm>
          <a:prstGeom prst="rect">
            <a:avLst/>
          </a:prstGeom>
        </p:spPr>
      </p:pic>
      <p:sp>
        <p:nvSpPr>
          <p:cNvPr id="16" name="右箭头 15">
            <a:extLst>
              <a:ext uri="{FF2B5EF4-FFF2-40B4-BE49-F238E27FC236}">
                <a16:creationId xmlns:a16="http://schemas.microsoft.com/office/drawing/2014/main" id="{C19FA4F3-46E3-5C91-C0FC-7F7EEF6F2CA4}"/>
              </a:ext>
            </a:extLst>
          </p:cNvPr>
          <p:cNvSpPr/>
          <p:nvPr/>
        </p:nvSpPr>
        <p:spPr>
          <a:xfrm>
            <a:off x="6713399" y="5517231"/>
            <a:ext cx="465896" cy="288033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D4FAE4D-6457-BB87-E16F-2EA53851D8D7}"/>
              </a:ext>
            </a:extLst>
          </p:cNvPr>
          <p:cNvSpPr txBox="1"/>
          <p:nvPr/>
        </p:nvSpPr>
        <p:spPr>
          <a:xfrm>
            <a:off x="7470719" y="3880709"/>
            <a:ext cx="3361637" cy="78740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dirty="0">
                <a:solidFill>
                  <a:srgbClr val="051157"/>
                </a:solidFill>
              </a:rPr>
              <a:t>Quantum detailed balance: </a:t>
            </a:r>
          </a:p>
          <a:p>
            <a:r>
              <a:rPr lang="en-US" altLang="zh-CN" sz="2000" b="1" dirty="0">
                <a:solidFill>
                  <a:srgbClr val="051157"/>
                </a:solidFill>
                <a:cs typeface="Times New Roman" panose="02020603050405020304" pitchFamily="18" charset="0"/>
              </a:rPr>
              <a:t>Frustration-free</a:t>
            </a:r>
            <a:endParaRPr kumimoji="1" lang="zh-CN" altLang="en-US" sz="2000" dirty="0" err="1">
              <a:solidFill>
                <a:srgbClr val="051157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7C750C8-3CE4-EA52-A124-09674B00B49A}"/>
              </a:ext>
            </a:extLst>
          </p:cNvPr>
          <p:cNvSpPr txBox="1"/>
          <p:nvPr/>
        </p:nvSpPr>
        <p:spPr>
          <a:xfrm>
            <a:off x="-857250" y="5829300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479728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61519-22B6-519B-468E-0DC294D51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8A2EBA7-98C9-7771-22B2-220671B1B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Parent Hamiltonian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 1">
                <a:extLst>
                  <a:ext uri="{FF2B5EF4-FFF2-40B4-BE49-F238E27FC236}">
                    <a16:creationId xmlns:a16="http://schemas.microsoft.com/office/drawing/2014/main" id="{373D73CF-0B36-E573-8129-0104CCCC8C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60780" y="1788482"/>
                <a:ext cx="5617554" cy="4396633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latin typeface="Georgia" panose="02040502050405020303" pitchFamily="18" charset="0"/>
                    <a:cs typeface="Times New Roman" panose="02020603050405020304" pitchFamily="18" charset="0"/>
                  </a:rPr>
                  <a:t>Local </a:t>
                </a:r>
                <a:r>
                  <a:rPr lang="aa-ET" altLang="zh-CN" sz="2000">
                    <a:latin typeface="Georgia" panose="02040502050405020303" pitchFamily="18" charset="0"/>
                    <a:cs typeface="Times New Roman" panose="02020603050405020304" pitchFamily="18" charset="0"/>
                  </a:rPr>
                  <a:t>Hamiltonian</a:t>
                </a:r>
                <a:endParaRPr lang="aa-ET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aa-ET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000" dirty="0">
                    <a:latin typeface="Georgia" panose="02040502050405020303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aa-ET" altLang="zh-CN" sz="2000">
                    <a:latin typeface="Georgia" panose="02040502050405020303" pitchFamily="18" charset="0"/>
                    <a:cs typeface="Times New Roman" panose="02020603050405020304" pitchFamily="18" charset="0"/>
                  </a:rPr>
                  <a:t>rustration free</a:t>
                </a:r>
                <a:endParaRPr lang="aa-ET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aa-ET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000" dirty="0">
                    <a:latin typeface="Georgia" panose="02040502050405020303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aa-ET" altLang="zh-CN" sz="2000">
                    <a:latin typeface="Georgia" panose="02040502050405020303" pitchFamily="18" charset="0"/>
                    <a:cs typeface="Times New Roman" panose="02020603050405020304" pitchFamily="18" charset="0"/>
                  </a:rPr>
                  <a:t>ssume </a:t>
                </a:r>
                <a:r>
                  <a:rPr lang="aa-ET" altLang="zh-CN" sz="2000" dirty="0">
                    <a:latin typeface="Georgia" panose="02040502050405020303" pitchFamily="18" charset="0"/>
                    <a:cs typeface="Times New Roman" panose="02020603050405020304" pitchFamily="18" charset="0"/>
                  </a:rPr>
                  <a:t>that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≽0</m:t>
                    </m:r>
                  </m:oMath>
                </a14:m>
                <a:r>
                  <a:rPr lang="aa-ET" altLang="zh-CN" sz="2000" dirty="0">
                    <a:latin typeface="Georgia" panose="02040502050405020303" pitchFamily="18" charset="0"/>
                    <a:cs typeface="Times New Roman" panose="02020603050405020304" pitchFamily="18" charset="0"/>
                  </a:rPr>
                  <a:t>, with the ground state energy being, 		</a:t>
                </a:r>
                <a:endParaRPr lang="en-US" altLang="zh-CN" sz="2000" i="1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 marL="457184" lvl="1" indent="0">
                  <a:buNone/>
                </a:pPr>
                <a:endParaRPr lang="aa-ET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endParaRPr lang="aa-ET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ontent Placeholder 2 1">
                <a:extLst>
                  <a:ext uri="{FF2B5EF4-FFF2-40B4-BE49-F238E27FC236}">
                    <a16:creationId xmlns:a16="http://schemas.microsoft.com/office/drawing/2014/main" id="{373D73CF-0B36-E573-8129-0104CCCC8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780" y="1788482"/>
                <a:ext cx="5617554" cy="4396633"/>
              </a:xfrm>
              <a:prstGeom prst="rect">
                <a:avLst/>
              </a:prstGeom>
              <a:blipFill>
                <a:blip r:embed="rId8"/>
                <a:stretch>
                  <a:fillRect l="-2483" t="-22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3C8F2723-B9C6-104E-5772-4611E7583AF7}"/>
              </a:ext>
            </a:extLst>
          </p:cNvPr>
          <p:cNvSpPr/>
          <p:nvPr/>
        </p:nvSpPr>
        <p:spPr>
          <a:xfrm>
            <a:off x="8187407" y="1561298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3972E6-F2F9-47F9-EE1F-B0FCA777737A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8</a:t>
            </a:r>
            <a:endParaRPr lang="aa-ET" sz="1349" dirty="0">
              <a:solidFill>
                <a:schemeClr val="bg1"/>
              </a:solidFill>
            </a:endParaRPr>
          </a:p>
        </p:txBody>
      </p:sp>
      <p:sp>
        <p:nvSpPr>
          <p:cNvPr id="3" name="右箭头 2">
            <a:extLst>
              <a:ext uri="{FF2B5EF4-FFF2-40B4-BE49-F238E27FC236}">
                <a16:creationId xmlns:a16="http://schemas.microsoft.com/office/drawing/2014/main" id="{4898C754-64F4-8D8B-A4DA-BFF91F1B788E}"/>
              </a:ext>
            </a:extLst>
          </p:cNvPr>
          <p:cNvSpPr/>
          <p:nvPr/>
        </p:nvSpPr>
        <p:spPr>
          <a:xfrm>
            <a:off x="5581275" y="1209128"/>
            <a:ext cx="445892" cy="271523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B173529-6BE9-D63B-6958-452C5C7EE6FF}"/>
              </a:ext>
            </a:extLst>
          </p:cNvPr>
          <p:cNvSpPr txBox="1"/>
          <p:nvPr/>
        </p:nvSpPr>
        <p:spPr>
          <a:xfrm>
            <a:off x="6531223" y="1111320"/>
            <a:ext cx="4320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51157"/>
                </a:solidFill>
                <a:cs typeface="Times New Roman" panose="02020603050405020304" pitchFamily="18" charset="0"/>
              </a:rPr>
              <a:t>Frustration-free Hamiltonians</a:t>
            </a:r>
            <a:endParaRPr lang="zh-CN" altLang="en-US" sz="2400" dirty="0">
              <a:solidFill>
                <a:srgbClr val="051157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8AB7E7-1B2A-6DB4-173B-AA4B9234F99C}"/>
              </a:ext>
            </a:extLst>
          </p:cNvPr>
          <p:cNvSpPr txBox="1"/>
          <p:nvPr/>
        </p:nvSpPr>
        <p:spPr>
          <a:xfrm>
            <a:off x="1301559" y="1111320"/>
            <a:ext cx="3789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51157"/>
                </a:solidFill>
                <a:cs typeface="Times New Roman" panose="02020603050405020304" pitchFamily="18" charset="0"/>
              </a:rPr>
              <a:t>Detailed balance condition</a:t>
            </a:r>
          </a:p>
        </p:txBody>
      </p:sp>
      <p:pic>
        <p:nvPicPr>
          <p:cNvPr id="30" name="图片 29" descr="\documentclass{article}&#10;\usepackage{amsmath}&#10;\usepackage{xcolor}&#10;\usepackage{mathrsfs}&#10;\usepackage{physics,bm,bbm}&#10;\pagestyle{empty}&#10;\begin{document}&#10;\begin{align*}&#10;   H=\sum_i H_i&#10;\end{align*}&#10;\end{document}" title="IguanaTex Bitmap Display">
            <a:extLst>
              <a:ext uri="{FF2B5EF4-FFF2-40B4-BE49-F238E27FC236}">
                <a16:creationId xmlns:a16="http://schemas.microsoft.com/office/drawing/2014/main" id="{BF49C446-9C7F-AB83-BE34-B26618CF0D6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475439" y="2310407"/>
            <a:ext cx="1244600" cy="558800"/>
          </a:xfrm>
          <a:prstGeom prst="rect">
            <a:avLst/>
          </a:prstGeom>
        </p:spPr>
      </p:pic>
      <p:pic>
        <p:nvPicPr>
          <p:cNvPr id="34" name="图片 33" descr="\documentclass{article}&#10;\usepackage{amsmath}&#10;\usepackage{xcolor}&#10;\usepackage{mathrsfs}&#10;\usepackage{physics,bm,bbm}&#10;\pagestyle{empty}&#10;\begin{document}&#10;\begin{align*}&#10;   H_i \ket{\psi}=0,\; \forall i&#10;\end{align*}&#10;\end{document}" title="IguanaTex Bitmap Display">
            <a:extLst>
              <a:ext uri="{FF2B5EF4-FFF2-40B4-BE49-F238E27FC236}">
                <a16:creationId xmlns:a16="http://schemas.microsoft.com/office/drawing/2014/main" id="{DA5A9911-C66D-8DFE-045F-08F65214CB7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450704" y="3687634"/>
            <a:ext cx="1549400" cy="25400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H\ket{\psi}=0&#10;\end{align*}&#10;\end{document}" title="IguanaTex Bitmap Display">
            <a:extLst>
              <a:ext uri="{FF2B5EF4-FFF2-40B4-BE49-F238E27FC236}">
                <a16:creationId xmlns:a16="http://schemas.microsoft.com/office/drawing/2014/main" id="{4B8F6093-9CF2-7449-BE4B-D0BA6EC407E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564340" y="5236719"/>
            <a:ext cx="1066799" cy="25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 2">
                <a:extLst>
                  <a:ext uri="{FF2B5EF4-FFF2-40B4-BE49-F238E27FC236}">
                    <a16:creationId xmlns:a16="http://schemas.microsoft.com/office/drawing/2014/main" id="{EC782263-25D1-3DA0-E3A2-B11C3F2934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235" y="1788483"/>
                <a:ext cx="5617554" cy="4396633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latin typeface="Georgia" panose="02040502050405020303" pitchFamily="18" charset="0"/>
                    <a:cs typeface="Times New Roman" panose="02020603050405020304" pitchFamily="18" charset="0"/>
                  </a:rPr>
                  <a:t>Lindbladian</a:t>
                </a:r>
                <a:endParaRPr lang="aa-ET" altLang="zh-CN" sz="200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aa-ET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000" dirty="0">
                    <a:latin typeface="Georgia" panose="02040502050405020303" pitchFamily="18" charset="0"/>
                    <a:cs typeface="Times New Roman" panose="02020603050405020304" pitchFamily="18" charset="0"/>
                  </a:rPr>
                  <a:t>Detailed balance condition ensures</a:t>
                </a:r>
              </a:p>
              <a:p>
                <a:endParaRPr lang="en-US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endParaRPr lang="aa-ET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Georgia" panose="02040502050405020303" pitchFamily="18" charset="0"/>
                    <a:cs typeface="Times New Roman" panose="02020603050405020304" pitchFamily="18" charset="0"/>
                  </a:rPr>
                  <a:t> is the unique steady (equilibrium) state </a:t>
                </a:r>
                <a:r>
                  <a:rPr lang="aa-ET" altLang="zh-CN" sz="2000" dirty="0">
                    <a:latin typeface="Georgia" panose="02040502050405020303" pitchFamily="18" charset="0"/>
                    <a:cs typeface="Times New Roman" panose="02020603050405020304" pitchFamily="18" charset="0"/>
                  </a:rPr>
                  <a:t>		</a:t>
                </a:r>
                <a:endParaRPr lang="en-US" altLang="zh-CN" sz="2000" i="1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 marL="457184" lvl="1" indent="0">
                  <a:buNone/>
                </a:pPr>
                <a:endParaRPr lang="en-US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pPr marL="457184" lvl="1" indent="0">
                  <a:buNone/>
                </a:pPr>
                <a:endParaRPr lang="en-US" altLang="zh-CN" sz="2000" dirty="0">
                  <a:latin typeface="Georgia" panose="02040502050405020303" pitchFamily="18" charset="0"/>
                  <a:cs typeface="Times New Roman" panose="02020603050405020304" pitchFamily="18" charset="0"/>
                </a:endParaRPr>
              </a:p>
              <a:p>
                <a:endParaRPr lang="aa-ET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Content Placeholder 2 2">
                <a:extLst>
                  <a:ext uri="{FF2B5EF4-FFF2-40B4-BE49-F238E27FC236}">
                    <a16:creationId xmlns:a16="http://schemas.microsoft.com/office/drawing/2014/main" id="{EC782263-25D1-3DA0-E3A2-B11C3F293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235" y="1788483"/>
                <a:ext cx="5617554" cy="4396633"/>
              </a:xfrm>
              <a:prstGeom prst="rect">
                <a:avLst/>
              </a:prstGeom>
              <a:blipFill>
                <a:blip r:embed="rId12"/>
                <a:stretch>
                  <a:fillRect l="-2477" t="-22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图片 23" descr="\documentclass{article}&#10;\usepackage{amsmath}&#10;\usepackage{xcolor}&#10;\usepackage{mathrsfs}&#10;\usepackage{physics,bm,bbm}&#10;\pagestyle{empty}&#10;\begin{document}&#10;\begin{align*}&#10;   \mathcal{L} = \sum_i \mathcal{L}_i&#10;\end{align*}&#10;\end{document}" title="IguanaTex Bitmap Display">
            <a:extLst>
              <a:ext uri="{FF2B5EF4-FFF2-40B4-BE49-F238E27FC236}">
                <a16:creationId xmlns:a16="http://schemas.microsoft.com/office/drawing/2014/main" id="{F9C7592A-DD51-B47E-0AE6-0A0BFBE8B69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12111" y="2330308"/>
            <a:ext cx="1168400" cy="558800"/>
          </a:xfrm>
          <a:prstGeom prst="rect">
            <a:avLst/>
          </a:prstGeom>
        </p:spPr>
      </p:pic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   \mathcal{L}_i[\rho_\beta]=0,\;\forall i&#10;\end{align*}&#10;\end{document}" title="IguanaTex Bitmap Display">
            <a:extLst>
              <a:ext uri="{FF2B5EF4-FFF2-40B4-BE49-F238E27FC236}">
                <a16:creationId xmlns:a16="http://schemas.microsoft.com/office/drawing/2014/main" id="{32591EF4-D0DC-A71A-33C1-B9260A72EBE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714799" y="3707400"/>
            <a:ext cx="1524000" cy="279400"/>
          </a:xfrm>
          <a:prstGeom prst="rect">
            <a:avLst/>
          </a:prstGeom>
        </p:spPr>
      </p:pic>
      <p:pic>
        <p:nvPicPr>
          <p:cNvPr id="37" name="图片 36" descr="\documentclass{article}&#10;\usepackage{amsmath}&#10;\usepackage{xcolor}&#10;\usepackage{mathrsfs}&#10;\usepackage{physics,bm,bbm}&#10;\pagestyle{empty}&#10;\begin{document}&#10;\begin{align*}&#10;   \mathcal{L}[\rho_\beta]=0&#10;\end{align*}&#10;\end{document}" title="IguanaTex Bitmap Display">
            <a:extLst>
              <a:ext uri="{FF2B5EF4-FFF2-40B4-BE49-F238E27FC236}">
                <a16:creationId xmlns:a16="http://schemas.microsoft.com/office/drawing/2014/main" id="{E0693C88-E6B2-BAEF-F5FF-38C93FE3608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714801" y="5236719"/>
            <a:ext cx="1041399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6096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A680B-B307-1B60-AEBA-AB03D191A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2B7EC44-1370-40B2-CCB4-E1EDD6764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Optimizing gap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8B90FC44-0E1A-6288-6FDF-D9206C3331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6566" y="1285269"/>
                <a:ext cx="9145017" cy="4396633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b="1" dirty="0">
                    <a:cs typeface="Times New Roman" panose="02020603050405020304" pitchFamily="18" charset="0"/>
                  </a:rPr>
                  <a:t>Frustration-free Hamiltonian</a:t>
                </a:r>
              </a:p>
              <a:p>
                <a:pPr marL="0" indent="0">
                  <a:buNone/>
                </a:pPr>
                <a:endParaRPr lang="en-US" sz="2400" b="1" dirty="0">
                  <a:cs typeface="Times New Roman" panose="02020603050405020304" pitchFamily="18" charset="0"/>
                </a:endParaRPr>
              </a:p>
              <a:p>
                <a:endParaRPr lang="en-US" altLang="zh-CN" sz="2400" dirty="0"/>
              </a:p>
              <a:p>
                <a:r>
                  <a:rPr lang="aa-ET" altLang="zh-CN" sz="2400"/>
                  <a:t>Weyl’s inequality</a:t>
                </a:r>
                <a:r>
                  <a:rPr lang="zh-CN" altLang="en-US" sz="2400" dirty="0"/>
                  <a:t> 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r>
                  <a:rPr lang="en-US" altLang="zh-CN" sz="2400" dirty="0"/>
                  <a:t>From Weyl’s inequality (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zh-CN" sz="2400" dirty="0"/>
                  <a:t>), the gap is </a:t>
                </a:r>
                <a:r>
                  <a:rPr lang="en-US" altLang="zh-CN" sz="2400" b="1" dirty="0">
                    <a:solidFill>
                      <a:srgbClr val="C00000"/>
                    </a:solidFill>
                  </a:rPr>
                  <a:t>concave</a:t>
                </a:r>
                <a:endParaRPr lang="aa-ET" altLang="zh-CN" sz="2400" b="1" dirty="0">
                  <a:solidFill>
                    <a:srgbClr val="C00000"/>
                  </a:solidFill>
                </a:endParaRPr>
              </a:p>
              <a:p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8B90FC44-0E1A-6288-6FDF-D9206C333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66" y="1285269"/>
                <a:ext cx="9145017" cy="4396633"/>
              </a:xfrm>
              <a:prstGeom prst="rect">
                <a:avLst/>
              </a:prstGeom>
              <a:blipFill>
                <a:blip r:embed="rId5"/>
                <a:stretch>
                  <a:fillRect l="-1942" t="-31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67415C0-BAB0-9B25-A79C-C65A66D7C49E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9</a:t>
            </a:r>
            <a:endParaRPr lang="aa-ET" sz="1349" dirty="0">
              <a:solidFill>
                <a:schemeClr val="bg1"/>
              </a:solidFill>
            </a:endParaRPr>
          </a:p>
        </p:txBody>
      </p:sp>
      <p:pic>
        <p:nvPicPr>
          <p:cNvPr id="20" name="图片 19" descr="\documentclass{article}&#10;\usepackage{amsmath}&#10;\usepackage{xcolor}&#10;\usepackage{mathrsfs}&#10;\usepackage{physics,bm,bbm}&#10;\pagestyle{empty}&#10;\begin{document}&#10;\begin{align*}&#10;   H=\lambda H_1 +(1-\lambda) H_0&#10;\end{align*}&#10;\end{document}" title="IguanaTex Bitmap Display">
            <a:extLst>
              <a:ext uri="{FF2B5EF4-FFF2-40B4-BE49-F238E27FC236}">
                <a16:creationId xmlns:a16="http://schemas.microsoft.com/office/drawing/2014/main" id="{8BEF5E9A-CAE2-BC11-E975-BA1963A9040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79974" y="1842656"/>
            <a:ext cx="2438400" cy="254000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pagestyle{empty}&#10;\begin{document}&#10;\begin{align*}&#10;   \Delta(H)\geq \lambda\Delta(H_1)+(1-\lambda)\Delta(H_0)&#10;\end{align*}&#10;\end{document}" title="IguanaTex Bitmap Display">
            <a:extLst>
              <a:ext uri="{FF2B5EF4-FFF2-40B4-BE49-F238E27FC236}">
                <a16:creationId xmlns:a16="http://schemas.microsoft.com/office/drawing/2014/main" id="{215F813F-968E-ADF1-E567-C13790B49C4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270374" y="4941169"/>
            <a:ext cx="3657600" cy="254000"/>
          </a:xfrm>
          <a:prstGeom prst="rect">
            <a:avLst/>
          </a:prstGeom>
        </p:spPr>
      </p:pic>
      <p:pic>
        <p:nvPicPr>
          <p:cNvPr id="24" name="图片 23" descr="\documentclass{article}&#10;\usepackage{amsmath}&#10;\usepackage{xcolor}&#10;\usepackage{mathrsfs}&#10;\usepackage{physics,bm,bbm}&#10;\pagestyle{empty}&#10;\begin{document}&#10;\begin{align*}&#10;   \mu_{i+j-1}(H)\geq \lambda \mu_i(H_1)+(1-\lambda) \mu_j(H_0)&#10;\end{align*}&#10;\end{document}" title="IguanaTex Bitmap Display">
            <a:extLst>
              <a:ext uri="{FF2B5EF4-FFF2-40B4-BE49-F238E27FC236}">
                <a16:creationId xmlns:a16="http://schemas.microsoft.com/office/drawing/2014/main" id="{B554DBD0-8B4B-6C4E-DE45-1D96F8B2D1D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965574" y="3429001"/>
            <a:ext cx="4267200" cy="2794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2A4C292-89C7-132D-300B-FACA57CC383A}"/>
              </a:ext>
            </a:extLst>
          </p:cNvPr>
          <p:cNvSpPr txBox="1"/>
          <p:nvPr/>
        </p:nvSpPr>
        <p:spPr>
          <a:xfrm>
            <a:off x="2507774" y="5805265"/>
            <a:ext cx="7182800" cy="53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34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K. S. Rai, </a:t>
            </a:r>
            <a:r>
              <a:rPr lang="en-US" altLang="zh-CN" sz="134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JFC</a:t>
            </a:r>
            <a:r>
              <a:rPr lang="en-US" altLang="zh-CN" sz="134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P. </a:t>
            </a:r>
            <a:r>
              <a:rPr lang="en-US" altLang="zh-CN" sz="1349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Emonts</a:t>
            </a:r>
            <a:r>
              <a:rPr lang="en-US" altLang="zh-CN" sz="134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J. Tura, Spectral Gap Optimization for Enhanced Adiabatic State Preparation, arXiv:2409.15433, </a:t>
            </a:r>
            <a:r>
              <a:rPr lang="en-US" altLang="zh-CN" sz="134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session on tensor networks</a:t>
            </a:r>
          </a:p>
        </p:txBody>
      </p:sp>
    </p:spTree>
    <p:extLst>
      <p:ext uri="{BB962C8B-B14F-4D97-AF65-F5344CB8AC3E}">
        <p14:creationId xmlns:p14="http://schemas.microsoft.com/office/powerpoint/2010/main" val="4022135342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163C5C-FDC3-94A4-8C1B-FA1FC002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Symmetry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303DF2-392E-DA16-6835-46D42117D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cs typeface="Times New Roman" panose="02020603050405020304" pitchFamily="18" charset="0"/>
              </a:rPr>
              <a:t>Concavity: </a:t>
            </a:r>
          </a:p>
          <a:p>
            <a:endParaRPr lang="en-US" altLang="zh-CN" sz="2000" b="1" dirty="0">
              <a:cs typeface="Times New Roman" panose="02020603050405020304" pitchFamily="18" charset="0"/>
            </a:endParaRPr>
          </a:p>
          <a:p>
            <a:endParaRPr lang="en-US" altLang="zh-CN" sz="2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b="1" dirty="0"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cs typeface="Times New Roman" panose="02020603050405020304" pitchFamily="18" charset="0"/>
              </a:rPr>
              <a:t>Spontaneous symmetry breaking:</a:t>
            </a:r>
            <a:endParaRPr lang="en-US" altLang="zh-CN" sz="2400" dirty="0"/>
          </a:p>
          <a:p>
            <a:endParaRPr kumimoji="1" lang="zh-CN" altLang="en-US" dirty="0"/>
          </a:p>
        </p:txBody>
      </p:sp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G_H=G_\psi&#10;\end{align*}&#10;\end{document}" title="IguanaTex Bitmap Display">
            <a:extLst>
              <a:ext uri="{FF2B5EF4-FFF2-40B4-BE49-F238E27FC236}">
                <a16:creationId xmlns:a16="http://schemas.microsoft.com/office/drawing/2014/main" id="{A0875960-7736-F4C3-8ED0-0753F84D8E9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272966" y="1608613"/>
            <a:ext cx="1249680" cy="3048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B7D6D57-B4EF-FDD8-9E86-6D3240B339F4}"/>
              </a:ext>
            </a:extLst>
          </p:cNvPr>
          <p:cNvSpPr txBox="1"/>
          <p:nvPr/>
        </p:nvSpPr>
        <p:spPr>
          <a:xfrm>
            <a:off x="6539023" y="21265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1D7AE7-65C7-A2A4-B378-15E5328DA0D2}"/>
              </a:ext>
            </a:extLst>
          </p:cNvPr>
          <p:cNvSpPr txBox="1"/>
          <p:nvPr/>
        </p:nvSpPr>
        <p:spPr>
          <a:xfrm>
            <a:off x="6475228" y="-425302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7B4E89F-AB8A-96D7-B2BD-592F3366A7AD}"/>
                  </a:ext>
                </a:extLst>
              </p:cNvPr>
              <p:cNvSpPr txBox="1"/>
              <p:nvPr/>
            </p:nvSpPr>
            <p:spPr>
              <a:xfrm>
                <a:off x="8115399" y="2180845"/>
                <a:ext cx="6100354" cy="7352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rgbClr val="051157"/>
                    </a:solidFill>
                  </a:rPr>
                  <a:t>: </a:t>
                </a:r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the symmetry group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en-US" altLang="zh-CN" sz="2000" i="1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𝜓</m:t>
                            </m:r>
                          </m:e>
                        </m:d>
                      </m:e>
                    </m:d>
                  </m:oMath>
                </a14:m>
                <a:endParaRPr lang="en-US" altLang="zh-CN" sz="2000" dirty="0">
                  <a:solidFill>
                    <a:srgbClr val="051157"/>
                  </a:solidFill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: the symmetry group of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rgbClr val="05115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𝐻</m:t>
                    </m:r>
                  </m:oMath>
                </a14:m>
                <a:r>
                  <a:rPr lang="zh-CN" altLang="en-US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 </a:t>
                </a:r>
                <a:endParaRPr lang="zh-CN" altLang="en-US" sz="2000" dirty="0">
                  <a:solidFill>
                    <a:srgbClr val="051157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7B4E89F-AB8A-96D7-B2BD-592F3366A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5399" y="2180845"/>
                <a:ext cx="6100354" cy="735201"/>
              </a:xfrm>
              <a:prstGeom prst="rect">
                <a:avLst/>
              </a:prstGeom>
              <a:blipFill>
                <a:blip r:embed="rId6"/>
                <a:stretch>
                  <a:fillRect t="-62712" b="-525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A6A396A-20DB-C613-64EC-9EB958F67885}"/>
                  </a:ext>
                </a:extLst>
              </p:cNvPr>
              <p:cNvSpPr txBox="1"/>
              <p:nvPr/>
            </p:nvSpPr>
            <p:spPr>
              <a:xfrm>
                <a:off x="2749227" y="1513605"/>
                <a:ext cx="327603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Maximize the gap </a:t>
                </a:r>
                <a14:m>
                  <m:oMath xmlns:m="http://schemas.openxmlformats.org/officeDocument/2006/math">
                    <m:r>
                      <a:rPr lang="en-US" altLang="zh-CN" sz="2400" b="1">
                        <a:solidFill>
                          <a:srgbClr val="05115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𝚫</m:t>
                    </m:r>
                  </m:oMath>
                </a14:m>
                <a:endParaRPr lang="zh-CN" altLang="en-US" sz="2400" dirty="0">
                  <a:solidFill>
                    <a:srgbClr val="051157"/>
                  </a:solidFill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A6A396A-20DB-C613-64EC-9EB958F67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9227" y="1513605"/>
                <a:ext cx="3276039" cy="461665"/>
              </a:xfrm>
              <a:prstGeom prst="rect">
                <a:avLst/>
              </a:prstGeom>
              <a:blipFill>
                <a:blip r:embed="rId7"/>
                <a:stretch>
                  <a:fillRect l="-3089" t="-10811" b="-29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右箭头 16">
            <a:extLst>
              <a:ext uri="{FF2B5EF4-FFF2-40B4-BE49-F238E27FC236}">
                <a16:creationId xmlns:a16="http://schemas.microsoft.com/office/drawing/2014/main" id="{B3175200-FDBF-552B-D943-473E04CB25E2}"/>
              </a:ext>
            </a:extLst>
          </p:cNvPr>
          <p:cNvSpPr/>
          <p:nvPr/>
        </p:nvSpPr>
        <p:spPr>
          <a:xfrm>
            <a:off x="6314767" y="1597368"/>
            <a:ext cx="576065" cy="312229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G_H\geq G_\psi&#10;\end{align*}&#10;\end{document}" title="IguanaTex Bitmap Display">
            <a:extLst>
              <a:ext uri="{FF2B5EF4-FFF2-40B4-BE49-F238E27FC236}">
                <a16:creationId xmlns:a16="http://schemas.microsoft.com/office/drawing/2014/main" id="{9A231494-B54B-566B-4710-13AD97ABEBD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426768" y="2490392"/>
            <a:ext cx="1041399" cy="254000"/>
          </a:xfrm>
          <a:prstGeom prst="rect">
            <a:avLst/>
          </a:prstGeom>
        </p:spPr>
      </p:pic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   G_H\leq G_\psi&#10;\end{align*}&#10;\end{document}" title="IguanaTex Bitmap Display">
            <a:extLst>
              <a:ext uri="{FF2B5EF4-FFF2-40B4-BE49-F238E27FC236}">
                <a16:creationId xmlns:a16="http://schemas.microsoft.com/office/drawing/2014/main" id="{5333BFEC-38CE-B7C7-6DE0-31D83E2941D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082099" y="4306702"/>
            <a:ext cx="1041399" cy="25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505F745-1A8A-5189-CD40-C454A67B8753}"/>
                  </a:ext>
                </a:extLst>
              </p:cNvPr>
              <p:cNvSpPr txBox="1"/>
              <p:nvPr/>
            </p:nvSpPr>
            <p:spPr>
              <a:xfrm>
                <a:off x="1634059" y="4801521"/>
                <a:ext cx="6893646" cy="504057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000" dirty="0">
                    <a:solidFill>
                      <a:schemeClr val="bg2"/>
                    </a:solidFill>
                  </a:rPr>
                  <a:t>Otherwise, for the ground state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kumimoji="1" lang="en-US" altLang="zh-CN" sz="20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kumimoji="1" lang="en-US" altLang="zh-CN" sz="20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0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</m:e>
                    </m:d>
                  </m:oMath>
                </a14:m>
                <a:r>
                  <a:rPr kumimoji="1" lang="en-US" altLang="zh-CN" sz="2000" dirty="0">
                    <a:solidFill>
                      <a:schemeClr val="bg2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kumimoji="1" lang="en-US" altLang="zh-CN" sz="20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d>
                      <m:dPr>
                        <m:begChr m:val="|"/>
                        <m:endChr m:val=""/>
                        <m:ctrlPr>
                          <a:rPr kumimoji="1" lang="en-US" altLang="zh-CN" sz="20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kumimoji="1" lang="en-US" altLang="zh-CN" sz="20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0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</m:e>
                    </m:d>
                  </m:oMath>
                </a14:m>
                <a:r>
                  <a:rPr kumimoji="1" lang="en-US" altLang="zh-CN" sz="2000" dirty="0">
                    <a:solidFill>
                      <a:schemeClr val="bg2"/>
                    </a:solidFill>
                  </a:rPr>
                  <a:t> is another ground state.</a:t>
                </a:r>
                <a:endParaRPr kumimoji="1" lang="zh-CN" altLang="en-US" sz="200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505F745-1A8A-5189-CD40-C454A67B8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059" y="4801521"/>
                <a:ext cx="6893646" cy="504057"/>
              </a:xfrm>
              <a:prstGeom prst="rect">
                <a:avLst/>
              </a:prstGeom>
              <a:blipFill>
                <a:blip r:embed="rId10"/>
                <a:stretch>
                  <a:fillRect l="-735" t="-82500" r="-11397" b="-13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D966F31C-B026-C622-5F91-0BA480950B0B}"/>
              </a:ext>
            </a:extLst>
          </p:cNvPr>
          <p:cNvSpPr txBox="1"/>
          <p:nvPr/>
        </p:nvSpPr>
        <p:spPr>
          <a:xfrm>
            <a:off x="2507774" y="5805265"/>
            <a:ext cx="7182800" cy="53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34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K. S. Rai, </a:t>
            </a:r>
            <a:r>
              <a:rPr lang="en-US" altLang="zh-CN" sz="134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JFC</a:t>
            </a:r>
            <a:r>
              <a:rPr lang="en-US" altLang="zh-CN" sz="134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P. </a:t>
            </a:r>
            <a:r>
              <a:rPr lang="en-US" altLang="zh-CN" sz="1349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Emonts</a:t>
            </a:r>
            <a:r>
              <a:rPr lang="en-US" altLang="zh-CN" sz="1349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J. Tura, Spectral Gap Optimization for Enhanced Adiabatic State Preparation, arXiv:2409.15433, </a:t>
            </a:r>
            <a:r>
              <a:rPr lang="en-US" altLang="zh-CN" sz="134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session on tensor networks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24F7108B-ACD9-D712-0F5B-B6A96A86AACB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10</a:t>
            </a:r>
            <a:endParaRPr lang="aa-ET" sz="1349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BD5C343-6C1D-07E6-5894-EF01BB897CBC}"/>
                  </a:ext>
                </a:extLst>
              </p:cNvPr>
              <p:cNvSpPr txBox="1"/>
              <p:nvPr/>
            </p:nvSpPr>
            <p:spPr>
              <a:xfrm>
                <a:off x="1634059" y="3083250"/>
                <a:ext cx="6769372" cy="581685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000" dirty="0">
                    <a:solidFill>
                      <a:schemeClr val="bg2"/>
                    </a:solidFill>
                  </a:rPr>
                  <a:t>The gap increases when </a:t>
                </a:r>
                <a14:m>
                  <m:oMath xmlns:m="http://schemas.openxmlformats.org/officeDocument/2006/math">
                    <m:r>
                      <a:rPr kumimoji="1" lang="en-US" altLang="zh-CN" sz="2000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kumimoji="1" lang="en-US" altLang="zh-CN" sz="2000" dirty="0">
                    <a:solidFill>
                      <a:schemeClr val="bg2"/>
                    </a:solidFill>
                  </a:rPr>
                  <a:t> obeys the symmetry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en-US" altLang="zh-CN" sz="2000" i="1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𝜓</m:t>
                            </m:r>
                          </m:e>
                        </m:d>
                      </m:e>
                    </m:d>
                  </m:oMath>
                </a14:m>
                <a:r>
                  <a:rPr kumimoji="1" lang="en-US" altLang="zh-CN" sz="2000" dirty="0">
                    <a:solidFill>
                      <a:schemeClr val="bg2"/>
                    </a:solidFill>
                  </a:rPr>
                  <a:t>.</a:t>
                </a:r>
                <a:endParaRPr kumimoji="1" lang="zh-CN" altLang="en-US" sz="200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BD5C343-6C1D-07E6-5894-EF01BB897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059" y="3083250"/>
                <a:ext cx="6769372" cy="581685"/>
              </a:xfrm>
              <a:prstGeom prst="rect">
                <a:avLst/>
              </a:prstGeom>
              <a:blipFill>
                <a:blip r:embed="rId11"/>
                <a:stretch>
                  <a:fillRect l="-749" t="-68085" b="-1021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6840109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0F87-2D7D-C5B9-2D0E-3CA529CE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7AA51-E5B9-5EE3-C31D-128B47D8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Classical </a:t>
            </a:r>
            <a:r>
              <a:rPr kumimoji="1" lang="en-US" altLang="zh-CN" dirty="0" err="1"/>
              <a:t>Liouvillians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736464A-14BC-C29C-2A94-DBB425AB72BC}"/>
              </a:ext>
            </a:extLst>
          </p:cNvPr>
          <p:cNvSpPr txBox="1"/>
          <p:nvPr/>
        </p:nvSpPr>
        <p:spPr>
          <a:xfrm>
            <a:off x="6539023" y="21265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09E082E-DADF-5FA1-0F02-FD47FC13ED7A}"/>
              </a:ext>
            </a:extLst>
          </p:cNvPr>
          <p:cNvSpPr txBox="1"/>
          <p:nvPr/>
        </p:nvSpPr>
        <p:spPr>
          <a:xfrm>
            <a:off x="6475228" y="-425302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A0A65DCE-65B4-FBC8-3E24-FB54766FE6D4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11</a:t>
            </a:r>
            <a:endParaRPr lang="aa-ET" sz="1349" dirty="0">
              <a:solidFill>
                <a:schemeClr val="bg1"/>
              </a:solidFill>
            </a:endParaRPr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D64672CB-4E4C-7BB8-9B38-3BF73A7A0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9AA8434-6705-1382-B3D3-DADAB809393A}"/>
                  </a:ext>
                </a:extLst>
              </p:cNvPr>
              <p:cNvSpPr txBox="1"/>
              <p:nvPr/>
            </p:nvSpPr>
            <p:spPr>
              <a:xfrm>
                <a:off x="6819256" y="1599841"/>
                <a:ext cx="417646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/>
                  <a:t>Classical </a:t>
                </a:r>
                <a:r>
                  <a:rPr kumimoji="1" lang="en-US" altLang="zh-CN" sz="2400" dirty="0" err="1"/>
                  <a:t>Liouvillian</a:t>
                </a:r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kumimoji="1" lang="en-US" altLang="zh-CN" sz="2400" dirty="0"/>
                  <a:t> under detailed balanced condition 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9AA8434-6705-1382-B3D3-DADAB8093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256" y="1599841"/>
                <a:ext cx="4176463" cy="830997"/>
              </a:xfrm>
              <a:prstGeom prst="rect">
                <a:avLst/>
              </a:prstGeom>
              <a:blipFill>
                <a:blip r:embed="rId5"/>
                <a:stretch>
                  <a:fillRect l="-2432" t="-5970" b="-164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8EB36802-9BFF-313F-D921-02030C61F7AB}"/>
              </a:ext>
            </a:extLst>
          </p:cNvPr>
          <p:cNvSpPr txBox="1"/>
          <p:nvPr/>
        </p:nvSpPr>
        <p:spPr>
          <a:xfrm>
            <a:off x="6819255" y="3362022"/>
            <a:ext cx="2898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/>
              <a:t>Parent Hamiltonian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F7E5E83-21B6-928B-D663-E7A0A3279E6F}"/>
              </a:ext>
            </a:extLst>
          </p:cNvPr>
          <p:cNvSpPr txBox="1"/>
          <p:nvPr/>
        </p:nvSpPr>
        <p:spPr>
          <a:xfrm>
            <a:off x="6819256" y="5301208"/>
            <a:ext cx="3028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e.g., Kinetic </a:t>
            </a:r>
            <a:r>
              <a:rPr kumimoji="1" lang="en-US" altLang="zh-CN" sz="2000" dirty="0" err="1"/>
              <a:t>Ising</a:t>
            </a:r>
            <a:r>
              <a:rPr kumimoji="1" lang="en-US" altLang="zh-CN" sz="2000" dirty="0"/>
              <a:t> models</a:t>
            </a:r>
            <a:endParaRPr kumimoji="1"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79545962-E52B-7C8A-8249-0027C0616F45}"/>
                  </a:ext>
                </a:extLst>
              </p:cNvPr>
              <p:cNvSpPr txBox="1"/>
              <p:nvPr/>
            </p:nvSpPr>
            <p:spPr>
              <a:xfrm>
                <a:off x="698575" y="1598748"/>
                <a:ext cx="505686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/>
                  <a:t>Quantum </a:t>
                </a:r>
                <a:r>
                  <a:rPr kumimoji="1" lang="en-US" altLang="zh-CN" sz="2400" dirty="0" err="1"/>
                  <a:t>Lindbladian</a:t>
                </a:r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kumimoji="1" lang="en-US" altLang="zh-CN" sz="2400" dirty="0"/>
                  <a:t> under quantum detailed balance condition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79545962-E52B-7C8A-8249-0027C0616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75" y="1598748"/>
                <a:ext cx="5056868" cy="830997"/>
              </a:xfrm>
              <a:prstGeom prst="rect">
                <a:avLst/>
              </a:prstGeom>
              <a:blipFill>
                <a:blip r:embed="rId6"/>
                <a:stretch>
                  <a:fillRect l="-2005" t="-5970" r="-1003" b="-164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695470F-511C-BBA6-3C59-5432FFA0CFD9}"/>
                  </a:ext>
                </a:extLst>
              </p:cNvPr>
              <p:cNvSpPr txBox="1"/>
              <p:nvPr/>
            </p:nvSpPr>
            <p:spPr>
              <a:xfrm>
                <a:off x="698576" y="3175957"/>
                <a:ext cx="44644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/>
                  <a:t>Parent Hamiltonian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sz="2400" dirty="0"/>
                  <a:t>in extended Hilbert space</a:t>
                </a: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695470F-511C-BBA6-3C59-5432FFA0C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76" y="3175957"/>
                <a:ext cx="4464495" cy="830997"/>
              </a:xfrm>
              <a:prstGeom prst="rect">
                <a:avLst/>
              </a:prstGeom>
              <a:blipFill>
                <a:blip r:embed="rId7"/>
                <a:stretch>
                  <a:fillRect l="-2273" t="-6061"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2C804AC6-61E5-1BFD-FC12-B8B0D9371536}"/>
              </a:ext>
            </a:extLst>
          </p:cNvPr>
          <p:cNvSpPr txBox="1"/>
          <p:nvPr/>
        </p:nvSpPr>
        <p:spPr>
          <a:xfrm>
            <a:off x="698576" y="5333146"/>
            <a:ext cx="4087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e.g., Lipkin-</a:t>
            </a:r>
            <a:r>
              <a:rPr kumimoji="1" lang="en-US" altLang="zh-CN" sz="2000" dirty="0" err="1"/>
              <a:t>Meshkov</a:t>
            </a:r>
            <a:r>
              <a:rPr kumimoji="1" lang="en-US" altLang="zh-CN" sz="2000" dirty="0"/>
              <a:t>-Glick model</a:t>
            </a:r>
          </a:p>
        </p:txBody>
      </p:sp>
      <p:pic>
        <p:nvPicPr>
          <p:cNvPr id="25" name="图片 24" descr="\documentclass{article}&#10;\usepackage{amsmath}&#10;\usepackage{xcolor}&#10;\usepackage{mathrsfs}&#10;\usepackage{physics,bm,bbm}&#10;\pagestyle{empty}&#10;\begin{document}&#10;\begin{align*}&#10;   L_{ab}p_b^{\mathrm{eq}}=L_{ba} p_a^{\mathrm{eq}}&#10;\end{align*}&#10;\end{document}" title="IguanaTex Bitmap Display">
            <a:extLst>
              <a:ext uri="{FF2B5EF4-FFF2-40B4-BE49-F238E27FC236}">
                <a16:creationId xmlns:a16="http://schemas.microsoft.com/office/drawing/2014/main" id="{F15A0FB7-2947-27A2-BE40-20612E532A5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255476" y="2747958"/>
            <a:ext cx="1752600" cy="279400"/>
          </a:xfrm>
          <a:prstGeom prst="rect">
            <a:avLst/>
          </a:prstGeom>
        </p:spPr>
      </p:pic>
      <p:pic>
        <p:nvPicPr>
          <p:cNvPr id="26" name="图片 25" descr="\documentclass{article}&#10;\usepackage{amsmath}&#10;\usepackage{xcolor}&#10;\usepackage{mathrsfs}&#10;\usepackage{physics,bm,bbm}&#10;\pagestyle{empty}&#10;\begin{document}&#10;\begin{align*}&#10;   H=-\rho_\beta^{-1/2}L \rho_\beta^{1/2}&#10;\end{align*}&#10;\end{document}" title="IguanaTex Bitmap Display">
            <a:extLst>
              <a:ext uri="{FF2B5EF4-FFF2-40B4-BE49-F238E27FC236}">
                <a16:creationId xmlns:a16="http://schemas.microsoft.com/office/drawing/2014/main" id="{9B00BE68-C307-8B57-1A86-5A7F8BEE98C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236077" y="4323689"/>
            <a:ext cx="1955799" cy="381000"/>
          </a:xfrm>
          <a:prstGeom prst="rect">
            <a:avLst/>
          </a:prstGeom>
        </p:spPr>
      </p:pic>
      <p:pic>
        <p:nvPicPr>
          <p:cNvPr id="27" name="图片 26" descr="\documentclass{article}&#10;\usepackage{amsmath}&#10;\usepackage{xcolor}&#10;\usepackage{mathrsfs}&#10;\usepackage{physics,bm,bbm}&#10;\pagestyle{empty}&#10;\begin{document}&#10;\begin{align*}&#10;       \mathcal{H}[\cdot]&amp;\equiv-\rho_{\beta}^{-1/4}\mathcal{L}[\rho_{\beta}^{1/4}\cdot\rho_{\beta}^{1/4}]\rho_{\beta}^{-1/4}. &#10;\end{align*}&#10;\end{document}" title="IguanaTex Bitmap Display">
            <a:extLst>
              <a:ext uri="{FF2B5EF4-FFF2-40B4-BE49-F238E27FC236}">
                <a16:creationId xmlns:a16="http://schemas.microsoft.com/office/drawing/2014/main" id="{1F9B45E7-C3A3-4A67-8EDE-85077E872FE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692589" y="4363656"/>
            <a:ext cx="3632200" cy="38100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B9E106E1-06CB-0630-DF99-E71193EB375B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880461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F21C-C4B9-C274-D4AF-CDDABA541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51744F2-0E19-4DE7-8E8C-C16C38BC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LMG model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07C2853-4D33-D3EF-E051-F73237CBD8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6664" y="1409280"/>
                <a:ext cx="6715024" cy="4396633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000" dirty="0">
                    <a:cs typeface="Times New Roman" panose="02020603050405020304" pitchFamily="18" charset="0"/>
                  </a:rPr>
                  <a:t>We construct finite-temperature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ℒ</m:t>
                    </m:r>
                  </m:oMath>
                </a14:m>
                <a:r>
                  <a:rPr lang="en-US" sz="2000" dirty="0">
                    <a:cs typeface="Times New Roman" panose="02020603050405020304" pitchFamily="18" charset="0"/>
                  </a:rPr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1/4</m:t>
                        </m:r>
                      </m:sup>
                    </m:sSubSup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−1/4</m:t>
                        </m:r>
                      </m:sup>
                    </m:sSubSup>
                  </m:oMath>
                </a14:m>
                <a:r>
                  <a:rPr lang="en-US" sz="2000" dirty="0"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2000" dirty="0">
                    <a:cs typeface="Times New Roman" panose="02020603050405020304" pitchFamily="18" charset="0"/>
                  </a:rPr>
                  <a:t>.</a:t>
                </a:r>
              </a:p>
              <a:p>
                <a:endParaRPr lang="en-US" sz="2000" dirty="0"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cs typeface="Times New Roman" panose="02020603050405020304" pitchFamily="18" charset="0"/>
                  </a:rPr>
                  <a:t>We optimize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zh-CN" altLang="en-US" sz="2000" dirty="0"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0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3×3</m:t>
                    </m:r>
                  </m:oMath>
                </a14:m>
                <a:r>
                  <a:rPr lang="en-US" altLang="zh-CN" sz="2000" dirty="0">
                    <a:cs typeface="Times New Roman" panose="02020603050405020304" pitchFamily="18" charset="0"/>
                  </a:rPr>
                  <a:t> symmetric matrix) under fixed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Tr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ℒ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cs typeface="Times New Roman" panose="02020603050405020304" pitchFamily="18" charset="0"/>
                  </a:rPr>
                  <a:t> to maximize the gap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</m:oMath>
                </a14:m>
                <a:endParaRPr lang="aa-ET" sz="20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07C2853-4D33-D3EF-E051-F73237CBD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64" y="1409280"/>
                <a:ext cx="6715024" cy="4396633"/>
              </a:xfrm>
              <a:prstGeom prst="rect">
                <a:avLst/>
              </a:prstGeom>
              <a:blipFill>
                <a:blip r:embed="rId3"/>
                <a:stretch>
                  <a:fillRect l="-20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27DD4368-71E3-ECB4-5659-6B99C8984222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6D7866-7FB1-DFD0-3804-2461466D7E39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12</a:t>
            </a:r>
            <a:endParaRPr lang="aa-ET" sz="1349" dirty="0">
              <a:solidFill>
                <a:schemeClr val="bg1"/>
              </a:solidFill>
            </a:endParaRPr>
          </a:p>
        </p:txBody>
      </p:sp>
      <p:pic>
        <p:nvPicPr>
          <p:cNvPr id="3" name="图片 2" descr="\documentclass{article}&#10;\usepackage{amsmath}&#10;\usepackage{xcolor}&#10;\usepackage{mathrsfs}&#10;\usepackage{physics,bm,bbm}&#10;\pagestyle{empty}&#10;\begin{document}&#10;\begin{align*}&#10;   H=-h_z S_z-\frac{1}{2 s}\left(J_x S_x^2+J_y S_y^2\right)&#10;\end{align*}&#10;\end{document}" title="IguanaTex Bitmap Display">
            <a:extLst>
              <a:ext uri="{FF2B5EF4-FFF2-40B4-BE49-F238E27FC236}">
                <a16:creationId xmlns:a16="http://schemas.microsoft.com/office/drawing/2014/main" id="{1A8E4369-A203-5580-AC73-FB5ED625A78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90663" y="2574945"/>
            <a:ext cx="3556000" cy="5334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70ABD34-9B84-0C11-CCF0-BEF56D3E5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690" y="969130"/>
            <a:ext cx="3763438" cy="4919740"/>
          </a:xfrm>
          <a:prstGeom prst="rect">
            <a:avLst/>
          </a:prstGeom>
        </p:spPr>
      </p:pic>
      <p:cxnSp>
        <p:nvCxnSpPr>
          <p:cNvPr id="4" name="直线箭头连接符 3">
            <a:extLst>
              <a:ext uri="{FF2B5EF4-FFF2-40B4-BE49-F238E27FC236}">
                <a16:creationId xmlns:a16="http://schemas.microsoft.com/office/drawing/2014/main" id="{885BB86D-73D6-D5A2-026A-252B20595945}"/>
              </a:ext>
            </a:extLst>
          </p:cNvPr>
          <p:cNvCxnSpPr>
            <a:cxnSpLocks/>
          </p:cNvCxnSpPr>
          <p:nvPr/>
        </p:nvCxnSpPr>
        <p:spPr>
          <a:xfrm flipV="1">
            <a:off x="10419655" y="1340768"/>
            <a:ext cx="0" cy="614615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C93B6190-6208-BED2-AC42-76AF3F78ED2E}"/>
              </a:ext>
            </a:extLst>
          </p:cNvPr>
          <p:cNvCxnSpPr>
            <a:cxnSpLocks/>
          </p:cNvCxnSpPr>
          <p:nvPr/>
        </p:nvCxnSpPr>
        <p:spPr>
          <a:xfrm flipV="1">
            <a:off x="10442042" y="4005065"/>
            <a:ext cx="0" cy="470598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FA41078-B3D6-3F4A-9D0C-5B8DDAF32F84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084E9CB-9792-F878-BB2B-B499CA1D97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15" y="747909"/>
            <a:ext cx="682155" cy="14796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C6CFD24-E4A2-84A0-149E-FC55C348EB28}"/>
                  </a:ext>
                </a:extLst>
              </p:cNvPr>
              <p:cNvSpPr txBox="1"/>
              <p:nvPr/>
            </p:nvSpPr>
            <p:spPr>
              <a:xfrm>
                <a:off x="5066941" y="1722069"/>
                <a:ext cx="792088" cy="546967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1349" dirty="0">
                    <a:solidFill>
                      <a:schemeClr val="bg2"/>
                    </a:solidFill>
                  </a:rPr>
                  <a:t>spin-</a:t>
                </a:r>
                <a14:m>
                  <m:oMath xmlns:m="http://schemas.openxmlformats.org/officeDocument/2006/math">
                    <m:r>
                      <a:rPr kumimoji="1" lang="en-US" altLang="zh-CN" sz="1349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kumimoji="1" lang="zh-CN" altLang="en-US" sz="1349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C6CFD24-E4A2-84A0-149E-FC55C348E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6941" y="1722069"/>
                <a:ext cx="792088" cy="5469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986531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52C3D-30C7-C7EE-9760-35C640CFF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FA275D1-3D3C-A836-BA74-1D72F6541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1D Kinetic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 model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300EF740-5355-444D-14C0-4840066F4FD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6568" y="1285270"/>
                <a:ext cx="6984776" cy="4664011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Commuting local terms</a:t>
                </a:r>
              </a:p>
              <a:p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Single spin flip</a:t>
                </a:r>
              </a:p>
              <a:p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Double spin flip</a:t>
                </a:r>
              </a:p>
              <a:p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Classical master equation:</a:t>
                </a: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optimize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𝜹</m:t>
                    </m:r>
                  </m:oMath>
                </a14:m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under fixed </a:t>
                </a:r>
                <a14:m>
                  <m:oMath xmlns:m="http://schemas.openxmlformats.org/officeDocument/2006/math">
                    <m:r>
                      <a:rPr lang="en-US" sz="2000" b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𝚪</m:t>
                    </m:r>
                  </m:oMath>
                </a14:m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</a:t>
                </a:r>
                <a:r>
                  <a:rPr lang="en-US" altLang="zh-CN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maximize the gap </a:t>
                </a:r>
                <a14:m>
                  <m:oMath xmlns:m="http://schemas.openxmlformats.org/officeDocument/2006/math">
                    <m:r>
                      <a:rPr lang="en-US" altLang="zh-CN" sz="2000" b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𝚫</m:t>
                    </m:r>
                  </m:oMath>
                </a14:m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aa-ET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300EF740-5355-444D-14C0-4840066F4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68" y="1285270"/>
                <a:ext cx="6984776" cy="4664011"/>
              </a:xfrm>
              <a:prstGeom prst="rect">
                <a:avLst/>
              </a:prstGeom>
              <a:blipFill>
                <a:blip r:embed="rId6"/>
                <a:stretch>
                  <a:fillRect l="-2178" t="-2174" b="-8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BCB62DD3-AEB9-DAF1-3BB3-5B55D5C0FC5F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6400D9-A1C7-6A42-1472-29CDC31321D1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13</a:t>
            </a:r>
            <a:endParaRPr lang="aa-ET" sz="1349" dirty="0">
              <a:solidFill>
                <a:schemeClr val="bg1"/>
              </a:solidFill>
            </a:endParaRPr>
          </a:p>
        </p:txBody>
      </p: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H^\mathrm{cl}=-\sum_{i=1}^{N} J \sigma_i^z\sigma_{i+1}^z.&#10;\end{align*}&#10;\end{document}" title="IguanaTex Bitmap Display">
            <a:extLst>
              <a:ext uri="{FF2B5EF4-FFF2-40B4-BE49-F238E27FC236}">
                <a16:creationId xmlns:a16="http://schemas.microsoft.com/office/drawing/2014/main" id="{D56CE990-69BB-4FDD-8B95-7C172E9FD99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528809" y="1628800"/>
            <a:ext cx="2336800" cy="73659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BD0F750-75C5-8F08-21B8-B4E77720AF95}"/>
              </a:ext>
            </a:extLst>
          </p:cNvPr>
          <p:cNvSpPr txBox="1"/>
          <p:nvPr/>
        </p:nvSpPr>
        <p:spPr>
          <a:xfrm>
            <a:off x="879320" y="3102956"/>
            <a:ext cx="1584177" cy="50807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zh-CN" altLang="en-US" sz="1349" dirty="0">
                <a:solidFill>
                  <a:srgbClr val="000000"/>
                </a:solidFill>
              </a:rPr>
              <a:t>⋯ 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kumimoji="1" lang="zh-CN" altLang="en-US" sz="1349" dirty="0">
                <a:solidFill>
                  <a:schemeClr val="bg2"/>
                </a:solidFill>
              </a:rPr>
              <a:t>↑  ↓  ↑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lang="zh-CN" altLang="en-US" sz="1349" dirty="0">
                <a:solidFill>
                  <a:srgbClr val="000000"/>
                </a:solidFill>
              </a:rPr>
              <a:t>⋯</a:t>
            </a:r>
            <a:endParaRPr kumimoji="1" lang="zh-CN" altLang="en-US" sz="1349" dirty="0">
              <a:solidFill>
                <a:schemeClr val="bg2"/>
              </a:solidFill>
            </a:endParaRPr>
          </a:p>
        </p:txBody>
      </p:sp>
      <p:sp>
        <p:nvSpPr>
          <p:cNvPr id="12" name="左右箭头 11">
            <a:extLst>
              <a:ext uri="{FF2B5EF4-FFF2-40B4-BE49-F238E27FC236}">
                <a16:creationId xmlns:a16="http://schemas.microsoft.com/office/drawing/2014/main" id="{2364D901-9812-4ECD-CF3D-3419249830ED}"/>
              </a:ext>
            </a:extLst>
          </p:cNvPr>
          <p:cNvSpPr/>
          <p:nvPr/>
        </p:nvSpPr>
        <p:spPr>
          <a:xfrm>
            <a:off x="2190690" y="3275140"/>
            <a:ext cx="504056" cy="180020"/>
          </a:xfrm>
          <a:prstGeom prst="left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4A86184-C6B3-76E8-E306-87B85F846406}"/>
              </a:ext>
            </a:extLst>
          </p:cNvPr>
          <p:cNvSpPr txBox="1"/>
          <p:nvPr/>
        </p:nvSpPr>
        <p:spPr>
          <a:xfrm>
            <a:off x="2909009" y="3113678"/>
            <a:ext cx="1584177" cy="50807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zh-CN" altLang="en-US" sz="1349" dirty="0">
                <a:solidFill>
                  <a:srgbClr val="000000"/>
                </a:solidFill>
              </a:rPr>
              <a:t>⋯ 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kumimoji="1" lang="zh-CN" altLang="en-US" sz="1349" dirty="0">
                <a:solidFill>
                  <a:schemeClr val="bg2"/>
                </a:solidFill>
              </a:rPr>
              <a:t>↑ 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kumimoji="1" lang="zh-CN" altLang="en-US" sz="1349" dirty="0">
                <a:solidFill>
                  <a:schemeClr val="bg2"/>
                </a:solidFill>
              </a:rPr>
              <a:t>↑  ↑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lang="zh-CN" altLang="en-US" sz="1349" dirty="0">
                <a:solidFill>
                  <a:srgbClr val="000000"/>
                </a:solidFill>
              </a:rPr>
              <a:t>⋯</a:t>
            </a:r>
            <a:endParaRPr kumimoji="1" lang="zh-CN" altLang="en-US" sz="1349" dirty="0">
              <a:solidFill>
                <a:schemeClr val="bg2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1DB3AE0-DE58-70DB-4419-54CE95AFE5FC}"/>
              </a:ext>
            </a:extLst>
          </p:cNvPr>
          <p:cNvSpPr/>
          <p:nvPr/>
        </p:nvSpPr>
        <p:spPr>
          <a:xfrm>
            <a:off x="1346647" y="3206106"/>
            <a:ext cx="156308" cy="242962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334E6D3-F5B6-7DE6-3257-7426464BDD8B}"/>
              </a:ext>
            </a:extLst>
          </p:cNvPr>
          <p:cNvSpPr txBox="1"/>
          <p:nvPr/>
        </p:nvSpPr>
        <p:spPr>
          <a:xfrm>
            <a:off x="217449" y="524106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363DC67-274C-72E8-60CE-23264C7CC269}"/>
              </a:ext>
            </a:extLst>
          </p:cNvPr>
          <p:cNvSpPr txBox="1"/>
          <p:nvPr/>
        </p:nvSpPr>
        <p:spPr>
          <a:xfrm>
            <a:off x="2134438" y="2856096"/>
            <a:ext cx="591971" cy="45396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900" dirty="0">
                <a:solidFill>
                  <a:schemeClr val="bg2"/>
                </a:solidFill>
              </a:rPr>
              <a:t>detailed</a:t>
            </a:r>
          </a:p>
          <a:p>
            <a:r>
              <a:rPr kumimoji="1" lang="en-US" altLang="zh-CN" sz="900" dirty="0">
                <a:solidFill>
                  <a:schemeClr val="bg2"/>
                </a:solidFill>
              </a:rPr>
              <a:t>balance</a:t>
            </a:r>
            <a:endParaRPr kumimoji="1" lang="zh-CN" altLang="en-US" sz="900" dirty="0" err="1">
              <a:solidFill>
                <a:schemeClr val="bg2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2AEABB4-30D0-1B81-354F-96F61C933639}"/>
              </a:ext>
            </a:extLst>
          </p:cNvPr>
          <p:cNvSpPr txBox="1"/>
          <p:nvPr/>
        </p:nvSpPr>
        <p:spPr>
          <a:xfrm>
            <a:off x="770583" y="4375636"/>
            <a:ext cx="1584177" cy="50807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zh-CN" altLang="en-US" sz="1349" dirty="0">
                <a:solidFill>
                  <a:srgbClr val="000000"/>
                </a:solidFill>
              </a:rPr>
              <a:t>⋯ 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kumimoji="1" lang="zh-CN" altLang="en-US" sz="1349" dirty="0">
                <a:solidFill>
                  <a:schemeClr val="bg2"/>
                </a:solidFill>
              </a:rPr>
              <a:t>↑  ↓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kumimoji="1" lang="zh-CN" altLang="en-US" sz="1349" dirty="0">
                <a:solidFill>
                  <a:schemeClr val="bg2"/>
                </a:solidFill>
              </a:rPr>
              <a:t> ↓</a:t>
            </a:r>
            <a:r>
              <a:rPr kumimoji="1" lang="en-US" altLang="zh-CN" sz="1349" dirty="0">
                <a:solidFill>
                  <a:schemeClr val="bg2"/>
                </a:solidFill>
              </a:rPr>
              <a:t>  </a:t>
            </a:r>
            <a:r>
              <a:rPr kumimoji="1" lang="zh-CN" altLang="en-US" sz="1349" dirty="0">
                <a:solidFill>
                  <a:schemeClr val="bg2"/>
                </a:solidFill>
              </a:rPr>
              <a:t>↑ 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lang="zh-CN" altLang="en-US" sz="1349" dirty="0">
                <a:solidFill>
                  <a:srgbClr val="000000"/>
                </a:solidFill>
              </a:rPr>
              <a:t>⋯</a:t>
            </a:r>
            <a:endParaRPr kumimoji="1" lang="zh-CN" altLang="en-US" sz="1349" dirty="0">
              <a:solidFill>
                <a:schemeClr val="bg2"/>
              </a:solidFill>
            </a:endParaRPr>
          </a:p>
        </p:txBody>
      </p:sp>
      <p:sp>
        <p:nvSpPr>
          <p:cNvPr id="20" name="左右箭头 19">
            <a:extLst>
              <a:ext uri="{FF2B5EF4-FFF2-40B4-BE49-F238E27FC236}">
                <a16:creationId xmlns:a16="http://schemas.microsoft.com/office/drawing/2014/main" id="{185AF9D5-37FD-3FC1-9F25-937D39EEDE37}"/>
              </a:ext>
            </a:extLst>
          </p:cNvPr>
          <p:cNvSpPr/>
          <p:nvPr/>
        </p:nvSpPr>
        <p:spPr>
          <a:xfrm>
            <a:off x="2201808" y="4595332"/>
            <a:ext cx="504056" cy="180020"/>
          </a:xfrm>
          <a:prstGeom prst="left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A57EF8C-D0E3-3315-AE69-71EB4485EE94}"/>
              </a:ext>
            </a:extLst>
          </p:cNvPr>
          <p:cNvSpPr txBox="1"/>
          <p:nvPr/>
        </p:nvSpPr>
        <p:spPr>
          <a:xfrm>
            <a:off x="2867497" y="4375636"/>
            <a:ext cx="1584177" cy="50807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zh-CN" altLang="en-US" sz="1349" dirty="0">
                <a:solidFill>
                  <a:srgbClr val="000000"/>
                </a:solidFill>
              </a:rPr>
              <a:t>⋯ 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kumimoji="1" lang="zh-CN" altLang="en-US" sz="1349" dirty="0">
                <a:solidFill>
                  <a:schemeClr val="bg2"/>
                </a:solidFill>
              </a:rPr>
              <a:t>↑ 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kumimoji="1" lang="zh-CN" altLang="en-US" sz="1349" dirty="0">
                <a:solidFill>
                  <a:schemeClr val="bg2"/>
                </a:solidFill>
              </a:rPr>
              <a:t>↑  ↑</a:t>
            </a:r>
            <a:r>
              <a:rPr kumimoji="1" lang="en-US" altLang="zh-CN" sz="1349" dirty="0">
                <a:solidFill>
                  <a:schemeClr val="bg2"/>
                </a:solidFill>
              </a:rPr>
              <a:t>  </a:t>
            </a:r>
            <a:r>
              <a:rPr kumimoji="1" lang="zh-CN" altLang="en-US" sz="1349" dirty="0">
                <a:solidFill>
                  <a:schemeClr val="bg2"/>
                </a:solidFill>
              </a:rPr>
              <a:t>↑ </a:t>
            </a:r>
            <a:r>
              <a:rPr kumimoji="1" lang="en-US" altLang="zh-CN" sz="1349" dirty="0">
                <a:solidFill>
                  <a:schemeClr val="bg2"/>
                </a:solidFill>
              </a:rPr>
              <a:t> </a:t>
            </a:r>
            <a:r>
              <a:rPr lang="zh-CN" altLang="en-US" sz="1349" dirty="0">
                <a:solidFill>
                  <a:srgbClr val="000000"/>
                </a:solidFill>
              </a:rPr>
              <a:t>⋯</a:t>
            </a:r>
            <a:endParaRPr kumimoji="1" lang="zh-CN" altLang="en-US" sz="1349" dirty="0">
              <a:solidFill>
                <a:schemeClr val="bg2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45D56FB-EFED-1A44-4A75-11CAB8FD252D}"/>
              </a:ext>
            </a:extLst>
          </p:cNvPr>
          <p:cNvSpPr/>
          <p:nvPr/>
        </p:nvSpPr>
        <p:spPr>
          <a:xfrm>
            <a:off x="1204831" y="4466881"/>
            <a:ext cx="362448" cy="301774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E8E653F-3B68-3CA6-FDD6-F269B70E9CD1}"/>
              </a:ext>
            </a:extLst>
          </p:cNvPr>
          <p:cNvSpPr txBox="1"/>
          <p:nvPr/>
        </p:nvSpPr>
        <p:spPr>
          <a:xfrm>
            <a:off x="2129801" y="4183026"/>
            <a:ext cx="591971" cy="45396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900" dirty="0">
                <a:solidFill>
                  <a:schemeClr val="bg2"/>
                </a:solidFill>
              </a:rPr>
              <a:t>detailed</a:t>
            </a:r>
          </a:p>
          <a:p>
            <a:r>
              <a:rPr kumimoji="1" lang="en-US" altLang="zh-CN" sz="900" dirty="0">
                <a:solidFill>
                  <a:schemeClr val="bg2"/>
                </a:solidFill>
              </a:rPr>
              <a:t>balance</a:t>
            </a:r>
            <a:endParaRPr kumimoji="1" lang="zh-CN" altLang="en-US" sz="900" dirty="0" err="1">
              <a:solidFill>
                <a:schemeClr val="bg2"/>
              </a:solidFill>
            </a:endParaRPr>
          </a:p>
        </p:txBody>
      </p:sp>
      <p:pic>
        <p:nvPicPr>
          <p:cNvPr id="26" name="图片 25" descr="\documentclass{article}&#10;\usepackage{amsmath}&#10;\usepackage{xcolor}&#10;\usepackage{mathrsfs}&#10;\usepackage{physics,bm,bbm}&#10;\pagestyle{empty}&#10;\begin{document}&#10;\begin{align*}&#10;   K=0&#10;\end{align*}&#10;\end{document}" title="IguanaTex Bitmap Display">
            <a:extLst>
              <a:ext uri="{FF2B5EF4-FFF2-40B4-BE49-F238E27FC236}">
                <a16:creationId xmlns:a16="http://schemas.microsoft.com/office/drawing/2014/main" id="{8BEC5028-2BA3-B4B2-A2AE-EE4DB47BA20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766987" y="5181563"/>
            <a:ext cx="685800" cy="177801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A5E091A1-1DD8-843E-4424-43D549DFA998}"/>
              </a:ext>
            </a:extLst>
          </p:cNvPr>
          <p:cNvSpPr txBox="1"/>
          <p:nvPr/>
        </p:nvSpPr>
        <p:spPr>
          <a:xfrm>
            <a:off x="4607614" y="1578202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349" dirty="0">
                <a:solidFill>
                  <a:srgbClr val="C00000"/>
                </a:solidFill>
              </a:rPr>
              <a:t>Translational</a:t>
            </a:r>
            <a:r>
              <a:rPr kumimoji="1" lang="zh-CN" altLang="en-US" sz="1349" dirty="0">
                <a:solidFill>
                  <a:srgbClr val="C00000"/>
                </a:solidFill>
              </a:rPr>
              <a:t> </a:t>
            </a:r>
            <a:r>
              <a:rPr kumimoji="1" lang="en-US" altLang="zh-CN" sz="1349" dirty="0">
                <a:solidFill>
                  <a:srgbClr val="C00000"/>
                </a:solidFill>
              </a:rPr>
              <a:t>symmetry</a:t>
            </a:r>
          </a:p>
          <a:p>
            <a:r>
              <a:rPr kumimoji="1" lang="en-US" altLang="zh-CN" sz="1349" dirty="0">
                <a:solidFill>
                  <a:srgbClr val="C00000"/>
                </a:solidFill>
              </a:rPr>
              <a:t>Local</a:t>
            </a:r>
            <a:r>
              <a:rPr kumimoji="1" lang="zh-CN" altLang="en-US" sz="1349" dirty="0">
                <a:solidFill>
                  <a:srgbClr val="C00000"/>
                </a:solidFill>
              </a:rPr>
              <a:t> </a:t>
            </a:r>
            <a:r>
              <a:rPr kumimoji="1" lang="en-US" altLang="zh-CN" sz="1349" dirty="0">
                <a:solidFill>
                  <a:srgbClr val="C00000"/>
                </a:solidFill>
              </a:rPr>
              <a:t>Z2 symmetry</a:t>
            </a:r>
            <a:endParaRPr kumimoji="1" lang="zh-CN" altLang="en-US" sz="1349" dirty="0" err="1">
              <a:solidFill>
                <a:srgbClr val="C00000"/>
              </a:solidFill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983CEBC0-105C-49CA-A369-ABFE52EEAB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670" y="696887"/>
            <a:ext cx="3593193" cy="244356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A7E32512-EA58-E791-23A9-973F54C583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544" y="3661925"/>
            <a:ext cx="3593193" cy="2443569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851C0CCA-1C5C-E1D6-F665-C2E438119641}"/>
              </a:ext>
            </a:extLst>
          </p:cNvPr>
          <p:cNvSpPr txBox="1"/>
          <p:nvPr/>
        </p:nvSpPr>
        <p:spPr>
          <a:xfrm>
            <a:off x="4607614" y="2335354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349" dirty="0">
                <a:solidFill>
                  <a:schemeClr val="bg2"/>
                </a:solidFill>
              </a:rPr>
              <a:t>2 kinetic coefficients</a:t>
            </a:r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pic>
        <p:nvPicPr>
          <p:cNvPr id="38" name="图片 37" descr="\documentclass{article}&#10;\usepackage{amsmath}&#10;\usepackage{xcolor}&#10;\usepackage{mathrsfs}&#10;\usepackage{physics,bm,bbm}&#10;\pagestyle{empty}&#10;\begin{document}&#10;\begin{align*}&#10;   \Gamma,\; \delta&#10;\end{align*}&#10;\end{document}" title="IguanaTex Bitmap Display">
            <a:extLst>
              <a:ext uri="{FF2B5EF4-FFF2-40B4-BE49-F238E27FC236}">
                <a16:creationId xmlns:a16="http://schemas.microsoft.com/office/drawing/2014/main" id="{82EFEBB8-854D-233F-28E9-2B72B4F43FB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724966" y="2874356"/>
            <a:ext cx="457199" cy="228600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DFF8FDCD-6CBD-3749-F052-1CC192AEB20C}"/>
              </a:ext>
            </a:extLst>
          </p:cNvPr>
          <p:cNvSpPr txBox="1"/>
          <p:nvPr/>
        </p:nvSpPr>
        <p:spPr>
          <a:xfrm>
            <a:off x="4607614" y="3727631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349" dirty="0">
                <a:solidFill>
                  <a:schemeClr val="bg2"/>
                </a:solidFill>
              </a:rPr>
              <a:t>4 kinetic coefficients</a:t>
            </a:r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pic>
        <p:nvPicPr>
          <p:cNvPr id="44" name="图片 43" descr="\documentclass{article}&#10;\usepackage{amsmath}&#10;\usepackage{xcolor}&#10;\usepackage{mathrsfs}&#10;\usepackage{physics,bm,bbm}&#10;\pagestyle{empty}&#10;\begin{document}&#10;\begin{align*}&#10;   \Gamma,\; \delta_1,\; \delta_2,\; \delta_3&#10;\end{align*}&#10;\end{document}" title="IguanaTex Bitmap Display">
            <a:extLst>
              <a:ext uri="{FF2B5EF4-FFF2-40B4-BE49-F238E27FC236}">
                <a16:creationId xmlns:a16="http://schemas.microsoft.com/office/drawing/2014/main" id="{970E62CA-C945-7504-E0AA-74B7A0E528A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724965" y="4258075"/>
            <a:ext cx="1371599" cy="228600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A2E2AC8A-5182-6E0C-7F6D-5F3309B429F5}"/>
              </a:ext>
            </a:extLst>
          </p:cNvPr>
          <p:cNvSpPr txBox="1"/>
          <p:nvPr/>
        </p:nvSpPr>
        <p:spPr>
          <a:xfrm>
            <a:off x="8535136" y="424317"/>
            <a:ext cx="1872259" cy="32819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201" dirty="0">
                <a:solidFill>
                  <a:schemeClr val="bg2"/>
                </a:solidFill>
              </a:rPr>
              <a:t>Variational upper bound</a:t>
            </a:r>
            <a:endParaRPr kumimoji="1" lang="zh-CN" altLang="en-US" sz="1201" dirty="0" err="1">
              <a:solidFill>
                <a:schemeClr val="bg2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357114A-118E-93A2-51B1-91B41ACB2982}"/>
              </a:ext>
            </a:extLst>
          </p:cNvPr>
          <p:cNvSpPr txBox="1"/>
          <p:nvPr/>
        </p:nvSpPr>
        <p:spPr>
          <a:xfrm>
            <a:off x="8797282" y="1360147"/>
            <a:ext cx="1313735" cy="340661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201" dirty="0">
                <a:solidFill>
                  <a:schemeClr val="bg2"/>
                </a:solidFill>
              </a:rPr>
              <a:t>SDP lower bound</a:t>
            </a:r>
            <a:endParaRPr kumimoji="1" lang="zh-CN" altLang="en-US" sz="1201" dirty="0" err="1">
              <a:solidFill>
                <a:schemeClr val="bg2"/>
              </a:solidFill>
            </a:endParaRPr>
          </a:p>
        </p:txBody>
      </p:sp>
      <p:cxnSp>
        <p:nvCxnSpPr>
          <p:cNvPr id="2" name="直线箭头连接符 1">
            <a:extLst>
              <a:ext uri="{FF2B5EF4-FFF2-40B4-BE49-F238E27FC236}">
                <a16:creationId xmlns:a16="http://schemas.microsoft.com/office/drawing/2014/main" id="{916689FC-979A-D0DF-F127-FE48F2FF0F5F}"/>
              </a:ext>
            </a:extLst>
          </p:cNvPr>
          <p:cNvCxnSpPr>
            <a:cxnSpLocks/>
          </p:cNvCxnSpPr>
          <p:nvPr/>
        </p:nvCxnSpPr>
        <p:spPr>
          <a:xfrm flipV="1">
            <a:off x="9843591" y="4408062"/>
            <a:ext cx="0" cy="372498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F6F035BD-16CE-1ECE-7C28-3ECCCEB2946C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946892F-3098-8973-C53F-4CA520141118}"/>
              </a:ext>
            </a:extLst>
          </p:cNvPr>
          <p:cNvSpPr/>
          <p:nvPr/>
        </p:nvSpPr>
        <p:spPr>
          <a:xfrm>
            <a:off x="3313046" y="4464230"/>
            <a:ext cx="362448" cy="301774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98A5FC2-A951-A26D-2031-878CE0E7C25D}"/>
              </a:ext>
            </a:extLst>
          </p:cNvPr>
          <p:cNvSpPr/>
          <p:nvPr/>
        </p:nvSpPr>
        <p:spPr>
          <a:xfrm>
            <a:off x="3378006" y="3206106"/>
            <a:ext cx="156308" cy="242962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</p:spTree>
    <p:extLst>
      <p:ext uri="{BB962C8B-B14F-4D97-AF65-F5344CB8AC3E}">
        <p14:creationId xmlns:p14="http://schemas.microsoft.com/office/powerpoint/2010/main" val="881117032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DCD30D48-31F3-C58C-F78C-2D67CA426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808" y="741580"/>
            <a:ext cx="11389023" cy="432048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Thermodynamics</a:t>
            </a:r>
            <a:endParaRPr lang="zh-CN" altLang="en-US" dirty="0"/>
          </a:p>
        </p:txBody>
      </p:sp>
      <p:sp>
        <p:nvSpPr>
          <p:cNvPr id="6" name="竖排文字占位符 5">
            <a:extLst>
              <a:ext uri="{FF2B5EF4-FFF2-40B4-BE49-F238E27FC236}">
                <a16:creationId xmlns:a16="http://schemas.microsoft.com/office/drawing/2014/main" id="{6B47BE5C-C50F-7495-6DB0-38C953B25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10544" y="4581129"/>
            <a:ext cx="11389023" cy="1467543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solidFill>
                  <a:srgbClr val="051157"/>
                </a:solidFill>
              </a:rPr>
              <a:t>Establish stochastic thermodynamics for these </a:t>
            </a:r>
            <a:r>
              <a:rPr lang="en-US" altLang="zh-CN" sz="2000" dirty="0" err="1">
                <a:solidFill>
                  <a:srgbClr val="051157"/>
                </a:solidFill>
              </a:rPr>
              <a:t>Lindbladians</a:t>
            </a:r>
            <a:r>
              <a:rPr lang="en-US" altLang="zh-CN" sz="2000" dirty="0">
                <a:solidFill>
                  <a:srgbClr val="051157"/>
                </a:solidFill>
              </a:rPr>
              <a:t>. </a:t>
            </a:r>
          </a:p>
          <a:p>
            <a:r>
              <a:rPr lang="en-US" altLang="zh-CN" sz="2000" dirty="0">
                <a:solidFill>
                  <a:srgbClr val="051157"/>
                </a:solidFill>
              </a:rPr>
              <a:t>Optimizing control of open quantum many-body systems.</a:t>
            </a:r>
          </a:p>
          <a:p>
            <a:r>
              <a:rPr lang="en-US" altLang="zh-CN" sz="2000" dirty="0">
                <a:solidFill>
                  <a:srgbClr val="051157"/>
                </a:solidFill>
              </a:rPr>
              <a:t>Variational and SDP bounds for larger systems.</a:t>
            </a:r>
            <a:endParaRPr lang="en-US" altLang="zh-CN" sz="2000" dirty="0">
              <a:solidFill>
                <a:srgbClr val="051157"/>
              </a:solidFill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6BFDC6-6A44-D2DF-E313-7C2D4A72DF05}"/>
              </a:ext>
            </a:extLst>
          </p:cNvPr>
          <p:cNvSpPr txBox="1">
            <a:spLocks/>
          </p:cNvSpPr>
          <p:nvPr/>
        </p:nvSpPr>
        <p:spPr>
          <a:xfrm>
            <a:off x="889057" y="620689"/>
            <a:ext cx="4903517" cy="5398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aa-ET" sz="39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31EB54-3F9F-E3BA-C57D-2511B98BF636}"/>
              </a:ext>
            </a:extLst>
          </p:cNvPr>
          <p:cNvSpPr txBox="1">
            <a:spLocks/>
          </p:cNvSpPr>
          <p:nvPr/>
        </p:nvSpPr>
        <p:spPr>
          <a:xfrm>
            <a:off x="442277" y="1651594"/>
            <a:ext cx="5478491" cy="18262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rgbClr val="051157"/>
                </a:solidFill>
              </a:rPr>
              <a:t>A family of </a:t>
            </a:r>
            <a:r>
              <a:rPr lang="en-US" altLang="zh-CN" sz="2000" dirty="0" err="1">
                <a:solidFill>
                  <a:srgbClr val="051157"/>
                </a:solidFill>
              </a:rPr>
              <a:t>Lindbladians</a:t>
            </a:r>
            <a:r>
              <a:rPr lang="en-US" altLang="zh-CN" sz="2000" dirty="0">
                <a:solidFill>
                  <a:srgbClr val="051157"/>
                </a:solidFill>
              </a:rPr>
              <a:t> under quantum detailed balance.</a:t>
            </a:r>
          </a:p>
          <a:p>
            <a:endParaRPr lang="en-US" sz="2000" dirty="0">
              <a:solidFill>
                <a:srgbClr val="051157"/>
              </a:solidFill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051157"/>
                </a:solidFill>
                <a:cs typeface="Times New Roman" panose="02020603050405020304" pitchFamily="18" charset="0"/>
              </a:rPr>
              <a:t>Relevant to quantum thermodynamics, simulation, and algorithms.</a:t>
            </a:r>
          </a:p>
          <a:p>
            <a:endParaRPr lang="en-US" sz="20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en-US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aa-ET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6B13CC-6C93-5C60-66E1-2691A105CCD8}"/>
              </a:ext>
            </a:extLst>
          </p:cNvPr>
          <p:cNvSpPr txBox="1">
            <a:spLocks/>
          </p:cNvSpPr>
          <p:nvPr/>
        </p:nvSpPr>
        <p:spPr>
          <a:xfrm>
            <a:off x="6603233" y="675629"/>
            <a:ext cx="4758382" cy="5398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9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optimization</a:t>
            </a:r>
            <a:endParaRPr lang="aa-ET" sz="39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6C2B093-6687-79B8-3A77-0405CE21FE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59215" y="1646986"/>
                <a:ext cx="5478491" cy="2718332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Engineering transient dynamics for fast relaxation to thermal states.</a:t>
                </a:r>
              </a:p>
              <a:p>
                <a:r>
                  <a:rPr lang="en-US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Symmetry reduces free parameters 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</m:acc>
                  </m:oMath>
                </a14:m>
                <a:endParaRPr lang="en-US" sz="2000" dirty="0">
                  <a:solidFill>
                    <a:srgbClr val="051157"/>
                  </a:solidFill>
                  <a:cs typeface="Times New Roman" panose="02020603050405020304" pitchFamily="18" charset="0"/>
                </a:endParaRPr>
              </a:p>
              <a:p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Maximizing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solidFill>
                          <a:srgbClr val="05115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</m:oMath>
                </a14:m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.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aa-E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6C2B093-6687-79B8-3A77-0405CE21F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215" y="1646986"/>
                <a:ext cx="5478491" cy="2718332"/>
              </a:xfrm>
              <a:prstGeom prst="rect">
                <a:avLst/>
              </a:prstGeom>
              <a:blipFill>
                <a:blip r:embed="rId2"/>
                <a:stretch>
                  <a:fillRect l="-2546" t="-37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>
            <a:extLst>
              <a:ext uri="{FF2B5EF4-FFF2-40B4-BE49-F238E27FC236}">
                <a16:creationId xmlns:a16="http://schemas.microsoft.com/office/drawing/2014/main" id="{E8A622D5-A857-33A4-77E1-597004B3E0B8}"/>
              </a:ext>
            </a:extLst>
          </p:cNvPr>
          <p:cNvSpPr txBox="1">
            <a:spLocks/>
          </p:cNvSpPr>
          <p:nvPr/>
        </p:nvSpPr>
        <p:spPr>
          <a:xfrm>
            <a:off x="614809" y="3717033"/>
            <a:ext cx="4903517" cy="5398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9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scope</a:t>
            </a:r>
            <a:endParaRPr lang="aa-ET" sz="39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EE9CEAD9-CE40-A017-207A-DCB65565DA9F}"/>
              </a:ext>
            </a:extLst>
          </p:cNvPr>
          <p:cNvSpPr txBox="1"/>
          <p:nvPr/>
        </p:nvSpPr>
        <p:spPr>
          <a:xfrm>
            <a:off x="11593488" y="640303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US" sz="1349" dirty="0">
                <a:solidFill>
                  <a:schemeClr val="bg1"/>
                </a:solidFill>
              </a:rPr>
              <a:t>14</a:t>
            </a:r>
            <a:endParaRPr lang="aa-ET" sz="1349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466938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未知">
            <a:extLst>
              <a:ext uri="{FF2B5EF4-FFF2-40B4-BE49-F238E27FC236}">
                <a16:creationId xmlns:a16="http://schemas.microsoft.com/office/drawing/2014/main" id="{FF35616C-E139-0747-B62C-93CBB8C15F4F}"/>
              </a:ext>
            </a:extLst>
          </p:cNvPr>
          <p:cNvSpPr>
            <a:spLocks/>
          </p:cNvSpPr>
          <p:nvPr/>
        </p:nvSpPr>
        <p:spPr bwMode="auto">
          <a:xfrm>
            <a:off x="3128964" y="2995617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" name="未知">
            <a:extLst>
              <a:ext uri="{FF2B5EF4-FFF2-40B4-BE49-F238E27FC236}">
                <a16:creationId xmlns:a16="http://schemas.microsoft.com/office/drawing/2014/main" id="{48A6ADB3-92C2-3C4D-9B48-E08462AD111A}"/>
              </a:ext>
            </a:extLst>
          </p:cNvPr>
          <p:cNvSpPr>
            <a:spLocks/>
          </p:cNvSpPr>
          <p:nvPr/>
        </p:nvSpPr>
        <p:spPr bwMode="auto">
          <a:xfrm>
            <a:off x="4010025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AD000ABB-4207-CE4E-BC42-5C51E0F3E6FC}"/>
              </a:ext>
            </a:extLst>
          </p:cNvPr>
          <p:cNvSpPr>
            <a:spLocks/>
          </p:cNvSpPr>
          <p:nvPr/>
        </p:nvSpPr>
        <p:spPr bwMode="auto">
          <a:xfrm>
            <a:off x="3148016" y="2752726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1068D4F-352D-0342-9F21-B1EC3088E8B4}"/>
              </a:ext>
            </a:extLst>
          </p:cNvPr>
          <p:cNvSpPr>
            <a:spLocks/>
          </p:cNvSpPr>
          <p:nvPr/>
        </p:nvSpPr>
        <p:spPr bwMode="auto">
          <a:xfrm>
            <a:off x="2773364" y="2954341"/>
            <a:ext cx="1371599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9AC18DA-721A-5F4C-BE9E-F62EF3A9071F}"/>
              </a:ext>
            </a:extLst>
          </p:cNvPr>
          <p:cNvSpPr>
            <a:spLocks/>
          </p:cNvSpPr>
          <p:nvPr/>
        </p:nvSpPr>
        <p:spPr bwMode="auto">
          <a:xfrm>
            <a:off x="3238503" y="3446466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266D441C-6CB5-D74A-88D2-4C4F21576A00}"/>
              </a:ext>
            </a:extLst>
          </p:cNvPr>
          <p:cNvSpPr>
            <a:spLocks noEditPoints="1"/>
          </p:cNvSpPr>
          <p:nvPr/>
        </p:nvSpPr>
        <p:spPr bwMode="auto">
          <a:xfrm>
            <a:off x="4719641" y="3284542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62632D4E-C7DB-E142-B12D-B43C9B6E1E62}"/>
              </a:ext>
            </a:extLst>
          </p:cNvPr>
          <p:cNvSpPr>
            <a:spLocks/>
          </p:cNvSpPr>
          <p:nvPr/>
        </p:nvSpPr>
        <p:spPr bwMode="auto">
          <a:xfrm>
            <a:off x="5322892" y="3295649"/>
            <a:ext cx="333375" cy="357189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0AC12C90-E873-3345-B367-B780A034DBC0}"/>
              </a:ext>
            </a:extLst>
          </p:cNvPr>
          <p:cNvSpPr>
            <a:spLocks/>
          </p:cNvSpPr>
          <p:nvPr/>
        </p:nvSpPr>
        <p:spPr bwMode="auto">
          <a:xfrm>
            <a:off x="5473700" y="3295653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1087BBE7-8BA3-3E45-AFB3-4D72622D1BC3}"/>
              </a:ext>
            </a:extLst>
          </p:cNvPr>
          <p:cNvSpPr>
            <a:spLocks/>
          </p:cNvSpPr>
          <p:nvPr/>
        </p:nvSpPr>
        <p:spPr bwMode="auto">
          <a:xfrm>
            <a:off x="7156451" y="3243266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A6BA3B9A-E4F1-3A47-A612-A9CD60BFD1A0}"/>
              </a:ext>
            </a:extLst>
          </p:cNvPr>
          <p:cNvSpPr>
            <a:spLocks noEditPoints="1"/>
          </p:cNvSpPr>
          <p:nvPr/>
        </p:nvSpPr>
        <p:spPr bwMode="auto">
          <a:xfrm>
            <a:off x="7340602" y="2774951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7747E9A9-81C0-BE42-9D1D-D1E2BE57DA37}"/>
              </a:ext>
            </a:extLst>
          </p:cNvPr>
          <p:cNvSpPr>
            <a:spLocks/>
          </p:cNvSpPr>
          <p:nvPr/>
        </p:nvSpPr>
        <p:spPr bwMode="auto">
          <a:xfrm>
            <a:off x="7704139" y="3757613"/>
            <a:ext cx="330200" cy="296863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ED55EC37-2F79-EE48-B979-72DE6FD0780E}"/>
              </a:ext>
            </a:extLst>
          </p:cNvPr>
          <p:cNvSpPr>
            <a:spLocks noEditPoints="1"/>
          </p:cNvSpPr>
          <p:nvPr/>
        </p:nvSpPr>
        <p:spPr bwMode="auto">
          <a:xfrm>
            <a:off x="6891342" y="3746503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752CA227-E041-874A-AA30-1F21CBFF83B7}"/>
              </a:ext>
            </a:extLst>
          </p:cNvPr>
          <p:cNvSpPr>
            <a:spLocks/>
          </p:cNvSpPr>
          <p:nvPr/>
        </p:nvSpPr>
        <p:spPr bwMode="auto">
          <a:xfrm>
            <a:off x="7615240" y="3138490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48B61958-70F8-484C-AF54-86AE01F50F3E}"/>
              </a:ext>
            </a:extLst>
          </p:cNvPr>
          <p:cNvSpPr>
            <a:spLocks/>
          </p:cNvSpPr>
          <p:nvPr/>
        </p:nvSpPr>
        <p:spPr bwMode="auto">
          <a:xfrm>
            <a:off x="7307265" y="2794004"/>
            <a:ext cx="573088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6724A81B-0DDB-6A44-BD2C-19A6A6B46EE5}"/>
              </a:ext>
            </a:extLst>
          </p:cNvPr>
          <p:cNvSpPr>
            <a:spLocks/>
          </p:cNvSpPr>
          <p:nvPr/>
        </p:nvSpPr>
        <p:spPr bwMode="auto">
          <a:xfrm>
            <a:off x="7153279" y="2782891"/>
            <a:ext cx="633412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EB2B6B58-8643-1344-9AC5-C76FD0C8C46B}"/>
              </a:ext>
            </a:extLst>
          </p:cNvPr>
          <p:cNvSpPr>
            <a:spLocks/>
          </p:cNvSpPr>
          <p:nvPr/>
        </p:nvSpPr>
        <p:spPr bwMode="auto">
          <a:xfrm>
            <a:off x="8037517" y="3295651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CD6483A1-17CC-3B48-8270-B95D885073F3}"/>
              </a:ext>
            </a:extLst>
          </p:cNvPr>
          <p:cNvSpPr>
            <a:spLocks/>
          </p:cNvSpPr>
          <p:nvPr/>
        </p:nvSpPr>
        <p:spPr bwMode="auto">
          <a:xfrm>
            <a:off x="8145464" y="3295651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BD2252CF-7134-864A-8BA6-495E54D5DD37}"/>
              </a:ext>
            </a:extLst>
          </p:cNvPr>
          <p:cNvSpPr>
            <a:spLocks/>
          </p:cNvSpPr>
          <p:nvPr/>
        </p:nvSpPr>
        <p:spPr bwMode="auto">
          <a:xfrm>
            <a:off x="8540753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15BAE497-B72E-5241-957E-E53D8E278746}"/>
              </a:ext>
            </a:extLst>
          </p:cNvPr>
          <p:cNvSpPr>
            <a:spLocks/>
          </p:cNvSpPr>
          <p:nvPr/>
        </p:nvSpPr>
        <p:spPr bwMode="auto">
          <a:xfrm>
            <a:off x="8551866" y="3302001"/>
            <a:ext cx="319087" cy="338137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A15F8683-03C5-DE43-A236-11897D1B757D}"/>
              </a:ext>
            </a:extLst>
          </p:cNvPr>
          <p:cNvSpPr>
            <a:spLocks/>
          </p:cNvSpPr>
          <p:nvPr/>
        </p:nvSpPr>
        <p:spPr bwMode="auto">
          <a:xfrm>
            <a:off x="8575675" y="3284541"/>
            <a:ext cx="623887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E4ED539D-A263-CC47-932B-C621F5038E36}"/>
              </a:ext>
            </a:extLst>
          </p:cNvPr>
          <p:cNvSpPr>
            <a:spLocks/>
          </p:cNvSpPr>
          <p:nvPr/>
        </p:nvSpPr>
        <p:spPr bwMode="auto">
          <a:xfrm>
            <a:off x="8878890" y="3330579"/>
            <a:ext cx="280988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A9C93E0D-3E7E-7D46-9166-9A1D8C9F3806}"/>
              </a:ext>
            </a:extLst>
          </p:cNvPr>
          <p:cNvSpPr>
            <a:spLocks/>
          </p:cNvSpPr>
          <p:nvPr/>
        </p:nvSpPr>
        <p:spPr bwMode="auto">
          <a:xfrm>
            <a:off x="8921750" y="3409954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7211968-EE52-8A4C-AB7F-2D4C19F1D5FB}"/>
              </a:ext>
            </a:extLst>
          </p:cNvPr>
          <p:cNvSpPr>
            <a:spLocks/>
          </p:cNvSpPr>
          <p:nvPr/>
        </p:nvSpPr>
        <p:spPr bwMode="auto">
          <a:xfrm>
            <a:off x="4243391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983AD918-7883-4149-BE1C-92B439954F03}"/>
              </a:ext>
            </a:extLst>
          </p:cNvPr>
          <p:cNvSpPr>
            <a:spLocks/>
          </p:cNvSpPr>
          <p:nvPr/>
        </p:nvSpPr>
        <p:spPr bwMode="auto">
          <a:xfrm>
            <a:off x="4411664" y="3295654"/>
            <a:ext cx="277813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31A653C-19A7-0047-8F2D-810C8E76D800}"/>
              </a:ext>
            </a:extLst>
          </p:cNvPr>
          <p:cNvSpPr>
            <a:spLocks/>
          </p:cNvSpPr>
          <p:nvPr/>
        </p:nvSpPr>
        <p:spPr bwMode="auto">
          <a:xfrm>
            <a:off x="4483101" y="3438526"/>
            <a:ext cx="319087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101F54DF-4742-2043-A970-5C0F057C9BC0}"/>
              </a:ext>
            </a:extLst>
          </p:cNvPr>
          <p:cNvSpPr>
            <a:spLocks/>
          </p:cNvSpPr>
          <p:nvPr/>
        </p:nvSpPr>
        <p:spPr bwMode="auto">
          <a:xfrm>
            <a:off x="4194175" y="3295651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BD860BA2-EFEB-2246-B050-5453F77EAFA3}"/>
              </a:ext>
            </a:extLst>
          </p:cNvPr>
          <p:cNvSpPr>
            <a:spLocks/>
          </p:cNvSpPr>
          <p:nvPr/>
        </p:nvSpPr>
        <p:spPr bwMode="auto">
          <a:xfrm>
            <a:off x="4108449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D67E4632-382F-A34A-A83B-4DEBF2744A96}"/>
              </a:ext>
            </a:extLst>
          </p:cNvPr>
          <p:cNvSpPr>
            <a:spLocks/>
          </p:cNvSpPr>
          <p:nvPr/>
        </p:nvSpPr>
        <p:spPr bwMode="auto">
          <a:xfrm>
            <a:off x="4048128" y="3311529"/>
            <a:ext cx="341312" cy="341312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4F140843-DD4C-8540-A8C4-0F560E9A44B8}"/>
              </a:ext>
            </a:extLst>
          </p:cNvPr>
          <p:cNvSpPr>
            <a:spLocks/>
          </p:cNvSpPr>
          <p:nvPr/>
        </p:nvSpPr>
        <p:spPr bwMode="auto">
          <a:xfrm>
            <a:off x="6067428" y="3213102"/>
            <a:ext cx="608013" cy="360364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FDEFAF5B-CC46-824E-8D00-FB497001C308}"/>
              </a:ext>
            </a:extLst>
          </p:cNvPr>
          <p:cNvSpPr>
            <a:spLocks/>
          </p:cNvSpPr>
          <p:nvPr/>
        </p:nvSpPr>
        <p:spPr bwMode="auto">
          <a:xfrm>
            <a:off x="6418266" y="3213102"/>
            <a:ext cx="314325" cy="360364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F7A912DD-B23D-4344-A152-DE017227EE29}"/>
              </a:ext>
            </a:extLst>
          </p:cNvPr>
          <p:cNvSpPr>
            <a:spLocks/>
          </p:cNvSpPr>
          <p:nvPr/>
        </p:nvSpPr>
        <p:spPr bwMode="auto">
          <a:xfrm>
            <a:off x="6486526" y="3348038"/>
            <a:ext cx="319087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DB7CE014-0639-B740-B15D-49EDBFB10C18}"/>
              </a:ext>
            </a:extLst>
          </p:cNvPr>
          <p:cNvSpPr>
            <a:spLocks/>
          </p:cNvSpPr>
          <p:nvPr/>
        </p:nvSpPr>
        <p:spPr bwMode="auto">
          <a:xfrm>
            <a:off x="8378826" y="3435353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6979DDEF-43CD-5F47-9151-46322205783C}"/>
              </a:ext>
            </a:extLst>
          </p:cNvPr>
          <p:cNvSpPr>
            <a:spLocks/>
          </p:cNvSpPr>
          <p:nvPr/>
        </p:nvSpPr>
        <p:spPr bwMode="auto">
          <a:xfrm>
            <a:off x="5038726" y="3435353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03C74C19-BCE6-1841-99D5-80DE6D11CF0D}"/>
              </a:ext>
            </a:extLst>
          </p:cNvPr>
          <p:cNvSpPr>
            <a:spLocks/>
          </p:cNvSpPr>
          <p:nvPr/>
        </p:nvSpPr>
        <p:spPr bwMode="auto">
          <a:xfrm>
            <a:off x="5011742" y="3292477"/>
            <a:ext cx="327025" cy="360364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pic>
        <p:nvPicPr>
          <p:cNvPr id="37" name="图片 25" descr="羽毛.png">
            <a:extLst>
              <a:ext uri="{FF2B5EF4-FFF2-40B4-BE49-F238E27FC236}">
                <a16:creationId xmlns:a16="http://schemas.microsoft.com/office/drawing/2014/main" id="{D712DEC3-5E62-214A-B8DA-981843D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9402765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未知">
            <a:extLst>
              <a:ext uri="{FF2B5EF4-FFF2-40B4-BE49-F238E27FC236}">
                <a16:creationId xmlns:a16="http://schemas.microsoft.com/office/drawing/2014/main" id="{350396C9-8D97-9642-8567-9040D881DDFB}"/>
              </a:ext>
            </a:extLst>
          </p:cNvPr>
          <p:cNvSpPr>
            <a:spLocks/>
          </p:cNvSpPr>
          <p:nvPr/>
        </p:nvSpPr>
        <p:spPr bwMode="auto">
          <a:xfrm>
            <a:off x="6099175" y="2420939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9" name="未知">
            <a:extLst>
              <a:ext uri="{FF2B5EF4-FFF2-40B4-BE49-F238E27FC236}">
                <a16:creationId xmlns:a16="http://schemas.microsoft.com/office/drawing/2014/main" id="{D46DFA13-4E83-3B46-ADB4-7F61E9544350}"/>
              </a:ext>
            </a:extLst>
          </p:cNvPr>
          <p:cNvSpPr>
            <a:spLocks/>
          </p:cNvSpPr>
          <p:nvPr/>
        </p:nvSpPr>
        <p:spPr bwMode="auto">
          <a:xfrm>
            <a:off x="6254753" y="2420939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0" name="未知">
            <a:extLst>
              <a:ext uri="{FF2B5EF4-FFF2-40B4-BE49-F238E27FC236}">
                <a16:creationId xmlns:a16="http://schemas.microsoft.com/office/drawing/2014/main" id="{687C9529-C4FF-9E43-9A42-38304117BDEB}"/>
              </a:ext>
            </a:extLst>
          </p:cNvPr>
          <p:cNvSpPr>
            <a:spLocks/>
          </p:cNvSpPr>
          <p:nvPr/>
        </p:nvSpPr>
        <p:spPr bwMode="auto">
          <a:xfrm>
            <a:off x="5667378" y="3284539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3DC65252-E2D2-684E-A220-CF1AE3C2F72D}"/>
              </a:ext>
            </a:extLst>
          </p:cNvPr>
          <p:cNvSpPr>
            <a:spLocks/>
          </p:cNvSpPr>
          <p:nvPr/>
        </p:nvSpPr>
        <p:spPr bwMode="auto">
          <a:xfrm>
            <a:off x="5672141" y="3357563"/>
            <a:ext cx="498475" cy="296863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5" name="标题 44">
            <a:extLst>
              <a:ext uri="{FF2B5EF4-FFF2-40B4-BE49-F238E27FC236}">
                <a16:creationId xmlns:a16="http://schemas.microsoft.com/office/drawing/2014/main" id="{5C5488CD-B9FD-533B-0C0D-51FD7C84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4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rho_\beta\propto e^{-\beta H}&#10;\end{align*}&#10;\end{document}"/>
  <p:tag name="IGUANATEXSIZE" val="20"/>
  <p:tag name="IGUANATEXCURSOR" val="19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7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rho}=-i[\rho, H]+\cdots&#10;\end{align*}&#10;\end{document}"/>
  <p:tag name="IGUANATEXSIZE" val="20"/>
  <p:tag name="IGUANATEXCURSOR" val="19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p}=Lp&#10;\end{align*}&#10;\end{document}"/>
  <p:tag name="IGUANATEXSIZE" val="24"/>
  <p:tag name="IGUANATEXCURSOR" val="17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rho}=\mathcal{L}[\rho]&#10;\end{align*}&#10;\end{document}"/>
  <p:tag name="IGUANATEXSIZE" val="24"/>
  <p:tag name="IGUANATEXCURSOR" val="19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rho}=\mathcal{L}[\rho]&#10;\end{align*}&#10;\end{document}"/>
  <p:tag name="IGUANATEXSIZE" val="20"/>
  <p:tag name="IGUANATEXCURSOR" val="19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4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rho(t)=\rho_\beta+ \rho_1 e^{\lambda_1 t}+ \rho_2 e^{\lambda_2 t} + \cdots&#10;\end{align*}&#10;\end{document}"/>
  <p:tag name="IGUANATEXSIZE" val="20"/>
  <p:tag name="IGUANATEXCURSOR" val="24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3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elta=-\mathrm{Re}(\lambda_{1})\leq-\mathrm{Re}(\lambda_{2})\leq\cdots&#10;\end{align*}&#10;\end{document}"/>
  <p:tag name="IGUANATEXSIZE" val="20"/>
  <p:tag name="IGUANATEXCURSOR" val="23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t=0&#10;\end{align*}&#10;\end{document}"/>
  <p:tag name="IGUANATEXSIZE" val="16"/>
  <p:tag name="IGUANATEXCURSOR" val="17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t\rightarrow \infty&#10;\end{align*}&#10;\end{document}"/>
  <p:tag name="IGUANATEXSIZE" val="16"/>
  <p:tag name="IGUANATEXCURSOR" val="18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6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_{ab}p_b^{\mathrm{eq}}=L_{ba} p_a^{\mathrm{eq}}&#10;\end{align*}&#10;\end{document}"/>
  <p:tag name="IGUANATEXSIZE" val="20"/>
  <p:tag name="IGUANATEXCURSOR" val="21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7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mathcal{L}^{\sharp}[\cdot]-\rho_{\beta}^{-1/2}\mathcal{L}[\rho_{\beta}^{1/2}\cdot\rho_{\beta}^{1/2}]\rho_{\beta}^{-1/2}=2i[N,\cdot],&#10;\end{align*}&#10;\end{document}"/>
  <p:tag name="IGUANATEXSIZE" val="20"/>
  <p:tag name="IGUANATEXCURSOR" val="30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4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[N,\rho_\beta]=0&#10;\end{align*}&#10;\end{document}"/>
  <p:tag name="IGUANATEXSIZE" val="20"/>
  <p:tag name="IGUANATEXCURSOR" val="18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8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A_{ba}=\rho_\beta^{1/2}A_{ab}^\dagger\rho_\beta^{-1/2}&#10;\end{align*}&#10;\end{document}"/>
  <p:tag name="IGUANATEXSIZE" val="20"/>
  <p:tag name="IGUANATEXCURSOR" val="22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p}=Lp&#10;\end{align*}&#10;\end{document}"/>
  <p:tag name="IGUANATEXSIZE" val="24"/>
  <p:tag name="IGUANATEXCURSOR" val="17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20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L}[\cdot]=-i[K,\cdot]+\sum_{ln}\gamma_{ln}(A_{l}\cdot A_{n}^{\dagger}-\frac{1}{2}\{A_{n}^{\dagger}A_{l},\cdot\})&#10;\end{align*}&#10;\end{document}"/>
  <p:tag name="IGUANATEXSIZE" val="20"/>
  <p:tag name="IGUANATEXCURSOR" val="28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7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A_l=\rho_\beta^{1/4}\tilde{A}_{l}\rho_\beta^{-1/4}&#10;\end{align*}&#10;\end{document}"/>
  <p:tag name="IGUANATEXSIZE" val="18"/>
  <p:tag name="IGUANATEXCURSOR" val="21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"/>
  <p:tag name="ORIGINALWIDTH" val="28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K_{ln}=&amp;\frac{i}{2}\sum_{ab}e^{\frac{\beta}{4}(E_{a}+E_{b})}\tanh\left[\frac{\beta}{4}(E_{a}-E_{b})\right]&#10;        \left\langle a\right|\tilde{A}_{n}^{\dagger}e^{-\frac{\beta}{2}H}\tilde{A}_{l}\left|b\right\rangle \ket{a}\bra{b}&#10;\end{align*}&#10;\end{document}"/>
  <p:tag name="IGUANATEXSIZE" val="18"/>
  <p:tag name="IGUANATEXCURSOR" val="27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"/>
  <p:tag name="ORIGINALWIDTH" val="15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L}[\cdot]=\sum_{l,n=1}^M\tilde{\gamma}_{ln}(\mathcal{L}_{ln}[\cdot]+\mathcal{L}_{n+M,l+M}[\cdot])&#10;\end{align*}&#10;\end{document}"/>
  <p:tag name="IGUANATEXSIZE" val="20"/>
  <p:tag name="IGUANATEXCURSOR" val="20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7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L}_{ln}[\cdot]=A_{l}\cdot A_{n}^{\dagger}-i[K_{ln},\cdot]-\frac{1}{2}\{A_{n}^{\dagger}A_{l},\cdot\}&#10;\end{align*}&#10;\end{document}"/>
  <p:tag name="IGUANATEXSIZE" val="20"/>
  <p:tag name="IGUANATEXCURSOR" val="27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6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bm{A}}=(\tilde{A}_{1},\tilde{A}_{2},...,\tilde{A}_{M},\tilde{A}_{1}^{\dagger},\tilde{A}_{2}^{\dagger},...,\tilde{A}_{M}^{\dagger})^{T}&#10;\end{align*}&#10;\end{document}"/>
  <p:tag name="IGUANATEXSIZE" val="20"/>
  <p:tag name="IGUANATEXCURSOR" val="31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7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A_l=\rho_\beta^{1/4}\tilde{A}_{l}\rho_\beta^{-1/4}&#10;\end{align*}&#10;\end{document}"/>
  <p:tag name="IGUANATEXSIZE" val="18"/>
  <p:tag name="IGUANATEXCURSOR" val="21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10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A_{l}\cdot A_{n}^{\dagger}+A_{n+M}\cdot A_{l+M}^{\dagger}&#10;\end{align*}&#10;\end{document}"/>
  <p:tag name="IGUANATEXSIZE" val="20"/>
  <p:tag name="IGUANATEXCURSOR" val="22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5"/>
  <p:tag name="ORIGINALWIDTH" val="17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K_{ln}=&amp;\frac{i}{2}\sum_{ab}e^{\frac{\beta}{4}(E_{a}+E_{b})}\tanh\left[\frac{\beta}{4}(E_{a}-E_{b})\right]\\&amp;\times&#10;        \left\langle a\right|\tilde{A}_{n}^{\dagger}e^{-\frac{\beta}{2}H}\tilde{A}_{l}\left|b\right\rangle \ket{a}\bra{b}&#10;\end{align*}&#10;\end{document}"/>
  <p:tag name="IGUANATEXSIZE" val="14"/>
  <p:tag name="IGUANATEXCURSOR" val="40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9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-i[K_{ln},\cdot]-\frac{1}{2}\{A_{n}^{\dagger}A_{l},\cdot\}&#10;\end{align*}&#10;\end{document}"/>
  <p:tag name="IGUANATEXSIZE" val="20"/>
  <p:tag name="IGUANATEXCURSOR" val="22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mathcal{H}[\cdot]&amp;\equiv-\rho_{\beta}^{-1/4}\mathcal{L}[\rho_{\beta}^{1/4}\cdot\rho_{\beta}^{1/4}]\rho_{\beta}^{-1/4}. &#10;\end{align*}&#10;\end{document}"/>
  <p:tag name="IGUANATEXSIZE" val="24"/>
  <p:tag name="IGUANATEXCURSOR" val="19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"/>
  <p:tag name="ORIGINALWIDTH" val="16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H}[\cdot]=\sum_{l,n=1}^{M}\tilde{\gamma}_{ln}(\mathcal{H}_{ln}[\cdot]+\mathcal{H}_{n+M,l+M}[\cdot]),&#10;\end{align*}&#10;\end{document}"/>
  <p:tag name="IGUANATEXSIZE" val="20"/>
  <p:tag name="IGUANATEXCURSOR" val="27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5"/>
  <p:tag name="ORIGINALWIDTH" val="16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H}_{ln}[\cdot]&amp;=\frac{1}{2}\left\{ G_{ln},\cdot\right\} -\tilde{A}_{l}\cdot\tilde{A}_{n}^{\dagger},\label{eq:H_{ln}withG_{ln}}\\&#10;G_{ln}&amp;=\sum_{a,b}\frac{2\left\langle a\right|\tilde{A}_{n}^{\dagger}e^{-\frac{\beta}{2}H}\tilde{A}_{l}\left|b\right\rangle }{e^{-\frac{\beta}{2}E_{a}}+e^{-\frac{\beta}{2}E_{b}}}\left|a\right\rangle \left\langle b\right|.&#10;\end{align*}&#10;\end{document}"/>
  <p:tag name="IGUANATEXSIZE" val="20"/>
  <p:tag name="IGUANATEXCURSOR" val="52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0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frac{1}{2}\{G_{ln},\rho_\beta^{1/2}\}=\tilde{A}_{n}^{\dagger}\rho_\beta^{1/2}\tilde{A}_{l}&#10;\end{align*}&#10;\end{document}"/>
  <p:tag name="IGUANATEXSIZE" val="18"/>
  <p:tag name="IGUANATEXCURSOR" val="26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4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=\sum_i H_i&#10;\end{align*}&#10;\end{document}"/>
  <p:tag name="IGUANATEXSIZE" val="20"/>
  <p:tag name="IGUANATEXCURSOR" val="20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6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_i \ket{\psi}=0,\; \forall i&#10;\end{align*}&#10;\end{document}"/>
  <p:tag name="IGUANATEXSIZE" val="20"/>
  <p:tag name="IGUANATEXCURSOR" val="18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4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\ket{\psi}=0&#10;\end{align*}&#10;\end{document}"/>
  <p:tag name="IGUANATEXSIZE" val="20"/>
  <p:tag name="IGUANATEXCURSOR" val="1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4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L} = \sum_i \mathcal{L}_i&#10;\end{align*}&#10;\end{document}"/>
  <p:tag name="IGUANATEXSIZE" val="20"/>
  <p:tag name="IGUANATEXCURSOR" val="18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6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L}_i[\rho_\beta]=0,\;\forall i&#10;\end{align*}&#10;\end{document}"/>
  <p:tag name="IGUANATEXSIZE" val="20"/>
  <p:tag name="IGUANATEXCURSOR" val="20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L}[\rho_\beta]=0&#10;\end{align*}&#10;\end{document}"/>
  <p:tag name="IGUANATEXSIZE" val="20"/>
  <p:tag name="IGUANATEXCURSOR" val="19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9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=\lambda H_1 +(1-\lambda) H_0&#10;\end{align*}&#10;\end{document}"/>
  <p:tag name="IGUANATEXSIZE" val="20"/>
  <p:tag name="IGUANATEXCURSOR" val="19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4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elta(H)\geq \lambda\Delta(H_1)+(1-\lambda)\Delta(H_0)&#10;\end{align*}&#10;\end{document}"/>
  <p:tag name="IGUANATEXSIZE" val="20"/>
  <p:tag name="IGUANATEXCURSOR" val="22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16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u_{i+j-1}(H)\geq \lambda \mu_i(H_1)+(1-\lambda) \mu_j(H_0)&#10;\end{align*}&#10;\end{document}"/>
  <p:tag name="IGUANATEXSIZE" val="20"/>
  <p:tag name="IGUANATEXCURSOR" val="22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H=G_\psi&#10;\end{align*}&#10;\end{document}"/>
  <p:tag name="IGUANATEXSIZE" val="24"/>
  <p:tag name="IGUANATEXCURSOR" val="17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H\geq G_\psi&#10;\end{align*}&#10;\end{document}"/>
  <p:tag name="IGUANATEXSIZE" val="20"/>
  <p:tag name="IGUANATEXCURSOR" val="17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H\leq G_\psi&#10;\end{align*}&#10;\end{document}"/>
  <p:tag name="IGUANATEXSIZE" val="20"/>
  <p:tag name="IGUANATEXCURSOR" val="17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6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L_{ab}p_b^{\mathrm{eq}}=L_{ba} p_a^{\mathrm{eq}}&#10;\end{align*}&#10;\end{document}"/>
  <p:tag name="IGUANATEXSIZE" val="20"/>
  <p:tag name="IGUANATEXCURSOR" val="21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7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=-\rho_\beta^{-1/2}L \rho_\beta^{1/2}&#10;\end{align*}&#10;\end{document}"/>
  <p:tag name="IGUANATEXSIZE" val="20"/>
  <p:tag name="IGUANATEXCURSOR" val="20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mathcal{H}[\cdot]&amp;\equiv-\rho_{\beta}^{-1/4}\mathcal{L}[\rho_{\beta}^{1/4}\cdot\rho_{\beta}^{1/4}]\rho_{\beta}^{-1/4}. &#10;\end{align*}&#10;\end{document}"/>
  <p:tag name="IGUANATEXSIZE" val="20"/>
  <p:tag name="IGUANATEXCURSOR" val="19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4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H=-h_z S_z-\frac{1}{2 s}\left(J_x S_x^2+J_y S_y^2\right)&#10;\end{align*}&#10;\end{document}"/>
  <p:tag name="IGUANATEXSIZE" val="20"/>
  <p:tag name="IGUANATEXCURSOR" val="22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9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H^\mathrm{cl}=-\sum_{i=1}^{N} J \sigma_i^z\sigma_{i+1}^z.&#10;\end{align*}&#10;\end{document}"/>
  <p:tag name="IGUANATEXSIZE" val="20"/>
  <p:tag name="IGUANATEXCURSOR" val="22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K=0&#10;\end{align*}&#10;\end{document}"/>
  <p:tag name="IGUANATEXSIZE" val="20"/>
  <p:tag name="IGUANATEXCURSOR" val="17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Gamma,\; \delta&#10;\end{align*}&#10;\end{document}"/>
  <p:tag name="IGUANATEXSIZE" val="20"/>
  <p:tag name="IGUANATEXCURSOR" val="17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5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Gamma,\; \delta_1,\; \delta_2,\; \delta_3&#10;\end{align*}&#10;\end{document}"/>
  <p:tag name="IGUANATEXSIZE" val="20"/>
  <p:tag name="IGUANATEXCURSOR" val="19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-windows-en-zonder-slidenr.potx" id="{5645C78E-DCC0-4804-BE8B-40C139620344}" vid="{DC053DBD-0566-4219-8108-7D3FAEDF8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2" ma:contentTypeDescription="Create a new document." ma:contentTypeScope="" ma:versionID="2fd0fa924a9e82cd60e1feff1e189b11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312e5ddb972235c6e69e0cbbfcd395b3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2D4775-B13D-4BD4-89B1-2E5B7CFBB179}">
  <ds:schemaRefs>
    <ds:schemaRef ds:uri="http://purl.org/dc/terms/"/>
    <ds:schemaRef ds:uri="http://purl.org/dc/dcmitype/"/>
    <ds:schemaRef ds:uri="http://schemas.openxmlformats.org/package/2006/metadata/core-properties"/>
    <ds:schemaRef ds:uri="01a1795b-c314-4f6e-9e61-ae7877c66689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89FBFB-9829-4960-B574-BA25F32F5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Corporate template-set Universiteit Leiden</Template>
  <TotalTime>13909</TotalTime>
  <Words>902</Words>
  <Application>Microsoft Macintosh PowerPoint</Application>
  <PresentationFormat>自定义</PresentationFormat>
  <Paragraphs>231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Times New Roman</vt:lpstr>
      <vt:lpstr>Georgia</vt:lpstr>
      <vt:lpstr>Minion</vt:lpstr>
      <vt:lpstr>Cambria Math</vt:lpstr>
      <vt:lpstr>Calibri</vt:lpstr>
      <vt:lpstr>Arial</vt:lpstr>
      <vt:lpstr>Corporate template-set Universiteit Leiden</vt:lpstr>
      <vt:lpstr>Boosting thermalization of classical and quantum many-body systems</vt:lpstr>
      <vt:lpstr>Motivation</vt:lpstr>
      <vt:lpstr>Motivation</vt:lpstr>
      <vt:lpstr>Motivation</vt:lpstr>
      <vt:lpstr>Quantum detailed balance condition  </vt:lpstr>
      <vt:lpstr>Constructing Lindbladians</vt:lpstr>
      <vt:lpstr>Constructing Lindbladians</vt:lpstr>
      <vt:lpstr>Parent Hamiltonian</vt:lpstr>
      <vt:lpstr>Parent Hamiltonian</vt:lpstr>
      <vt:lpstr>Optimizing gap</vt:lpstr>
      <vt:lpstr>Symmetry</vt:lpstr>
      <vt:lpstr>Classical Liouvillians</vt:lpstr>
      <vt:lpstr>LMG model</vt:lpstr>
      <vt:lpstr>1D Kinetic Ising model model</vt:lpstr>
      <vt:lpstr>Thermodynamics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Certifying the spectral gap with semidefinite programming</dc:title>
  <dc:creator>Rai, K.S. (Kshiti Sneh)</dc:creator>
  <cp:lastModifiedBy>Jinfu Chen</cp:lastModifiedBy>
  <cp:revision>90</cp:revision>
  <dcterms:created xsi:type="dcterms:W3CDTF">2023-11-03T18:31:51Z</dcterms:created>
  <dcterms:modified xsi:type="dcterms:W3CDTF">2025-07-01T10:23:10Z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