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handoutMasterIdLst>
    <p:handoutMasterId r:id="rId43"/>
  </p:handoutMasterIdLst>
  <p:sldIdLst>
    <p:sldId id="256" r:id="rId5"/>
    <p:sldId id="2368" r:id="rId6"/>
    <p:sldId id="2367" r:id="rId7"/>
    <p:sldId id="2369" r:id="rId8"/>
    <p:sldId id="2370" r:id="rId9"/>
    <p:sldId id="2371" r:id="rId10"/>
    <p:sldId id="2399" r:id="rId11"/>
    <p:sldId id="2372" r:id="rId12"/>
    <p:sldId id="2398" r:id="rId13"/>
    <p:sldId id="2400" r:id="rId14"/>
    <p:sldId id="2381" r:id="rId15"/>
    <p:sldId id="2403" r:id="rId16"/>
    <p:sldId id="2385" r:id="rId17"/>
    <p:sldId id="2382" r:id="rId18"/>
    <p:sldId id="2383" r:id="rId19"/>
    <p:sldId id="2384" r:id="rId20"/>
    <p:sldId id="2374" r:id="rId21"/>
    <p:sldId id="2388" r:id="rId22"/>
    <p:sldId id="2389" r:id="rId23"/>
    <p:sldId id="2375" r:id="rId24"/>
    <p:sldId id="2390" r:id="rId25"/>
    <p:sldId id="2376" r:id="rId26"/>
    <p:sldId id="2392" r:id="rId27"/>
    <p:sldId id="2391" r:id="rId28"/>
    <p:sldId id="2393" r:id="rId29"/>
    <p:sldId id="2380" r:id="rId30"/>
    <p:sldId id="2386" r:id="rId31"/>
    <p:sldId id="2387" r:id="rId32"/>
    <p:sldId id="2395" r:id="rId33"/>
    <p:sldId id="2405" r:id="rId34"/>
    <p:sldId id="2365" r:id="rId35"/>
    <p:sldId id="2406" r:id="rId36"/>
    <p:sldId id="2402" r:id="rId37"/>
    <p:sldId id="2407" r:id="rId38"/>
    <p:sldId id="1895" r:id="rId39"/>
    <p:sldId id="2404" r:id="rId40"/>
    <p:sldId id="2397" r:id="rId41"/>
  </p:sldIdLst>
  <p:sldSz cx="12198350" cy="6858000"/>
  <p:notesSz cx="6858000" cy="9144000"/>
  <p:embeddedFontLst>
    <p:embeddedFont>
      <p:font typeface="Cambria Math" panose="02040503050406030204" pitchFamily="18" charset="0"/>
      <p:regular r:id="rId44"/>
    </p:embeddedFont>
    <p:embeddedFont>
      <p:font typeface="Georgia" panose="02040502050405020303" pitchFamily="18" charset="0"/>
      <p:regular r:id="rId45"/>
      <p:bold r:id="rId46"/>
      <p:italic r:id="rId47"/>
      <p:boldItalic r:id="rId48"/>
    </p:embeddedFont>
    <p:embeddedFont>
      <p:font typeface="Minion" panose="02000503070000020003" pitchFamily="2" charset="0"/>
      <p:regular r:id="rId49"/>
      <p:bold r:id="rId50"/>
      <p:italic r:id="rId51"/>
      <p:boldItalic r:id="rId52"/>
    </p:embeddedFont>
  </p:embeddedFontLst>
  <p:custDataLst>
    <p:tags r:id="rId53"/>
  </p:custDataLst>
  <p:defaultTextStyle>
    <a:defPPr>
      <a:defRPr lang="nl-NL"/>
    </a:defPPr>
    <a:lvl1pPr marL="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14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157"/>
    <a:srgbClr val="8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6" autoAdjust="0"/>
    <p:restoredTop sz="88022"/>
  </p:normalViewPr>
  <p:slideViewPr>
    <p:cSldViewPr>
      <p:cViewPr varScale="1">
        <p:scale>
          <a:sx n="199" d="100"/>
          <a:sy n="199" d="100"/>
        </p:scale>
        <p:origin x="1032" y="176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tags" Target="tags/tag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font" Target="fonts/font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03-07-2025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" y="0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4" y="3934611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6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8" name="Rechthoek 19"/>
          <p:cNvSpPr/>
          <p:nvPr userDrawn="1"/>
        </p:nvSpPr>
        <p:spPr bwMode="auto">
          <a:xfrm>
            <a:off x="6099175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6846640" cy="4795836"/>
          </a:xfrm>
          <a:noFill/>
        </p:spPr>
        <p:txBody>
          <a:bodyPr vert="horz" wrap="none" lIns="0" tIns="0" rIns="0" bIns="0"/>
          <a:lstStyle>
            <a:lvl1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5" y="1252539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010F0BF0-5195-F6CE-C4AE-1E03A89CF869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689B045F-774F-8462-562E-D98645D109C2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6" y="1252539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4F4308-CDBF-B9DF-3AFD-D13574B75253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7" y="1252539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26DD8089-E225-C869-C52E-40F781217BC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8" y="1252539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C4E5F365-DA09-49FB-01E6-B6ECA92BD5A8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9"/>
            <a:ext cx="1138887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89C69F2F-9863-6EEC-0678-C857C684BDC7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005CF5FD-E169-9CAE-E4E7-4381A3E3CA7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2FD73559-60D5-A38A-CFAB-01B37F7DC54F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8E211907-389E-8F31-F79D-6FEBE8B088D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53EF64D5-567B-C1C8-D2E5-DC6EFDFADCDD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8DA58F00-F111-04A3-3891-706E08059619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848452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4" y="1252837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02AADA3-663A-DB72-9EB6-A842DF1D8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8898" y="6148198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A6363-4F1E-3249-9841-46A463C8599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  <p:sldLayoutId id="2147483671" r:id="rId13"/>
  </p:sldLayoutIdLst>
  <p:hf hdr="0" ftr="0" dt="0"/>
  <p:txStyles>
    <p:titleStyle>
      <a:lvl1pPr algn="l" defTabSz="914369" rtl="0" eaLnBrk="1" latinLnBrk="0" hangingPunct="1">
        <a:spcBef>
          <a:spcPct val="0"/>
        </a:spcBef>
        <a:buNone/>
        <a:defRPr sz="3999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9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9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7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emf"/><Relationship Id="rId3" Type="http://schemas.openxmlformats.org/officeDocument/2006/relationships/tags" Target="../tags/tag4.xml"/><Relationship Id="rId12" Type="http://schemas.openxmlformats.org/officeDocument/2006/relationships/image" Target="../media/image13.e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12.emf"/><Relationship Id="rId5" Type="http://schemas.openxmlformats.org/officeDocument/2006/relationships/tags" Target="../tags/tag6.xml"/><Relationship Id="rId15" Type="http://schemas.openxmlformats.org/officeDocument/2006/relationships/image" Target="../media/image16.emf"/><Relationship Id="rId10" Type="http://schemas.openxmlformats.org/officeDocument/2006/relationships/image" Target="../media/image11.png"/><Relationship Id="rId4" Type="http://schemas.openxmlformats.org/officeDocument/2006/relationships/tags" Target="../tags/tag5.xml"/><Relationship Id="rId9" Type="http://schemas.openxmlformats.org/officeDocument/2006/relationships/image" Target="../media/image10.png"/><Relationship Id="rId14" Type="http://schemas.openxmlformats.org/officeDocument/2006/relationships/image" Target="../media/image15.emf"/></Relationships>
</file>

<file path=ppt/slides/_rels/slide9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em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8.emf"/><Relationship Id="rId5" Type="http://schemas.openxmlformats.org/officeDocument/2006/relationships/image" Target="../media/image17.jpeg"/><Relationship Id="rId4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11.xml"/><Relationship Id="rId7" Type="http://schemas.openxmlformats.org/officeDocument/2006/relationships/image" Target="../media/image22.emf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1.emf"/><Relationship Id="rId5" Type="http://schemas.openxmlformats.org/officeDocument/2006/relationships/image" Target="../media/image21.png"/><Relationship Id="rId10" Type="http://schemas.openxmlformats.org/officeDocument/2006/relationships/image" Target="../media/image25.emf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8" Type="http://schemas.openxmlformats.org/officeDocument/2006/relationships/image" Target="../media/image26.emf"/><Relationship Id="rId13" Type="http://schemas.openxmlformats.org/officeDocument/2006/relationships/image" Target="../media/image31.emf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30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29.emf"/><Relationship Id="rId5" Type="http://schemas.openxmlformats.org/officeDocument/2006/relationships/tags" Target="../tags/tag16.xml"/><Relationship Id="rId10" Type="http://schemas.openxmlformats.org/officeDocument/2006/relationships/image" Target="../media/image28.emf"/><Relationship Id="rId4" Type="http://schemas.openxmlformats.org/officeDocument/2006/relationships/tags" Target="../tags/tag15.xml"/><Relationship Id="rId9" Type="http://schemas.openxmlformats.org/officeDocument/2006/relationships/image" Target="../media/image27.emf"/></Relationships>
</file>

<file path=ppt/slides/_rels/slide14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36.emf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image" Target="../media/image35.emf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34.emf"/><Relationship Id="rId5" Type="http://schemas.openxmlformats.org/officeDocument/2006/relationships/tags" Target="../tags/tag22.xml"/><Relationship Id="rId15" Type="http://schemas.openxmlformats.org/officeDocument/2006/relationships/image" Target="../media/image38.emf"/><Relationship Id="rId10" Type="http://schemas.openxmlformats.org/officeDocument/2006/relationships/image" Target="../media/image33.emf"/><Relationship Id="rId4" Type="http://schemas.openxmlformats.org/officeDocument/2006/relationships/tags" Target="../tags/tag21.xml"/><Relationship Id="rId9" Type="http://schemas.openxmlformats.org/officeDocument/2006/relationships/image" Target="../media/image32.emf"/><Relationship Id="rId14" Type="http://schemas.openxmlformats.org/officeDocument/2006/relationships/image" Target="../media/image37.emf"/></Relationships>
</file>

<file path=ppt/slides/_rels/slide15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6.xml.rels><?xml version='1.0' encoding='UTF-8' standalone='yes'?>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tags" Target="../tags/tag29.xml"/><Relationship Id="rId7" Type="http://schemas.openxmlformats.org/officeDocument/2006/relationships/image" Target="../media/image43.emf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42.gif"/><Relationship Id="rId5" Type="http://schemas.openxmlformats.org/officeDocument/2006/relationships/image" Target="../media/image41.emf"/><Relationship Id="rId4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tags" Target="../tags/tag32.xml"/><Relationship Id="rId7" Type="http://schemas.openxmlformats.org/officeDocument/2006/relationships/image" Target="../media/image45.emf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4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47.emf"/></Relationships>
</file>

<file path=ppt/slides/_rels/slide18.xml.rels><?xml version='1.0' encoding='UTF-8' standalone='yes'?>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Relationship Id="rId4" Type="http://schemas.openxmlformats.org/officeDocument/2006/relationships/image" Target="../media/image48.emf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'1.0' encoding='UTF-8' standalone='yes'?>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tags" Target="../tags/tag36.xml"/><Relationship Id="rId7" Type="http://schemas.openxmlformats.org/officeDocument/2006/relationships/image" Target="../media/image49.emf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52.emf"/><Relationship Id="rId4" Type="http://schemas.openxmlformats.org/officeDocument/2006/relationships/tags" Target="../tags/tag37.xml"/><Relationship Id="rId9" Type="http://schemas.openxmlformats.org/officeDocument/2006/relationships/image" Target="../media/image51.emf"/></Relationships>
</file>

<file path=ppt/slides/_rels/slide21.xml.rels><?xml version='1.0' encoding='UTF-8' standalone='yes'?>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tags" Target="../tags/tag40.xml"/><Relationship Id="rId7" Type="http://schemas.openxmlformats.org/officeDocument/2006/relationships/image" Target="../media/image51.emf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55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52.emf"/><Relationship Id="rId4" Type="http://schemas.openxmlformats.org/officeDocument/2006/relationships/tags" Target="../tags/tag41.xml"/><Relationship Id="rId9" Type="http://schemas.openxmlformats.org/officeDocument/2006/relationships/image" Target="../media/image54.emf"/></Relationships>
</file>

<file path=ppt/slides/_rels/slide22.xml.rels><?xml version='1.0' encoding='UTF-8' standalone='yes'?>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tags" Target="../tags/tag44.xml"/><Relationship Id="rId7" Type="http://schemas.openxmlformats.org/officeDocument/2006/relationships/image" Target="../media/image55.emf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58.emf"/><Relationship Id="rId4" Type="http://schemas.openxmlformats.org/officeDocument/2006/relationships/tags" Target="../tags/tag45.xml"/><Relationship Id="rId9" Type="http://schemas.openxmlformats.org/officeDocument/2006/relationships/image" Target="../media/image57.emf"/></Relationships>
</file>

<file path=ppt/slides/_rels/slide23.xml.rels><?xml version='1.0' encoding='UTF-8' standalone='yes'?>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tags" Target="../tags/tag48.xml"/><Relationship Id="rId7" Type="http://schemas.openxmlformats.org/officeDocument/2006/relationships/image" Target="../media/image60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59.emf"/><Relationship Id="rId5" Type="http://schemas.openxmlformats.org/officeDocument/2006/relationships/image" Target="../media/image63.png"/><Relationship Id="rId4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tags" Target="../tags/tag51.xml"/><Relationship Id="rId7" Type="http://schemas.openxmlformats.org/officeDocument/2006/relationships/image" Target="../media/image63.em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62.emf"/><Relationship Id="rId5" Type="http://schemas.openxmlformats.org/officeDocument/2006/relationships/image" Target="../media/image480.png"/><Relationship Id="rId4" Type="http://schemas.openxmlformats.org/officeDocument/2006/relationships/slideLayout" Target="../slideLayouts/slideLayout3.xml"/></Relationships>
</file>

<file path=ppt/slides/_rels/slide25.xml.rels><?xml version='1.0' encoding='UTF-8' standalone='yes'?>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68.emf"/><Relationship Id="rId3" Type="http://schemas.openxmlformats.org/officeDocument/2006/relationships/tags" Target="../tags/tag54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67.emf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image" Target="../media/image66.emf"/><Relationship Id="rId5" Type="http://schemas.openxmlformats.org/officeDocument/2006/relationships/tags" Target="../tags/tag56.xml"/><Relationship Id="rId15" Type="http://schemas.openxmlformats.org/officeDocument/2006/relationships/image" Target="../media/image70.emf"/><Relationship Id="rId10" Type="http://schemas.openxmlformats.org/officeDocument/2006/relationships/image" Target="../media/image65.emf"/><Relationship Id="rId4" Type="http://schemas.openxmlformats.org/officeDocument/2006/relationships/tags" Target="../tags/tag55.xml"/><Relationship Id="rId9" Type="http://schemas.openxmlformats.org/officeDocument/2006/relationships/image" Target="../media/image70.png"/><Relationship Id="rId14" Type="http://schemas.openxmlformats.org/officeDocument/2006/relationships/image" Target="../media/image69.emf"/></Relationships>
</file>

<file path=ppt/slides/_rels/slide26.xml.rels><?xml version='1.0' encoding='UTF-8' standalone='yes'?>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Relationship Id="rId5" Type="http://schemas.openxmlformats.org/officeDocument/2006/relationships/image" Target="../media/image81.png"/><Relationship Id="rId4" Type="http://schemas.openxmlformats.org/officeDocument/2006/relationships/image" Target="../media/image71.emf"/></Relationships>
</file>

<file path=ppt/slides/_rels/slide27.xml.rels><?xml version='1.0' encoding='UTF-8' standalone='yes'?>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76.emf"/><Relationship Id="rId3" Type="http://schemas.openxmlformats.org/officeDocument/2006/relationships/tags" Target="../tags/tag61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75.emf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image" Target="../media/image74.emf"/><Relationship Id="rId5" Type="http://schemas.openxmlformats.org/officeDocument/2006/relationships/tags" Target="../tags/tag63.xml"/><Relationship Id="rId10" Type="http://schemas.openxmlformats.org/officeDocument/2006/relationships/image" Target="../media/image73.emf"/><Relationship Id="rId4" Type="http://schemas.openxmlformats.org/officeDocument/2006/relationships/tags" Target="../tags/tag62.xml"/><Relationship Id="rId9" Type="http://schemas.openxmlformats.org/officeDocument/2006/relationships/image" Target="../media/image72.emf"/><Relationship Id="rId14" Type="http://schemas.openxmlformats.org/officeDocument/2006/relationships/image" Target="../media/image77.emf"/></Relationships>
</file>

<file path=ppt/slides/_rels/slide28.xml.rels><?xml version='1.0' encoding='UTF-8' standalone='yes'?>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5.xml"/><Relationship Id="rId4" Type="http://schemas.openxmlformats.org/officeDocument/2006/relationships/image" Target="../media/image78.emf"/></Relationships>
</file>

<file path=ppt/slides/_rels/slide29.xml.rels><?xml version='1.0' encoding='UTF-8' standalone='yes'?>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tags" Target="../tags/tag68.xml"/><Relationship Id="rId7" Type="http://schemas.openxmlformats.org/officeDocument/2006/relationships/image" Target="../media/image80.emf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79.emf"/><Relationship Id="rId5" Type="http://schemas.openxmlformats.org/officeDocument/2006/relationships/image" Target="../media/image65.png"/><Relationship Id="rId4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tags" Target="../tags/tag71.xml"/><Relationship Id="rId7" Type="http://schemas.openxmlformats.org/officeDocument/2006/relationships/image" Target="../media/image82.emf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72.em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2.xml"/><Relationship Id="rId9" Type="http://schemas.openxmlformats.org/officeDocument/2006/relationships/image" Target="../media/image84.emf"/></Relationships>
</file>

<file path=ppt/slides/_rels/slide31.xml.rels><?xml version='1.0' encoding='UTF-8' standalone='yes'?>
<Relationships xmlns="http://schemas.openxmlformats.org/package/2006/relationships"><Relationship Id="rId3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'1.0' encoding='UTF-8' standalone='yes'?>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35.xml.rels><?xml version='1.0' encoding='UTF-8' standalone='yes'?>
<Relationships xmlns="http://schemas.openxmlformats.org/package/2006/relationships"><Relationship Id="rId3" Type="http://schemas.openxmlformats.org/officeDocument/2006/relationships/image" Target="../media/image87.png"/><Relationship Id="rId1" Type="http://schemas.openxmlformats.org/officeDocument/2006/relationships/slideLayout" Target="../slideLayouts/slideLayout12.xml"/></Relationships>
</file>

<file path=ppt/slides/_rels/slide36.xml.rels><?xml version='1.0' encoding='UTF-8' standalone='yes'?>
<Relationships xmlns="http://schemas.openxmlformats.org/package/2006/relationships"><Relationship Id="rId8" Type="http://schemas.openxmlformats.org/officeDocument/2006/relationships/image" Target="../media/image930.png"/><Relationship Id="rId13" Type="http://schemas.openxmlformats.org/officeDocument/2006/relationships/image" Target="../media/image91.emf"/><Relationship Id="rId3" Type="http://schemas.openxmlformats.org/officeDocument/2006/relationships/tags" Target="../tags/tag75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90.emf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image" Target="../media/image89.emf"/><Relationship Id="rId5" Type="http://schemas.openxmlformats.org/officeDocument/2006/relationships/tags" Target="../tags/tag77.xml"/><Relationship Id="rId15" Type="http://schemas.openxmlformats.org/officeDocument/2006/relationships/image" Target="../media/image67.emf"/><Relationship Id="rId10" Type="http://schemas.openxmlformats.org/officeDocument/2006/relationships/image" Target="../media/image88.emf"/><Relationship Id="rId4" Type="http://schemas.openxmlformats.org/officeDocument/2006/relationships/tags" Target="../tags/tag76.xml"/><Relationship Id="rId9" Type="http://schemas.openxmlformats.org/officeDocument/2006/relationships/image" Target="../media/image94.png"/><Relationship Id="rId14" Type="http://schemas.openxmlformats.org/officeDocument/2006/relationships/image" Target="../media/image92.emf"/></Relationships>
</file>

<file path=ppt/slides/_rels/slide37.xml.rels><?xml version='1.0' encoding='UTF-8' standalone='yes'?>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469ED1-BB38-063E-4290-F62556EA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04"/>
          <a:stretch/>
        </p:blipFill>
        <p:spPr>
          <a:xfrm>
            <a:off x="8885981" y="4521941"/>
            <a:ext cx="3312367" cy="1906264"/>
          </a:xfrm>
          <a:prstGeom prst="rect">
            <a:avLst/>
          </a:prstGeom>
        </p:spPr>
      </p:pic>
      <p:sp>
        <p:nvSpPr>
          <p:cNvPr id="13" name="Tijdelijke aanduiding voor tekst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>
          <a:xfrm>
            <a:off x="1490663" y="3923789"/>
            <a:ext cx="7560840" cy="393700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Jinfu</a:t>
            </a:r>
            <a:r>
              <a:rPr lang="en-US" altLang="zh-CN" dirty="0"/>
              <a:t> Chen</a:t>
            </a:r>
            <a:r>
              <a:rPr lang="nl-NL" altLang="zh-CN" dirty="0"/>
              <a:t>, </a:t>
            </a:r>
            <a:r>
              <a:rPr lang="en-US" altLang="zh-CN" dirty="0"/>
              <a:t>June 19</a:t>
            </a:r>
            <a:r>
              <a:rPr lang="zh-CN" altLang="en-US" dirty="0"/>
              <a:t> </a:t>
            </a:r>
            <a:r>
              <a:rPr lang="en-US" altLang="zh-CN" dirty="0"/>
              <a:t>@Thursday Lecture</a:t>
            </a:r>
            <a:endParaRPr lang="nl-NL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B97BC-DDE7-C6AD-1B3D-E1E07DCFE0C0}"/>
              </a:ext>
            </a:extLst>
          </p:cNvPr>
          <p:cNvSpPr txBox="1"/>
          <p:nvPr/>
        </p:nvSpPr>
        <p:spPr>
          <a:xfrm>
            <a:off x="11427768" y="645333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aa-ET" sz="1349" dirty="0" err="1">
              <a:solidFill>
                <a:schemeClr val="bg2"/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2551" y="404664"/>
            <a:ext cx="11233248" cy="280831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/>
              <a:t>An introduction to large deviation theory - I</a:t>
            </a:r>
            <a:endParaRPr lang="nl-NL" sz="4400" dirty="0"/>
          </a:p>
        </p:txBody>
      </p:sp>
    </p:spTree>
    <p:extLst>
      <p:ext uri="{BB962C8B-B14F-4D97-AF65-F5344CB8AC3E}">
        <p14:creationId xmlns:p14="http://schemas.microsoft.com/office/powerpoint/2010/main" val="297781484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B30E26-D372-7240-5911-7FC7FCA9F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References for Large deviation Theory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03FA1B2-7DED-85F8-2A28-B62AEC9FC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743" y="1275778"/>
            <a:ext cx="3241554" cy="49137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8CF4B0C-0F2E-A8FF-5348-6E52ABA5D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15" y="1275778"/>
            <a:ext cx="3241554" cy="498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95773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B11CB-F4D4-A554-9AB1-CF608A21D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C9D9C1-8677-C9AB-8441-5A050B927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References for Large deviation Theory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891A66C-A6B0-8A9C-BDFB-2B51DFCFC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US" altLang="zh-CN" sz="2000" dirty="0"/>
              <a:t>H. Touchette, The large deviation approach to statistical</a:t>
            </a:r>
            <a:r>
              <a:rPr lang="zh-CN" altLang="en-US" sz="2000" dirty="0"/>
              <a:t> </a:t>
            </a:r>
            <a:r>
              <a:rPr lang="en-US" altLang="zh-CN" sz="2000" dirty="0"/>
              <a:t>mechanics, Phys. Rep. 478, 1 (2009).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F997866-2F98-5C10-278B-AC8C7C89F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695" y="2204864"/>
            <a:ext cx="7772400" cy="307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47558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1137DF-ED07-4BCA-42FB-AFE5AB3F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 &amp; Overview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E50C33E-50D3-523C-7BF9-0D308EDCC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Whenever physicists </a:t>
            </a:r>
            <a:r>
              <a:rPr lang="en-US" altLang="zh-CN" sz="2400" b="1" dirty="0">
                <a:solidFill>
                  <a:srgbClr val="C00000"/>
                </a:solidFill>
              </a:rPr>
              <a:t>calculate an entropy or free energy function</a:t>
            </a:r>
            <a:r>
              <a:rPr lang="en-US" altLang="zh-CN" sz="2400" dirty="0"/>
              <a:t>, large deviation theory is at play. </a:t>
            </a:r>
          </a:p>
          <a:p>
            <a:endParaRPr lang="en-US" altLang="zh-CN" sz="2400" dirty="0"/>
          </a:p>
          <a:p>
            <a:r>
              <a:rPr lang="en-US" altLang="zh-CN" sz="2400" dirty="0"/>
              <a:t>Large deviation theory provides a rigorous mathematical description for</a:t>
            </a:r>
            <a:r>
              <a:rPr lang="en-US" altLang="zh-CN" sz="2400" b="1" dirty="0">
                <a:solidFill>
                  <a:srgbClr val="C00000"/>
                </a:solidFill>
              </a:rPr>
              <a:t> statistical physics</a:t>
            </a:r>
            <a:r>
              <a:rPr lang="en-US" altLang="zh-CN" sz="2400" dirty="0"/>
              <a:t>, for example, to better understand the maximum entropy principle.</a:t>
            </a:r>
          </a:p>
          <a:p>
            <a:endParaRPr lang="en-US" altLang="zh-CN" sz="2400" dirty="0"/>
          </a:p>
          <a:p>
            <a:r>
              <a:rPr lang="en-US" altLang="zh-CN" sz="2400" dirty="0"/>
              <a:t>Large deviation theory is also involved when studying the properties of </a:t>
            </a:r>
            <a:r>
              <a:rPr lang="en-US" altLang="zh-CN" sz="2400" b="1" dirty="0">
                <a:solidFill>
                  <a:srgbClr val="C00000"/>
                </a:solidFill>
              </a:rPr>
              <a:t>many-particle systems</a:t>
            </a:r>
            <a:r>
              <a:rPr lang="en-US" altLang="zh-CN" sz="2400" dirty="0"/>
              <a:t>, whether in equilibrium or not.</a:t>
            </a:r>
            <a:endParaRPr kumimoji="1" lang="en-US" altLang="zh-CN" sz="2199" dirty="0"/>
          </a:p>
        </p:txBody>
      </p:sp>
    </p:spTree>
    <p:extLst>
      <p:ext uri="{BB962C8B-B14F-4D97-AF65-F5344CB8AC3E}">
        <p14:creationId xmlns:p14="http://schemas.microsoft.com/office/powerpoint/2010/main" val="279556984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D461C-93EA-4455-0AD4-FA2701614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5FF07C-EB52-CA6C-DF10-F672BBCD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 &amp; Overview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5F45661-0B5C-FCFD-B7E8-7E144CC1F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For mathematicians, the</a:t>
            </a:r>
            <a:r>
              <a:rPr lang="zh-CN" altLang="en-US" sz="2400" dirty="0"/>
              <a:t> </a:t>
            </a:r>
            <a:r>
              <a:rPr lang="en-US" altLang="zh-CN" sz="2400" dirty="0"/>
              <a:t>large deviation is </a:t>
            </a:r>
          </a:p>
          <a:p>
            <a:endParaRPr lang="en-US" altLang="zh-CN" sz="2400" dirty="0"/>
          </a:p>
          <a:p>
            <a:pPr lvl="1"/>
            <a:r>
              <a:rPr lang="en-US" altLang="zh-CN" sz="2199" dirty="0"/>
              <a:t>A theory describing the </a:t>
            </a:r>
            <a:r>
              <a:rPr lang="en-US" altLang="zh-CN" sz="2199" b="1" dirty="0">
                <a:solidFill>
                  <a:srgbClr val="C00000"/>
                </a:solidFill>
              </a:rPr>
              <a:t>exponential</a:t>
            </a:r>
            <a:r>
              <a:rPr lang="en-US" altLang="zh-CN" sz="2199" dirty="0"/>
              <a:t> decay of probabilities of rare.</a:t>
            </a:r>
          </a:p>
          <a:p>
            <a:pPr lvl="1"/>
            <a:endParaRPr lang="en-US" altLang="zh-CN" sz="2199" dirty="0"/>
          </a:p>
          <a:p>
            <a:pPr lvl="1"/>
            <a:r>
              <a:rPr lang="en-US" altLang="zh-CN" sz="2199" dirty="0"/>
              <a:t>A calculus of exponential-order probabilities based on </a:t>
            </a:r>
            <a:r>
              <a:rPr lang="en-US" altLang="zh-CN" sz="2199" b="1" dirty="0">
                <a:solidFill>
                  <a:srgbClr val="C00000"/>
                </a:solidFill>
              </a:rPr>
              <a:t>saddle-point approximations</a:t>
            </a:r>
            <a:r>
              <a:rPr lang="en-US" altLang="zh-CN" sz="2199" dirty="0"/>
              <a:t>.</a:t>
            </a:r>
          </a:p>
          <a:p>
            <a:pPr lvl="1"/>
            <a:endParaRPr lang="en-US" altLang="zh-CN" sz="2199" dirty="0"/>
          </a:p>
          <a:p>
            <a:pPr lvl="1"/>
            <a:r>
              <a:rPr lang="en-US" altLang="zh-CN" sz="2199" dirty="0"/>
              <a:t>A generalization of </a:t>
            </a:r>
            <a:r>
              <a:rPr lang="en-US" altLang="zh-CN" sz="2199" b="1" dirty="0">
                <a:solidFill>
                  <a:srgbClr val="C00000"/>
                </a:solidFill>
              </a:rPr>
              <a:t>Cramér’s Theorem </a:t>
            </a:r>
            <a:r>
              <a:rPr lang="en-US" altLang="zh-CN" sz="2199" dirty="0"/>
              <a:t>for sample means of </a:t>
            </a:r>
            <a:r>
              <a:rPr lang="en-US" altLang="zh-CN" sz="2199" dirty="0" err="1"/>
              <a:t>i.i.d.</a:t>
            </a:r>
            <a:r>
              <a:rPr lang="en-US" altLang="zh-CN" sz="2199" dirty="0"/>
              <a:t> random variables.</a:t>
            </a:r>
          </a:p>
          <a:p>
            <a:pPr lvl="1"/>
            <a:endParaRPr lang="en-US" altLang="zh-CN" sz="2199" dirty="0"/>
          </a:p>
          <a:p>
            <a:pPr lvl="1"/>
            <a:r>
              <a:rPr lang="en-US" altLang="zh-CN" sz="2199" dirty="0"/>
              <a:t>An extension or refinement of the </a:t>
            </a:r>
            <a:r>
              <a:rPr lang="en-US" altLang="zh-CN" sz="2199" b="1" dirty="0">
                <a:solidFill>
                  <a:srgbClr val="C00000"/>
                </a:solidFill>
              </a:rPr>
              <a:t>Law of Large Numbers </a:t>
            </a:r>
            <a:r>
              <a:rPr lang="en-US" altLang="zh-CN" sz="2199" dirty="0"/>
              <a:t>and </a:t>
            </a:r>
            <a:r>
              <a:rPr lang="en-US" altLang="zh-CN" sz="2199" b="1" dirty="0">
                <a:solidFill>
                  <a:srgbClr val="C00000"/>
                </a:solidFill>
              </a:rPr>
              <a:t>the Central Limit Theorem</a:t>
            </a:r>
            <a:r>
              <a:rPr lang="en-US" altLang="zh-CN" sz="2199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9342763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13AEA-3AF4-CF41-84D8-B90B9CFF6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82B41D-6632-A18A-5419-08E5A2AD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 &amp; Overview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2AE7897-1B05-D2A5-1661-D4F27273394B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For physicists, the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large deviation is</a:t>
                </a:r>
              </a:p>
              <a:p>
                <a:endParaRPr lang="en-US" altLang="zh-CN" sz="2400" dirty="0"/>
              </a:p>
              <a:p>
                <a:pPr lvl="1"/>
                <a:r>
                  <a:rPr lang="en-US" altLang="zh-CN" sz="2200" dirty="0"/>
                  <a:t>A collection of techniques for calculating entropies and free energies.</a:t>
                </a:r>
              </a:p>
              <a:p>
                <a:pPr lvl="1"/>
                <a:endParaRPr lang="en-US" altLang="zh-CN" sz="2200" dirty="0"/>
              </a:p>
              <a:p>
                <a:pPr lvl="1"/>
                <a:r>
                  <a:rPr lang="en-US" altLang="zh-CN" sz="2200" dirty="0"/>
                  <a:t>A rigorous version of the </a:t>
                </a:r>
                <a:r>
                  <a:rPr lang="en-US" altLang="zh-CN" sz="2200" b="1" dirty="0">
                    <a:solidFill>
                      <a:srgbClr val="C00000"/>
                    </a:solidFill>
                  </a:rPr>
                  <a:t>saddle-point approximation </a:t>
                </a:r>
                <a:r>
                  <a:rPr lang="en-US" altLang="zh-CN" sz="2200" dirty="0"/>
                  <a:t>(large 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200" dirty="0"/>
                  <a:t> limit).</a:t>
                </a:r>
              </a:p>
              <a:p>
                <a:pPr lvl="1"/>
                <a:endParaRPr lang="en-US" altLang="zh-CN" sz="2200" dirty="0"/>
              </a:p>
              <a:p>
                <a:pPr lvl="1"/>
                <a:r>
                  <a:rPr lang="en-US" altLang="zh-CN" sz="2200" dirty="0"/>
                  <a:t>A rigorous formulation of </a:t>
                </a:r>
                <a:r>
                  <a:rPr lang="en-US" altLang="zh-CN" sz="2200" b="1" dirty="0">
                    <a:solidFill>
                      <a:srgbClr val="C00000"/>
                    </a:solidFill>
                  </a:rPr>
                  <a:t>statistical mechanics</a:t>
                </a:r>
                <a:r>
                  <a:rPr lang="en-US" altLang="zh-CN" sz="2200" dirty="0"/>
                  <a:t>.</a:t>
                </a:r>
              </a:p>
              <a:p>
                <a:pPr lvl="1"/>
                <a:endParaRPr lang="en-US" altLang="zh-CN" sz="2199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2AE7897-1B05-D2A5-1661-D4F2727339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2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D21EC4A9-FD08-50C8-9C06-FE191568B044}"/>
              </a:ext>
            </a:extLst>
          </p:cNvPr>
          <p:cNvSpPr txBox="1"/>
          <p:nvPr/>
        </p:nvSpPr>
        <p:spPr>
          <a:xfrm>
            <a:off x="1787877" y="5027755"/>
            <a:ext cx="2592288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Microscopic models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E4DEB3B-22A6-EF96-7437-86BFD49CB8FA}"/>
              </a:ext>
            </a:extLst>
          </p:cNvPr>
          <p:cNvSpPr txBox="1"/>
          <p:nvPr/>
        </p:nvSpPr>
        <p:spPr>
          <a:xfrm>
            <a:off x="7884313" y="5183280"/>
            <a:ext cx="2592288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Macroscopic properties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EB67D230-A835-9A29-E092-68EBB40D0889}"/>
              </a:ext>
            </a:extLst>
          </p:cNvPr>
          <p:cNvSpPr/>
          <p:nvPr/>
        </p:nvSpPr>
        <p:spPr>
          <a:xfrm>
            <a:off x="5631123" y="5267953"/>
            <a:ext cx="936104" cy="36004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6DB3C56-5236-84B5-8FE3-A51D3CE2903D}"/>
                  </a:ext>
                </a:extLst>
              </p:cNvPr>
              <p:cNvSpPr txBox="1"/>
              <p:nvPr/>
            </p:nvSpPr>
            <p:spPr>
              <a:xfrm>
                <a:off x="4406987" y="4808562"/>
                <a:ext cx="3384376" cy="459391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Thermodynamic limit (</a:t>
                </a:r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)</a:t>
                </a:r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6DB3C56-5236-84B5-8FE3-A51D3CE29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987" y="4808562"/>
                <a:ext cx="3384376" cy="459391"/>
              </a:xfrm>
              <a:prstGeom prst="rect">
                <a:avLst/>
              </a:prstGeom>
              <a:blipFill>
                <a:blip r:embed="rId3"/>
                <a:stretch>
                  <a:fillRect l="-1124" b="-13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A30140B1-34BC-F1F6-5794-EE42BD1C0AF0}"/>
              </a:ext>
            </a:extLst>
          </p:cNvPr>
          <p:cNvSpPr txBox="1"/>
          <p:nvPr/>
        </p:nvSpPr>
        <p:spPr>
          <a:xfrm>
            <a:off x="4797151" y="5626879"/>
            <a:ext cx="2736304" cy="47080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Large deviation theory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89A29A19-C2A6-F907-3368-C78AB3AC5AE4}"/>
              </a:ext>
            </a:extLst>
          </p:cNvPr>
          <p:cNvSpPr/>
          <p:nvPr/>
        </p:nvSpPr>
        <p:spPr>
          <a:xfrm>
            <a:off x="2354759" y="5858523"/>
            <a:ext cx="144016" cy="144016"/>
          </a:xfrm>
          <a:prstGeom prst="ellipse">
            <a:avLst/>
          </a:prstGeom>
          <a:ln w="1905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FA392E7-8F70-D562-0C2B-D0824238E5A8}"/>
              </a:ext>
            </a:extLst>
          </p:cNvPr>
          <p:cNvSpPr/>
          <p:nvPr/>
        </p:nvSpPr>
        <p:spPr>
          <a:xfrm>
            <a:off x="3434879" y="5733256"/>
            <a:ext cx="144016" cy="144016"/>
          </a:xfrm>
          <a:prstGeom prst="ellipse">
            <a:avLst/>
          </a:prstGeom>
          <a:ln w="1905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281F8FEA-F1B5-EB3F-5ABA-F56C4EC5C37B}"/>
              </a:ext>
            </a:extLst>
          </p:cNvPr>
          <p:cNvSpPr/>
          <p:nvPr/>
        </p:nvSpPr>
        <p:spPr>
          <a:xfrm>
            <a:off x="3140046" y="6132244"/>
            <a:ext cx="144016" cy="144016"/>
          </a:xfrm>
          <a:prstGeom prst="ellipse">
            <a:avLst/>
          </a:prstGeom>
          <a:ln w="1905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左右箭头 13">
            <a:extLst>
              <a:ext uri="{FF2B5EF4-FFF2-40B4-BE49-F238E27FC236}">
                <a16:creationId xmlns:a16="http://schemas.microsoft.com/office/drawing/2014/main" id="{D5AD01D5-4E1B-65ED-3F5D-934780B9795D}"/>
              </a:ext>
            </a:extLst>
          </p:cNvPr>
          <p:cNvSpPr/>
          <p:nvPr/>
        </p:nvSpPr>
        <p:spPr>
          <a:xfrm rot="21208283">
            <a:off x="2633428" y="5821954"/>
            <a:ext cx="666799" cy="105521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左右箭头 14">
            <a:extLst>
              <a:ext uri="{FF2B5EF4-FFF2-40B4-BE49-F238E27FC236}">
                <a16:creationId xmlns:a16="http://schemas.microsoft.com/office/drawing/2014/main" id="{FE67756A-78C4-3C02-6571-F86620D1BAC0}"/>
              </a:ext>
            </a:extLst>
          </p:cNvPr>
          <p:cNvSpPr/>
          <p:nvPr/>
        </p:nvSpPr>
        <p:spPr>
          <a:xfrm rot="1047212">
            <a:off x="2600294" y="6033578"/>
            <a:ext cx="453535" cy="105077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D4BFDD3-42C5-3764-CE65-452F5F8B62CE}"/>
              </a:ext>
            </a:extLst>
          </p:cNvPr>
          <p:cNvGrpSpPr/>
          <p:nvPr/>
        </p:nvGrpSpPr>
        <p:grpSpPr>
          <a:xfrm>
            <a:off x="8674051" y="5712840"/>
            <a:ext cx="1012811" cy="602645"/>
            <a:chOff x="8398732" y="5517232"/>
            <a:chExt cx="1504370" cy="895134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4AAAE0C-0B54-940C-3BAF-7996F4B5FB0C}"/>
                </a:ext>
              </a:extLst>
            </p:cNvPr>
            <p:cNvSpPr/>
            <p:nvPr/>
          </p:nvSpPr>
          <p:spPr>
            <a:xfrm>
              <a:off x="8398732" y="6119351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8A3943CF-5D35-9F11-72EE-CCD4847FE712}"/>
                </a:ext>
              </a:extLst>
            </p:cNvPr>
            <p:cNvSpPr/>
            <p:nvPr/>
          </p:nvSpPr>
          <p:spPr>
            <a:xfrm>
              <a:off x="8555831" y="5949280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C49EE791-A9ED-EA8C-0EE7-7CB56A51ED01}"/>
                </a:ext>
              </a:extLst>
            </p:cNvPr>
            <p:cNvSpPr/>
            <p:nvPr/>
          </p:nvSpPr>
          <p:spPr>
            <a:xfrm>
              <a:off x="8708231" y="6070642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5F9D8C05-3A79-4FB2-89CA-02053CA256EF}"/>
                </a:ext>
              </a:extLst>
            </p:cNvPr>
            <p:cNvSpPr/>
            <p:nvPr/>
          </p:nvSpPr>
          <p:spPr>
            <a:xfrm>
              <a:off x="8691463" y="5788496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739BC7F-8125-78CA-D010-216A0DE7797F}"/>
                </a:ext>
              </a:extLst>
            </p:cNvPr>
            <p:cNvSpPr/>
            <p:nvPr/>
          </p:nvSpPr>
          <p:spPr>
            <a:xfrm>
              <a:off x="8843863" y="5940896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96828A4-E0FB-90EC-8A01-146533E0BBFD}"/>
                </a:ext>
              </a:extLst>
            </p:cNvPr>
            <p:cNvSpPr/>
            <p:nvPr/>
          </p:nvSpPr>
          <p:spPr>
            <a:xfrm>
              <a:off x="8979495" y="6165304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FF58EDDA-B333-3300-7447-825A7EC3FA98}"/>
                </a:ext>
              </a:extLst>
            </p:cNvPr>
            <p:cNvSpPr/>
            <p:nvPr/>
          </p:nvSpPr>
          <p:spPr>
            <a:xfrm>
              <a:off x="8751446" y="5568472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8BFB1630-8BF0-BCAC-BA53-90D16617F446}"/>
                </a:ext>
              </a:extLst>
            </p:cNvPr>
            <p:cNvSpPr/>
            <p:nvPr/>
          </p:nvSpPr>
          <p:spPr>
            <a:xfrm>
              <a:off x="9213468" y="6070642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E01FAB2F-D7A7-BB73-C3ED-8DC2742805D1}"/>
                </a:ext>
              </a:extLst>
            </p:cNvPr>
            <p:cNvSpPr/>
            <p:nvPr/>
          </p:nvSpPr>
          <p:spPr>
            <a:xfrm>
              <a:off x="9051503" y="5894040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69565C42-7C9E-0C32-676B-457F052C36C0}"/>
                </a:ext>
              </a:extLst>
            </p:cNvPr>
            <p:cNvSpPr/>
            <p:nvPr/>
          </p:nvSpPr>
          <p:spPr>
            <a:xfrm>
              <a:off x="8922549" y="5692286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A939ADA2-BCD0-DDA3-5788-E52AFBBD5E47}"/>
                </a:ext>
              </a:extLst>
            </p:cNvPr>
            <p:cNvSpPr/>
            <p:nvPr/>
          </p:nvSpPr>
          <p:spPr>
            <a:xfrm>
              <a:off x="9187135" y="5764294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1B3FC179-D1D4-4BCE-55F1-747E2CCB899A}"/>
                </a:ext>
              </a:extLst>
            </p:cNvPr>
            <p:cNvSpPr/>
            <p:nvPr/>
          </p:nvSpPr>
          <p:spPr>
            <a:xfrm>
              <a:off x="9339535" y="5916694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81903F1C-C146-1DB7-2DF4-1E0C73DD5367}"/>
                </a:ext>
              </a:extLst>
            </p:cNvPr>
            <p:cNvSpPr/>
            <p:nvPr/>
          </p:nvSpPr>
          <p:spPr>
            <a:xfrm>
              <a:off x="9074949" y="5517232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AC8840E2-3B6F-CC31-9F3C-753D5D98A861}"/>
                </a:ext>
              </a:extLst>
            </p:cNvPr>
            <p:cNvSpPr/>
            <p:nvPr/>
          </p:nvSpPr>
          <p:spPr>
            <a:xfrm>
              <a:off x="9393256" y="5692286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33EF420E-D057-657B-8896-9A5B8D07BBB5}"/>
                </a:ext>
              </a:extLst>
            </p:cNvPr>
            <p:cNvSpPr/>
            <p:nvPr/>
          </p:nvSpPr>
          <p:spPr>
            <a:xfrm>
              <a:off x="9759086" y="5814330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5505403B-3A21-B71D-3993-893D5C9F937A}"/>
                </a:ext>
              </a:extLst>
            </p:cNvPr>
            <p:cNvSpPr/>
            <p:nvPr/>
          </p:nvSpPr>
          <p:spPr>
            <a:xfrm>
              <a:off x="9411543" y="6154715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A2A7750F-589B-2E5E-7E4E-B502894F5CF7}"/>
                </a:ext>
              </a:extLst>
            </p:cNvPr>
            <p:cNvSpPr/>
            <p:nvPr/>
          </p:nvSpPr>
          <p:spPr>
            <a:xfrm>
              <a:off x="8610564" y="6237312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C1A47E40-669E-EFE8-0C0B-1644A67805EA}"/>
                </a:ext>
              </a:extLst>
            </p:cNvPr>
            <p:cNvSpPr/>
            <p:nvPr/>
          </p:nvSpPr>
          <p:spPr>
            <a:xfrm>
              <a:off x="9691191" y="6196342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459F49FF-3D9A-B689-8237-07B22B9967EA}"/>
                </a:ext>
              </a:extLst>
            </p:cNvPr>
            <p:cNvSpPr/>
            <p:nvPr/>
          </p:nvSpPr>
          <p:spPr>
            <a:xfrm>
              <a:off x="9591446" y="5619908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BF7FBCF-2043-2374-C718-9F487E454FA6}"/>
                </a:ext>
              </a:extLst>
            </p:cNvPr>
            <p:cNvSpPr/>
            <p:nvPr/>
          </p:nvSpPr>
          <p:spPr>
            <a:xfrm>
              <a:off x="9579005" y="5949280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21AA5944-27E0-E5C5-A228-BF5C8D98E653}"/>
                </a:ext>
              </a:extLst>
            </p:cNvPr>
            <p:cNvSpPr/>
            <p:nvPr/>
          </p:nvSpPr>
          <p:spPr>
            <a:xfrm>
              <a:off x="9174785" y="6268350"/>
              <a:ext cx="144016" cy="144016"/>
            </a:xfrm>
            <a:prstGeom prst="ellips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87356013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D0FDFC65-6EE4-6DCC-20A6-94E98C92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Content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竖排文字占位符 5">
                <a:extLst>
                  <a:ext uri="{FF2B5EF4-FFF2-40B4-BE49-F238E27FC236}">
                    <a16:creationId xmlns:a16="http://schemas.microsoft.com/office/drawing/2014/main" id="{349DDE41-531A-76CC-1D30-B58AD199F87A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4" y="1252836"/>
                <a:ext cx="11389023" cy="5776563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400" dirty="0"/>
                  <a:t>A fast review of probability theory</a:t>
                </a:r>
              </a:p>
              <a:p>
                <a:pPr lvl="1"/>
                <a:r>
                  <a:rPr lang="en-US" altLang="zh-CN" sz="2199" b="1" dirty="0"/>
                  <a:t>Law of Large Numbers </a:t>
                </a:r>
                <a:r>
                  <a:rPr lang="en-US" altLang="zh-CN" sz="2199" dirty="0"/>
                  <a:t>and </a:t>
                </a:r>
                <a:r>
                  <a:rPr lang="en-US" altLang="zh-CN" sz="2199" b="1" dirty="0"/>
                  <a:t>Central Limit Theorem</a:t>
                </a:r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Large Deviation Principle</a:t>
                </a:r>
              </a:p>
              <a:p>
                <a:pPr lvl="1"/>
                <a:r>
                  <a:rPr lang="en-US" altLang="zh-CN" sz="2199" b="1" dirty="0"/>
                  <a:t>Gärtner–Ellis Theorem </a:t>
                </a:r>
                <a:r>
                  <a:rPr lang="en-US" altLang="zh-CN" sz="2199" dirty="0"/>
                  <a:t>– Method for evaluating rate functions</a:t>
                </a:r>
                <a:endParaRPr kumimoji="1" lang="en-US" altLang="zh-CN" sz="2199" dirty="0"/>
              </a:p>
              <a:p>
                <a:pPr lvl="1"/>
                <a:r>
                  <a:rPr lang="en-US" altLang="zh-CN" sz="2199" b="1" dirty="0"/>
                  <a:t>Cramér’s Theorem </a:t>
                </a:r>
                <a:r>
                  <a:rPr lang="en-US" altLang="zh-CN" sz="2199" dirty="0"/>
                  <a:t>– Level-1 of large deviations</a:t>
                </a:r>
                <a:endParaRPr lang="en-US" altLang="zh-CN" sz="2400" dirty="0"/>
              </a:p>
              <a:p>
                <a:pPr lvl="1"/>
                <a:r>
                  <a:rPr lang="en-US" altLang="zh-CN" sz="2199" dirty="0"/>
                  <a:t>Properties of scaled cumulant generating function</a:t>
                </a:r>
                <a14:m>
                  <m:oMath xmlns:m="http://schemas.openxmlformats.org/officeDocument/2006/math">
                    <m:r>
                      <a:rPr lang="en-US" altLang="zh-CN" sz="2199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199" dirty="0"/>
                  <a:t> and rate function </a:t>
                </a:r>
                <a14:m>
                  <m:oMath xmlns:m="http://schemas.openxmlformats.org/officeDocument/2006/math"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199" dirty="0"/>
              </a:p>
              <a:p>
                <a:pPr lvl="1"/>
                <a:endParaRPr lang="en-US" altLang="zh-CN" sz="2199" dirty="0"/>
              </a:p>
              <a:p>
                <a:r>
                  <a:rPr kumimoji="1" lang="en-US" altLang="zh-CN" sz="2400" b="1" dirty="0"/>
                  <a:t>Sanov’s Theorem </a:t>
                </a:r>
                <a:r>
                  <a:rPr lang="en-US" altLang="zh-CN" sz="2400" dirty="0"/>
                  <a:t>– Level-2 large deviations</a:t>
                </a:r>
              </a:p>
              <a:p>
                <a:r>
                  <a:rPr lang="en-US" altLang="zh-CN" sz="2400" dirty="0"/>
                  <a:t>Take-home messages</a:t>
                </a:r>
              </a:p>
              <a:p>
                <a:pPr marL="0" indent="0">
                  <a:buNone/>
                </a:pPr>
                <a:endParaRPr lang="zh-CN" altLang="en-US" sz="2400" dirty="0"/>
              </a:p>
            </p:txBody>
          </p:sp>
        </mc:Choice>
        <mc:Fallback xmlns="">
          <p:sp>
            <p:nvSpPr>
              <p:cNvPr id="6" name="竖排文字占位符 5">
                <a:extLst>
                  <a:ext uri="{FF2B5EF4-FFF2-40B4-BE49-F238E27FC236}">
                    <a16:creationId xmlns:a16="http://schemas.microsoft.com/office/drawing/2014/main" id="{349DDE41-531A-76CC-1D30-B58AD199F8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4" y="1252836"/>
                <a:ext cx="11389023" cy="5776563"/>
              </a:xfrm>
              <a:blipFill>
                <a:blip r:embed="rId2"/>
                <a:stretch>
                  <a:fillRect l="-1448" t="-21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5714266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23645-8411-D251-0196-3B91C2417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57FE95-E6D9-4A45-F16A-54CA1D0E3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/>
              <a:t>Law of Large Numbers (LLN):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C6AF9F6-C5E5-65AB-B634-47C8C8BE2BA1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independent identically distributed (</a:t>
                </a:r>
                <a:r>
                  <a:rPr lang="en-US" altLang="zh-CN" sz="2400" b="1" dirty="0" err="1">
                    <a:solidFill>
                      <a:srgbClr val="C00000"/>
                    </a:solidFill>
                  </a:rPr>
                  <a:t>i.i.d.</a:t>
                </a:r>
                <a:r>
                  <a:rPr lang="en-US" altLang="zh-CN" sz="2400" dirty="0"/>
                  <a:t>) random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altLang="zh-CN" sz="2400" dirty="0"/>
              </a:p>
              <a:p>
                <a:r>
                  <a:rPr lang="en-US" altLang="zh-CN" sz="2400" dirty="0"/>
                  <a:t>Sample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/>
                  <a:t> converges to expectation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zh-CN" sz="2400" dirty="0"/>
                  <a:t> with high probability.</a:t>
                </a:r>
              </a:p>
              <a:p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>
                  <a:solidFill>
                    <a:srgbClr val="FF0000"/>
                  </a:solidFill>
                </a:endParaRPr>
              </a:p>
              <a:p>
                <a:endParaRPr lang="en-US" altLang="zh-CN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C6AF9F6-C5E5-65AB-B634-47C8C8BE2B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8"/>
                <a:stretch>
                  <a:fillRect l="-1448" t="-31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EC1E80FD-4F88-E811-AD90-7C92C9DE2B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0939" y="4272933"/>
            <a:ext cx="3177152" cy="214382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AB1676D-C182-04AA-B0D0-3035778548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4106" y="4272933"/>
            <a:ext cx="3177153" cy="1953968"/>
          </a:xfrm>
          <a:prstGeom prst="rect">
            <a:avLst/>
          </a:prstGeom>
        </p:spPr>
      </p:pic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1127B7D-EEC1-7817-84BE-414367507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759906"/>
              </p:ext>
            </p:extLst>
          </p:nvPr>
        </p:nvGraphicFramePr>
        <p:xfrm>
          <a:off x="1736764" y="2365187"/>
          <a:ext cx="8132234" cy="1779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6117">
                  <a:extLst>
                    <a:ext uri="{9D8B030D-6E8A-4147-A177-3AD203B41FA5}">
                      <a16:colId xmlns:a16="http://schemas.microsoft.com/office/drawing/2014/main" val="286480924"/>
                    </a:ext>
                  </a:extLst>
                </a:gridCol>
                <a:gridCol w="4066117">
                  <a:extLst>
                    <a:ext uri="{9D8B030D-6E8A-4147-A177-3AD203B41FA5}">
                      <a16:colId xmlns:a16="http://schemas.microsoft.com/office/drawing/2014/main" val="1466265357"/>
                    </a:ext>
                  </a:extLst>
                </a:gridCol>
              </a:tblGrid>
              <a:tr h="5568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Weak LLN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>
                          <a:solidFill>
                            <a:schemeClr val="bg1"/>
                          </a:solidFill>
                        </a:rPr>
                        <a:t>Strong LLN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857517"/>
                  </a:ext>
                </a:extLst>
              </a:tr>
              <a:tr h="122295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80599"/>
                  </a:ext>
                </a:extLst>
              </a:tr>
            </a:tbl>
          </a:graphicData>
        </a:graphic>
      </p:graphicFrame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\bar{X}_{n}\overset{P}{\rightarrow}\mu,\;\mathrm{when\;}n\rightarrow\infty&#10;\end{align*}&#10;\end{document}" title="IguanaTex Bitmap Display">
            <a:extLst>
              <a:ext uri="{FF2B5EF4-FFF2-40B4-BE49-F238E27FC236}">
                <a16:creationId xmlns:a16="http://schemas.microsoft.com/office/drawing/2014/main" id="{0565D87C-DFAE-77A7-558B-28FA107363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337091" y="3062318"/>
            <a:ext cx="3017520" cy="396240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\lim_{n\rightarrow\infty}\mathrm{Pr}(\left|\bar{X}_{n}-\mu\right|&lt;\varepsilon)=1&#10;\end{align*}&#10;\end{document}" title="IguanaTex Bitmap Display">
            <a:extLst>
              <a:ext uri="{FF2B5EF4-FFF2-40B4-BE49-F238E27FC236}">
                <a16:creationId xmlns:a16="http://schemas.microsoft.com/office/drawing/2014/main" id="{A204CD82-9E3C-EB46-F954-2F5C1505E6B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337091" y="3624064"/>
            <a:ext cx="2921000" cy="38100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\bar{X}_{n}\overset{\mathrm{a.s.}}{\rightarrow}\mu,\;\mathrm{when}\;n\rightarrow\infty&#10;\end{align*}&#10;\end{document}" title="IguanaTex Bitmap Display">
            <a:extLst>
              <a:ext uri="{FF2B5EF4-FFF2-40B4-BE49-F238E27FC236}">
                <a16:creationId xmlns:a16="http://schemas.microsoft.com/office/drawing/2014/main" id="{6CBD409D-71C4-D116-6BBB-E272F4275AF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315199" y="3121397"/>
            <a:ext cx="3078480" cy="33528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pagestyle{empty}&#10;\begin{document}&#10;\begin{align*}&#10;\mathrm{Pr}(\lim_{n\rightarrow\infty}\bar{X}_{n}=\mu)=1&#10;\end{align*}&#10;\end{document}" title="IguanaTex Bitmap Display">
            <a:extLst>
              <a:ext uri="{FF2B5EF4-FFF2-40B4-BE49-F238E27FC236}">
                <a16:creationId xmlns:a16="http://schemas.microsoft.com/office/drawing/2014/main" id="{5CF86567-EEEC-3398-0009-6EE457CAC8F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403975" y="3624064"/>
            <a:ext cx="2311400" cy="381000"/>
          </a:xfrm>
          <a:prstGeom prst="rect">
            <a:avLst/>
          </a:prstGeom>
        </p:spPr>
      </p:pic>
      <p:sp>
        <p:nvSpPr>
          <p:cNvPr id="24" name="右箭头 23">
            <a:extLst>
              <a:ext uri="{FF2B5EF4-FFF2-40B4-BE49-F238E27FC236}">
                <a16:creationId xmlns:a16="http://schemas.microsoft.com/office/drawing/2014/main" id="{140B71DB-B3AC-3F23-F40B-E8D0580B151D}"/>
              </a:ext>
            </a:extLst>
          </p:cNvPr>
          <p:cNvSpPr/>
          <p:nvPr/>
        </p:nvSpPr>
        <p:spPr>
          <a:xfrm>
            <a:off x="5523111" y="5085184"/>
            <a:ext cx="792088" cy="25966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6" name="图片 25" descr="\documentclass{article}&#10;\usepackage{amsmath}&#10;\usepackage{xcolor}&#10;\usepackage{mathrsfs}&#10;\usepackage{physics,bm,bbm}&#10;\pagestyle{empty}&#10;\begin{document}&#10;\begin{align*}&#10;   n\rightarrow \infty&#10;\end{align*}&#10;\end{document}" title="IguanaTex Bitmap Display">
            <a:extLst>
              <a:ext uri="{FF2B5EF4-FFF2-40B4-BE49-F238E27FC236}">
                <a16:creationId xmlns:a16="http://schemas.microsoft.com/office/drawing/2014/main" id="{28C674B5-71AC-6BFA-54FF-BC64221434C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527799" y="4800922"/>
            <a:ext cx="7874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44528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7816A0-8623-2F2A-D17A-9CDE74A01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>
                <a:solidFill>
                  <a:srgbClr val="051157"/>
                </a:solidFill>
              </a:rPr>
              <a:t>Central Limit Theorem: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530A439-7F01-48E7-0871-6D4D69D5B30B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The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normalized sum converges </a:t>
                </a:r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in distribution </a:t>
                </a:r>
                <a:r>
                  <a:rPr kumimoji="1" lang="en-US" altLang="zh-CN" sz="2400" dirty="0"/>
                  <a:t>to a normal distribution as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530A439-7F01-48E7-0871-6D4D69D5B3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4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E997C570-CAED-1EF2-0F90-DFA510C45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51"/>
          <a:stretch>
            <a:fillRect/>
          </a:stretch>
        </p:blipFill>
        <p:spPr>
          <a:xfrm>
            <a:off x="7611343" y="1627274"/>
            <a:ext cx="3600400" cy="4837524"/>
          </a:xfrm>
          <a:prstGeom prst="rect">
            <a:avLst/>
          </a:prstGeom>
        </p:spPr>
      </p:pic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BDE7342D-A7A9-1896-BABF-337D5FA67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463635"/>
              </p:ext>
            </p:extLst>
          </p:nvPr>
        </p:nvGraphicFramePr>
        <p:xfrm>
          <a:off x="1346647" y="2204864"/>
          <a:ext cx="4980487" cy="368763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80487">
                  <a:extLst>
                    <a:ext uri="{9D8B030D-6E8A-4147-A177-3AD203B41FA5}">
                      <a16:colId xmlns:a16="http://schemas.microsoft.com/office/drawing/2014/main" val="1466265357"/>
                    </a:ext>
                  </a:extLst>
                </a:gridCol>
              </a:tblGrid>
              <a:tr h="574728">
                <a:tc>
                  <a:txBody>
                    <a:bodyPr/>
                    <a:lstStyle/>
                    <a:p>
                      <a:pPr marL="0" marR="0" lvl="0" indent="0" algn="ctr" defTabSz="9143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>
                          <a:solidFill>
                            <a:schemeClr val="bg1"/>
                          </a:solidFill>
                        </a:rPr>
                        <a:t>Central Limit Theorem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857517"/>
                  </a:ext>
                </a:extLst>
              </a:tr>
              <a:tr h="3112903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80599"/>
                  </a:ext>
                </a:extLst>
              </a:tr>
            </a:tbl>
          </a:graphicData>
        </a:graphic>
      </p:graphicFrame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\sqrt{n}(\bar{X}_{n}-\mu)\overset{d}{\rightarrow}\mathcal{N}(0,\sigma^{2})&#10;\end{align*}&#10;\end{document}" title="IguanaTex Bitmap Display">
            <a:extLst>
              <a:ext uri="{FF2B5EF4-FFF2-40B4-BE49-F238E27FC236}">
                <a16:creationId xmlns:a16="http://schemas.microsoft.com/office/drawing/2014/main" id="{6AA486F7-675E-2C49-7E36-2C8A0566901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236690" y="2923608"/>
            <a:ext cx="3200400" cy="39624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&amp;\lim_{n\rightarrow\infty}\mathrm{Pr}\left[\sqrt{n}\left(\bar{X}_{n}-\mu\right)\leq z\right]\\=&amp;\lim_{n\rightarrow\infty}\mathrm{Pr}\left[\frac{\sqrt{n}\left(\bar{X}_{n}-\mu\right)}{\sigma}\leq\frac{z}{\sigma}\right]\\=&amp;\Phi\left(\frac{z}{\sigma}\right)&#10;\end{align*}&#10;\end{document}" title="IguanaTex Bitmap Display">
            <a:extLst>
              <a:ext uri="{FF2B5EF4-FFF2-40B4-BE49-F238E27FC236}">
                <a16:creationId xmlns:a16="http://schemas.microsoft.com/office/drawing/2014/main" id="{7157B90B-B25E-077A-1DA5-6AF91A508F7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135090" y="3759104"/>
            <a:ext cx="34036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51369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C8223C02-FAE6-C88B-A7C7-6A4D84620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191" y="2358710"/>
            <a:ext cx="5618666" cy="359922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4177DF7-4DF7-0D9E-C800-F505FA3D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Remark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CF69D87-987D-B54A-CAFB-E9B624C7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4" y="1252836"/>
            <a:ext cx="11389023" cy="5200499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The validity of </a:t>
            </a:r>
            <a:r>
              <a:rPr lang="en-US" altLang="zh-CN" sz="2400" dirty="0"/>
              <a:t>the Law of Large Numbers and </a:t>
            </a:r>
            <a:r>
              <a:rPr lang="en-US" altLang="zh-CN" sz="2400" dirty="0">
                <a:solidFill>
                  <a:srgbClr val="051157"/>
                </a:solidFill>
              </a:rPr>
              <a:t>the Central Limit Theorem requires the </a:t>
            </a:r>
            <a:r>
              <a:rPr lang="en-US" altLang="zh-CN" sz="2400" dirty="0">
                <a:solidFill>
                  <a:srgbClr val="C00000"/>
                </a:solidFill>
              </a:rPr>
              <a:t>existence of some moments </a:t>
            </a:r>
            <a:r>
              <a:rPr lang="en-US" altLang="zh-CN" sz="2400" dirty="0">
                <a:solidFill>
                  <a:srgbClr val="051157"/>
                </a:solidFill>
              </a:rPr>
              <a:t>of the random variables.</a:t>
            </a:r>
          </a:p>
          <a:p>
            <a:r>
              <a:rPr lang="en-US" altLang="zh-CN" sz="2400" dirty="0">
                <a:solidFill>
                  <a:srgbClr val="051157"/>
                </a:solidFill>
              </a:rPr>
              <a:t>Existence of variance                 weak LLN and Central Limit Theorem </a:t>
            </a:r>
          </a:p>
          <a:p>
            <a:endParaRPr kumimoji="1" lang="en-US" altLang="zh-CN" sz="2400" dirty="0"/>
          </a:p>
          <a:p>
            <a:pPr marL="0" indent="0">
              <a:buNone/>
            </a:pPr>
            <a:r>
              <a:rPr kumimoji="1" lang="en-US" altLang="zh-CN" sz="2400" dirty="0"/>
              <a:t>                                                          strong LLN</a:t>
            </a:r>
          </a:p>
          <a:p>
            <a:pPr marL="0" indent="0">
              <a:buNone/>
            </a:pPr>
            <a:endParaRPr kumimoji="1" lang="en-US" altLang="zh-CN" sz="2400" dirty="0"/>
          </a:p>
          <a:p>
            <a:r>
              <a:rPr kumimoji="1" lang="en-US" altLang="zh-CN" sz="2400" dirty="0"/>
              <a:t>Counterexample: </a:t>
            </a:r>
            <a:r>
              <a:rPr lang="en-US" altLang="zh-CN" sz="2400" b="1" dirty="0"/>
              <a:t>Cauchy distribution</a:t>
            </a:r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To make life easier, we focus on light-tailed distributions in the following.                                                 </a:t>
            </a:r>
          </a:p>
        </p:txBody>
      </p:sp>
      <p:sp>
        <p:nvSpPr>
          <p:cNvPr id="4" name="右箭头 3">
            <a:extLst>
              <a:ext uri="{FF2B5EF4-FFF2-40B4-BE49-F238E27FC236}">
                <a16:creationId xmlns:a16="http://schemas.microsoft.com/office/drawing/2014/main" id="{37031819-0F3E-5DED-777A-A09D8939A279}"/>
              </a:ext>
            </a:extLst>
          </p:cNvPr>
          <p:cNvSpPr/>
          <p:nvPr/>
        </p:nvSpPr>
        <p:spPr>
          <a:xfrm>
            <a:off x="3722911" y="1988840"/>
            <a:ext cx="648072" cy="432048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8A99A43F-56AE-B06C-B20C-878C2BEBA646}"/>
              </a:ext>
            </a:extLst>
          </p:cNvPr>
          <p:cNvSpPr/>
          <p:nvPr/>
        </p:nvSpPr>
        <p:spPr>
          <a:xfrm rot="2397781">
            <a:off x="3659836" y="2839277"/>
            <a:ext cx="648072" cy="432048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570DB8C-BDE3-31F3-8AB4-92C2409B38A0}"/>
              </a:ext>
            </a:extLst>
          </p:cNvPr>
          <p:cNvSpPr txBox="1"/>
          <p:nvPr/>
        </p:nvSpPr>
        <p:spPr>
          <a:xfrm>
            <a:off x="3456583" y="3387926"/>
            <a:ext cx="914400" cy="4572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800" dirty="0"/>
              <a:t>+ </a:t>
            </a:r>
            <a:r>
              <a:rPr kumimoji="1" lang="en-US" altLang="zh-CN" sz="1800" dirty="0" err="1"/>
              <a:t>i.i.d.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661786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A8E74F-E184-1B04-6C37-BC9338C7F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Large Deviation Principle?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FB01E64E-BFF7-9FA2-FB3E-FAF47C22F3C5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altLang="zh-CN" sz="2400" b="1" dirty="0"/>
                  <a:t>Level-1 Large deviation principle:</a:t>
                </a:r>
              </a:p>
              <a:p>
                <a:r>
                  <a:rPr lang="en-US" altLang="zh-CN" sz="2400" dirty="0"/>
                  <a:t>How probability of the sample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/>
                  <a:t> concentrates around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r>
                  <a:rPr lang="en-US" altLang="zh-CN" sz="2400" dirty="0"/>
                  <a:t>With increasing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/>
                  <a:t>, the probability concentrates as </a:t>
                </a:r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r>
                  <a:rPr lang="en-US" altLang="zh-CN" sz="2400" dirty="0"/>
                  <a:t>More rigorously, 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FB01E64E-BFF7-9FA2-FB3E-FAF47C22F3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5"/>
                <a:stretch>
                  <a:fillRect l="-1448" t="-36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P(\bar{ X}_n=x)\propto e^{-n I(x)}&#10;\end{align*}&#10;\end{document}" title="IguanaTex Bitmap Display">
            <a:extLst>
              <a:ext uri="{FF2B5EF4-FFF2-40B4-BE49-F238E27FC236}">
                <a16:creationId xmlns:a16="http://schemas.microsoft.com/office/drawing/2014/main" id="{F7DDDA71-A46E-2300-539D-3458C027345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002831" y="3861623"/>
            <a:ext cx="2773680" cy="36576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lim_{n\rightarrow\infty}\frac{1}{n}\ln(P(\bar{X}_{n}\in A))=-\inf_{x\in A}I(x)&#10;\end{align*}&#10;\end{document}" title="IguanaTex Bitmap Display">
            <a:extLst>
              <a:ext uri="{FF2B5EF4-FFF2-40B4-BE49-F238E27FC236}">
                <a16:creationId xmlns:a16="http://schemas.microsoft.com/office/drawing/2014/main" id="{AB8F91A1-7694-D3DF-129C-6F2EEC55CEE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313742" y="5224741"/>
            <a:ext cx="4785360" cy="64008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386E79B-BAC5-0090-D2FB-005C408B3D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2808" y="2132856"/>
            <a:ext cx="3187007" cy="231277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70951BE-9D9C-F2AE-CE26-B00CC76204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6218" y="4343371"/>
            <a:ext cx="3187007" cy="2017093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I(x)\equiv-\lim_{n\rightarrow\infty}\frac{1}{n}\ln(P(\bar{X}_{n}=x))&#10;\end{align*}&#10;\end{document}" title="IguanaTex Bitmap Display">
            <a:extLst>
              <a:ext uri="{FF2B5EF4-FFF2-40B4-BE49-F238E27FC236}">
                <a16:creationId xmlns:a16="http://schemas.microsoft.com/office/drawing/2014/main" id="{40A3898A-8A45-636C-2776-4F3771EB642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03302" y="2237190"/>
            <a:ext cx="420624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835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E49C73-209E-6D38-E379-044246F65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3E4D8F1-B219-6EC2-8E71-B5FF51C4C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I will introduce </a:t>
            </a:r>
            <a:r>
              <a:rPr kumimoji="1" lang="en-US" altLang="zh-CN" sz="2400" b="1" dirty="0"/>
              <a:t>level-1 (</a:t>
            </a:r>
            <a:r>
              <a:rPr lang="en-US" altLang="zh-CN" sz="2400" b="1" dirty="0"/>
              <a:t>Cramér’s Theorem</a:t>
            </a:r>
            <a:r>
              <a:rPr kumimoji="1" lang="en-US" altLang="zh-CN" sz="2400" b="1" dirty="0"/>
              <a:t>)</a:t>
            </a:r>
            <a:r>
              <a:rPr kumimoji="1" lang="en-US" altLang="zh-CN" sz="2400" dirty="0"/>
              <a:t> and </a:t>
            </a:r>
            <a:r>
              <a:rPr kumimoji="1" lang="en-US" altLang="zh-CN" sz="2400" b="1" dirty="0"/>
              <a:t>level-2 (Sanov’s Theorem) </a:t>
            </a:r>
            <a:r>
              <a:rPr kumimoji="1" lang="en-US" altLang="zh-CN" sz="2400" dirty="0"/>
              <a:t>large deviation principles, and method </a:t>
            </a:r>
            <a:r>
              <a:rPr kumimoji="1" lang="en-US" altLang="zh-CN" sz="2400" b="1" dirty="0"/>
              <a:t>(</a:t>
            </a:r>
            <a:r>
              <a:rPr lang="en-US" altLang="zh-CN" sz="2400" b="1" dirty="0"/>
              <a:t>Gärtner–Ellis Theorem</a:t>
            </a:r>
            <a:r>
              <a:rPr kumimoji="1" lang="en-US" altLang="zh-CN" sz="2400" b="1" dirty="0"/>
              <a:t>)</a:t>
            </a:r>
            <a:r>
              <a:rPr kumimoji="1" lang="en-US" altLang="zh-CN" sz="2400" dirty="0"/>
              <a:t> to evaluate the rate functions.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We focus on </a:t>
            </a:r>
            <a:r>
              <a:rPr kumimoji="1" lang="en-US" altLang="zh-CN" sz="2400" b="1" dirty="0" err="1">
                <a:solidFill>
                  <a:srgbClr val="C00000"/>
                </a:solidFill>
              </a:rPr>
              <a:t>i.i.d.</a:t>
            </a:r>
            <a:r>
              <a:rPr kumimoji="1" lang="en-US" altLang="zh-CN" sz="2400" b="1" dirty="0">
                <a:solidFill>
                  <a:srgbClr val="C00000"/>
                </a:solidFill>
              </a:rPr>
              <a:t> random variables</a:t>
            </a:r>
            <a:r>
              <a:rPr kumimoji="1" lang="en-US" altLang="zh-CN" sz="2400" dirty="0"/>
              <a:t>. The results are also applicable to broader contexts in statistical physics.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We will evaluate with simple examples: </a:t>
            </a:r>
          </a:p>
          <a:p>
            <a:r>
              <a:rPr kumimoji="1" lang="en-US" altLang="zh-CN" sz="2400" dirty="0">
                <a:solidFill>
                  <a:srgbClr val="051157"/>
                </a:solidFill>
              </a:rPr>
              <a:t>Gaussian sample mean, Random bits, Symbol frequencies, Exponential sample mean.</a:t>
            </a:r>
          </a:p>
        </p:txBody>
      </p:sp>
    </p:spTree>
    <p:extLst>
      <p:ext uri="{BB962C8B-B14F-4D97-AF65-F5344CB8AC3E}">
        <p14:creationId xmlns:p14="http://schemas.microsoft.com/office/powerpoint/2010/main" val="838903340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C70969-8E2F-C3C5-EAD8-C6D00DEEA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Gaussian Sample Mean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3BD42A-88FA-ED5F-E95C-8A84ECF92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Sequence:</a:t>
            </a:r>
          </a:p>
          <a:p>
            <a:r>
              <a:rPr kumimoji="1" lang="en-US" altLang="zh-CN" sz="2400" dirty="0" err="1"/>
              <a:t>i.i.d.</a:t>
            </a:r>
            <a:r>
              <a:rPr kumimoji="1" lang="en-US" altLang="zh-CN" sz="2400" dirty="0"/>
              <a:t> Gaussian random variables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The sample mean                                is also Gaussian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Its distribution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Rate function:</a:t>
            </a:r>
          </a:p>
          <a:p>
            <a:endParaRPr kumimoji="1" lang="zh-CN" altLang="en-US" sz="2400" dirty="0"/>
          </a:p>
        </p:txBody>
      </p:sp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X=(X_1,X_2,\cdots,X_n)&#10;\end{align*}&#10;\end{document}" title="IguanaTex Bitmap Display">
            <a:extLst>
              <a:ext uri="{FF2B5EF4-FFF2-40B4-BE49-F238E27FC236}">
                <a16:creationId xmlns:a16="http://schemas.microsoft.com/office/drawing/2014/main" id="{5AB53DE8-73EF-225A-3141-AA585C30C15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274223" y="1290826"/>
            <a:ext cx="2926080" cy="30480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S_n =\frac{1}{n} \sum_{i=1}^n X_i&#10;\end{align*}&#10;\end{document}" title="IguanaTex Bitmap Display">
            <a:extLst>
              <a:ext uri="{FF2B5EF4-FFF2-40B4-BE49-F238E27FC236}">
                <a16:creationId xmlns:a16="http://schemas.microsoft.com/office/drawing/2014/main" id="{025E8599-EA4D-B33C-D323-FD904DAC9E4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257103" y="2949862"/>
            <a:ext cx="1859280" cy="85344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p(X_{i}=x_{i})&amp;=\frac{1}{\sqrt{2\pi\sigma^{2}}}\exp\left[-\frac{(x_{i}-\mu)^{2}}{2\sigma^{2}}\right]&#10;\end{align*}&#10;\end{document}" title="IguanaTex Bitmap Display">
            <a:extLst>
              <a:ext uri="{FF2B5EF4-FFF2-40B4-BE49-F238E27FC236}">
                <a16:creationId xmlns:a16="http://schemas.microsoft.com/office/drawing/2014/main" id="{57B83902-F921-D70F-F71E-587ACD7A64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379095" y="2347691"/>
            <a:ext cx="4292600" cy="6350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p(S_{n}=s)&amp;=\sqrt{\frac{n}{2\pi\sigma^{2}}}\exp\left[-n\frac{(s-\mu)^{2}}{2\sigma^{2}}\right]\approx e^{-nI(s)}&#10;\end{align*}&#10;\end{document}" title="IguanaTex Bitmap Display">
            <a:extLst>
              <a:ext uri="{FF2B5EF4-FFF2-40B4-BE49-F238E27FC236}">
                <a16:creationId xmlns:a16="http://schemas.microsoft.com/office/drawing/2014/main" id="{5CAC69D5-7B8D-E327-1D55-20E7C34148E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234431" y="4028774"/>
            <a:ext cx="5410200" cy="6350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I(s)=\frac{(s-\mu)^{2}}{2\sigma^{2}}&#10;\end{align*}&#10;\end{document}" title="IguanaTex Bitmap Display">
            <a:extLst>
              <a:ext uri="{FF2B5EF4-FFF2-40B4-BE49-F238E27FC236}">
                <a16:creationId xmlns:a16="http://schemas.microsoft.com/office/drawing/2014/main" id="{B28A4EA3-583F-3D2F-3FCD-8E055F81C72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226376" y="4896614"/>
            <a:ext cx="2042160" cy="67056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X_i \sim\mathcal{N}(\mu, \sigma^2)&#10;\end{align*}&#10;\end{document}" title="IguanaTex Bitmap Display">
            <a:extLst>
              <a:ext uri="{FF2B5EF4-FFF2-40B4-BE49-F238E27FC236}">
                <a16:creationId xmlns:a16="http://schemas.microsoft.com/office/drawing/2014/main" id="{44161127-0B82-168B-EE80-7BC33B1D482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379095" y="1761058"/>
            <a:ext cx="1889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38609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0CDFEE-5346-E4F0-D1C4-032C33E3C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2BC4225-AC90-E28E-869F-C84B0820B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Sequence:</a:t>
            </a:r>
          </a:p>
          <a:p>
            <a:r>
              <a:rPr kumimoji="1" lang="en-US" altLang="zh-CN" sz="2400" dirty="0" err="1"/>
              <a:t>i.i.d.</a:t>
            </a:r>
            <a:r>
              <a:rPr kumimoji="1" lang="en-US" altLang="zh-CN" sz="2400" dirty="0"/>
              <a:t> random bits 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The sample mean </a:t>
            </a:r>
          </a:p>
          <a:p>
            <a:endParaRPr kumimoji="1" lang="en-US" altLang="zh-CN" sz="2400" dirty="0"/>
          </a:p>
          <a:p>
            <a:pPr marL="0" indent="0">
              <a:buNone/>
            </a:pPr>
            <a:endParaRPr kumimoji="1" lang="en-US" altLang="zh-CN" sz="2400" dirty="0"/>
          </a:p>
          <a:p>
            <a:r>
              <a:rPr kumimoji="1" lang="en-US" altLang="zh-CN" sz="2400" dirty="0"/>
              <a:t>Law of Large Number: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Central Limit Theorem: </a:t>
            </a:r>
          </a:p>
          <a:p>
            <a:endParaRPr kumimoji="1" lang="zh-CN" altLang="en-US" sz="2400" dirty="0"/>
          </a:p>
        </p:txBody>
      </p:sp>
      <p:pic>
        <p:nvPicPr>
          <p:cNvPr id="22" name="图片 21" descr="\documentclass{article}&#10;\usepackage{amsmath}&#10;\usepackage{xcolor}&#10;\usepackage{mathrsfs}&#10;\usepackage{physics,bm,bbm}&#10;\pagestyle{empty}&#10;\begin{document}&#10;\begin{align*}&#10;   b=(b_1,b_2,\cdots,b_n)&#10;\end{align*}&#10;\end{document}" title="IguanaTex Bitmap Display">
            <a:extLst>
              <a:ext uri="{FF2B5EF4-FFF2-40B4-BE49-F238E27FC236}">
                <a16:creationId xmlns:a16="http://schemas.microsoft.com/office/drawing/2014/main" id="{A311C287-8D5A-B9E7-8997-6B18E5B5633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667865" y="1323641"/>
            <a:ext cx="2438400" cy="3048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R_n =\frac{1}{n} \sum_{i=1}^n b_i&#10;\end{align*}&#10;\end{document}" title="IguanaTex Bitmap Display">
            <a:extLst>
              <a:ext uri="{FF2B5EF4-FFF2-40B4-BE49-F238E27FC236}">
                <a16:creationId xmlns:a16="http://schemas.microsoft.com/office/drawing/2014/main" id="{EE4C7A00-BC26-D131-F1D2-4106339E9B8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650903" y="3024657"/>
            <a:ext cx="1498600" cy="7112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P(R_{n}=r)=p^{rn}(1-p)^{(1-r)n}\frac{n!}{(rn)!(n-rn)!}&#10;\end{align*}&#10;\end{document}" title="IguanaTex Bitmap Display">
            <a:extLst>
              <a:ext uri="{FF2B5EF4-FFF2-40B4-BE49-F238E27FC236}">
                <a16:creationId xmlns:a16="http://schemas.microsoft.com/office/drawing/2014/main" id="{25F44BDE-956B-7C09-BB04-5396E0F44D0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667865" y="3809261"/>
            <a:ext cx="4876800" cy="584200"/>
          </a:xfrm>
          <a:prstGeom prst="rect">
            <a:avLst/>
          </a:prstGeom>
        </p:spPr>
      </p:pic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   R_{n}\overset{\mathrm{a.s.}}{\rightarrow} p \;\;\;\mathrm{when}\;n\rightarrow\infty&#10;\end{align*}&#10;\end{document}" title="IguanaTex Bitmap Display">
            <a:extLst>
              <a:ext uri="{FF2B5EF4-FFF2-40B4-BE49-F238E27FC236}">
                <a16:creationId xmlns:a16="http://schemas.microsoft.com/office/drawing/2014/main" id="{F84192BD-0A83-1B33-AB61-B6AFC3B9B11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209703" y="4628630"/>
            <a:ext cx="3048000" cy="335280"/>
          </a:xfrm>
          <a:prstGeom prst="rect">
            <a:avLst/>
          </a:prstGeom>
        </p:spPr>
      </p:pic>
      <p:pic>
        <p:nvPicPr>
          <p:cNvPr id="20" name="图片 19" descr="\documentclass{article}&#10;\usepackage{amsmath}&#10;\usepackage{xcolor}&#10;\usepackage{mathrsfs}&#10;\usepackage{physics,bm,bbm}&#10;\pagestyle{empty}&#10;\begin{document}&#10;\begin{align*}&#10;   \sqrt{n}(R_n -p)\overset{d}{\rightarrow}\mathcal{N}(0,p(1-p))&#10;\end{align*}&#10;\end{document}" title="IguanaTex Bitmap Display">
            <a:extLst>
              <a:ext uri="{FF2B5EF4-FFF2-40B4-BE49-F238E27FC236}">
                <a16:creationId xmlns:a16="http://schemas.microsoft.com/office/drawing/2014/main" id="{C22479F4-1A5A-F5E1-A907-94D2141C288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155545" y="5464523"/>
            <a:ext cx="3901440" cy="39624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b_j \sim\mathrm{Bernoulli}(p)&#10;\end{align*}&#10;\end{document}" title="IguanaTex Bitmap Display">
            <a:extLst>
              <a:ext uri="{FF2B5EF4-FFF2-40B4-BE49-F238E27FC236}">
                <a16:creationId xmlns:a16="http://schemas.microsoft.com/office/drawing/2014/main" id="{BE541E4E-F976-E0AB-8106-E7D4B57E60D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650903" y="1890591"/>
            <a:ext cx="2225040" cy="33528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P(b_j=1)=p,\; P(b_j=0)=1-p&#10;\end{align*}&#10;\end{document}" title="IguanaTex Bitmap Display">
            <a:extLst>
              <a:ext uri="{FF2B5EF4-FFF2-40B4-BE49-F238E27FC236}">
                <a16:creationId xmlns:a16="http://schemas.microsoft.com/office/drawing/2014/main" id="{20C2757A-8A5F-52FF-6EBC-FAAC8131BE5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650903" y="2537399"/>
            <a:ext cx="36830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50330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B23F4F-2611-F4C3-9847-53AE736D0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bits – Large Deviation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D9ED006-7D77-A595-706D-A569537D8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We use the </a:t>
            </a:r>
            <a:r>
              <a:rPr lang="en-US" altLang="zh-CN" sz="2400" b="1" dirty="0" err="1">
                <a:solidFill>
                  <a:srgbClr val="C00000"/>
                </a:solidFill>
              </a:rPr>
              <a:t>Strling</a:t>
            </a:r>
            <a:r>
              <a:rPr lang="en-US" altLang="zh-CN" sz="2400" b="1" dirty="0">
                <a:solidFill>
                  <a:srgbClr val="C00000"/>
                </a:solidFill>
              </a:rPr>
              <a:t> formula 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n!\approx n^n e^{-n}\sqrt{2\pi n}&#10;\end{align*}&#10;\end{document}" title="IguanaTex Bitmap Display">
            <a:extLst>
              <a:ext uri="{FF2B5EF4-FFF2-40B4-BE49-F238E27FC236}">
                <a16:creationId xmlns:a16="http://schemas.microsoft.com/office/drawing/2014/main" id="{A2B92863-527E-C7C7-25E5-9C0F43CB8FC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70425" y="2018748"/>
            <a:ext cx="2857500" cy="3810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\frac{n!}{(rn)!(n-rn)!}&amp;\approx\frac{n^{n}e^{-n}\sqrt{2\pi n}}{(rn)^{rn}e^{-rn}\sqrt{2\pi rn}(n-rn)^{n-rn}e^{-n+rn}\sqrt{2\pi(n-rn)}}\\&amp;=\frac{e^{n\ln n-rn\ln(rn)-(n-rn)\ln(n-rn)}}{\sqrt{2\pi nr(1-r)}}\\&amp;=\frac{e^{-n[r\ln(r)+(1-r)\ln(1-r)]}}{\sqrt{2\pi nr(1-r)}}&#10;\end{align*}&#10;\end{document}" title="IguanaTex Bitmap Display">
            <a:extLst>
              <a:ext uri="{FF2B5EF4-FFF2-40B4-BE49-F238E27FC236}">
                <a16:creationId xmlns:a16="http://schemas.microsoft.com/office/drawing/2014/main" id="{0BDE2EF7-C055-4445-91D3-6C2693F56AF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276475" y="3406282"/>
            <a:ext cx="76454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72435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909DD9-88FC-8DCB-37E0-27C79008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bits – Large Deviation</a:t>
            </a:r>
            <a:endParaRPr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082EF8-F57A-9FC0-1CFC-CF719FF59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sz="2400" dirty="0"/>
              <a:t>The rate function is </a:t>
            </a:r>
            <a:endParaRPr lang="zh-CN" altLang="en-US" sz="2400" dirty="0"/>
          </a:p>
        </p:txBody>
      </p:sp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&amp;P(R_{n}=r)\\=&amp;p^{rn}(1-p)^{(1-r)n}\frac{n!}{(rn)!(n-rn)!}\\&#10;=&amp;\frac{e^{-n[r\ln(r)+(1-r)\ln(1-r)-r\ln p-(1-r)\ln(1-p)]}}{\sqrt{2\pi nr(1-r)}}\\=&amp;\frac{e^{-nD_{\mathrm{KL}}(r||p)}}{\sqrt{2\pi nr(1-r)}}&#10;\end{align*}&#10;\end{document}" title="IguanaTex Bitmap Display">
            <a:extLst>
              <a:ext uri="{FF2B5EF4-FFF2-40B4-BE49-F238E27FC236}">
                <a16:creationId xmlns:a16="http://schemas.microsoft.com/office/drawing/2014/main" id="{224C13BC-6CFE-C041-6CBE-2490C760BC2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04566" y="1252837"/>
            <a:ext cx="4699000" cy="254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345DDBB-311E-CD11-E08C-F630661A49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2728" y="1938558"/>
            <a:ext cx="4875039" cy="3207036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p=0.4&#10;\end{align*}&#10;\end{document}" title="IguanaTex Bitmap Display">
            <a:extLst>
              <a:ext uri="{FF2B5EF4-FFF2-40B4-BE49-F238E27FC236}">
                <a16:creationId xmlns:a16="http://schemas.microsoft.com/office/drawing/2014/main" id="{DBA79823-48FA-DA5F-3C57-638A91F484A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990247" y="2408537"/>
            <a:ext cx="787400" cy="2286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I(r)&amp;=D_{\mathrm{KL}}(r||p)\\&amp;=r\ln\frac{r}{p}+(1-r)\ln\frac{1-r}{1-p}&#10;\end{align*}&#10;\end{document}" title="IguanaTex Bitmap Display">
            <a:extLst>
              <a:ext uri="{FF2B5EF4-FFF2-40B4-BE49-F238E27FC236}">
                <a16:creationId xmlns:a16="http://schemas.microsoft.com/office/drawing/2014/main" id="{A3B6AE4F-761B-2F94-8035-9D7CD727972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815021" y="4929053"/>
            <a:ext cx="33528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79137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2C7-EBCA-FBA8-3525-A5F7E7702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C56B6-7698-A8BF-B648-C7D56BDD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Large deviation principle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E863187E-5735-C2C7-EBB5-2E0A6BF1B072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Let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/>
                  <a:t> be a random variable indexed by the integer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/>
                  <a:t>.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 satisfies a large deviation principle with rate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 if the limit exist</a:t>
                </a:r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We use the following notation</a:t>
                </a:r>
              </a:p>
              <a:p>
                <a:endParaRPr lang="en-US" altLang="zh-CN" sz="2400" dirty="0"/>
              </a:p>
              <a:p>
                <a:endParaRPr lang="en-US" altLang="zh-CN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E863187E-5735-C2C7-EBB5-2E0A6BF1B0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6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\lim _{n \rightarrow \infty}-\frac{1}{n} \ln P\left(A_n \in B\right)=I(B)&#10;\end{align*}&#10;\end{document}" title="IguanaTex Bitmap Display">
            <a:extLst>
              <a:ext uri="{FF2B5EF4-FFF2-40B4-BE49-F238E27FC236}">
                <a16:creationId xmlns:a16="http://schemas.microsoft.com/office/drawing/2014/main" id="{B5B406C2-2E28-8640-3E8E-8EEB3FF346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866927" y="2348880"/>
            <a:ext cx="4084320" cy="640080"/>
          </a:xfrm>
          <a:prstGeom prst="rect">
            <a:avLst/>
          </a:prstGeom>
        </p:spPr>
      </p:pic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P(A_n \in \mathrm{d}a)\asymp e^{-nI(a)}\mathrm{d}a&#10;\end{align*}&#10;\end{document}" title="IguanaTex Bitmap Display">
            <a:extLst>
              <a:ext uri="{FF2B5EF4-FFF2-40B4-BE49-F238E27FC236}">
                <a16:creationId xmlns:a16="http://schemas.microsoft.com/office/drawing/2014/main" id="{51DA8950-8B25-026C-4A8E-CD81CA79679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483735" y="4159821"/>
            <a:ext cx="3230880" cy="36576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a_{n}\asymp b_{n}\iff\lim_{n\rightarrow\infty}\frac{1}{n}\ln a_{n}=\lim_{n\rightarrow\infty}\frac{1}{n}\ln b_{n}&#10;\end{align*}&#10;\end{document}" title="IguanaTex Bitmap Display">
            <a:extLst>
              <a:ext uri="{FF2B5EF4-FFF2-40B4-BE49-F238E27FC236}">
                <a16:creationId xmlns:a16="http://schemas.microsoft.com/office/drawing/2014/main" id="{D60D2809-D58F-14E3-F2AE-C270DC16E2A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881140" y="4951529"/>
            <a:ext cx="4597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99866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DFAC67-DFC3-FEC4-AB95-5DAD85CE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Some remarks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D1478D6-E7EC-A111-9937-30A72BE1AB62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CN" sz="2400" dirty="0"/>
                  <a:t>Non-existence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of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limit: </a:t>
                </a:r>
              </a:p>
              <a:p>
                <a:r>
                  <a:rPr lang="en-US" altLang="zh-CN" sz="2400" dirty="0"/>
                  <a:t>(1) Singular behavior </a:t>
                </a:r>
              </a:p>
              <a:p>
                <a:r>
                  <a:rPr lang="en-US" altLang="zh-CN" sz="2400" dirty="0"/>
                  <a:t>(2) Super-exponential in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/>
                  <a:t>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en-US" altLang="zh-CN" sz="2400" dirty="0"/>
                  <a:t>, e.g.,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𝐶</m:t>
                        </m:r>
                        <m:sSup>
                          <m:s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altLang="zh-CN" sz="2400" dirty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𝐶𝑛</m:t>
                        </m:r>
                        <m:func>
                          <m:func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sup>
                    </m:sSup>
                  </m:oMath>
                </a14:m>
                <a:endParaRPr lang="en-US" altLang="zh-CN" sz="2400" dirty="0"/>
              </a:p>
              <a:p>
                <a:r>
                  <a:rPr lang="en-US" altLang="zh-CN" sz="2400" dirty="0"/>
                  <a:t>(3) Sub-exponential in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sz="2400" dirty="0"/>
                  <a:t>,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sz="2400" dirty="0"/>
                  <a:t>, e.g.,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func>
                          <m:func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sup>
                    </m:sSup>
                  </m:oMath>
                </a14:m>
                <a:r>
                  <a:rPr lang="zh-CN" altLang="en-US" sz="2400" dirty="0"/>
                  <a:t> </a:t>
                </a:r>
                <a:r>
                  <a:rPr lang="en-US" altLang="zh-CN" sz="2400" dirty="0"/>
                  <a:t>(heavy-tail distribution)</a:t>
                </a:r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In some cases, the limit may not exist, but upper and lower bounds can be found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Discrete random variables become continuous in the limit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kumimoji="1" lang="en-US" altLang="zh-CN" sz="2400" dirty="0"/>
                  <a:t>.</a:t>
                </a:r>
              </a:p>
              <a:p>
                <a:r>
                  <a:rPr kumimoji="1" lang="en-US" altLang="zh-CN" sz="2400" b="0" dirty="0"/>
                  <a:t>Instead of system size,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en-US" altLang="zh-CN" sz="2400" dirty="0"/>
                  <a:t> can also be other quantities.</a:t>
                </a:r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D1478D6-E7EC-A111-9937-30A72BE1AB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3"/>
                <a:stretch>
                  <a:fillRect l="-1448" t="-36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\mathrm{e}^{-n I_B^{-}} \leq P\left(A_n \in B\right) \leq \mathrm{e}^{-n I_B^{+}} .&#10;\end{align*}&#10;\end{document}" title="IguanaTex Bitmap Display">
            <a:extLst>
              <a:ext uri="{FF2B5EF4-FFF2-40B4-BE49-F238E27FC236}">
                <a16:creationId xmlns:a16="http://schemas.microsoft.com/office/drawing/2014/main" id="{ECF7E97A-F240-C437-7A35-D3FA04ADF25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102735" y="4077072"/>
            <a:ext cx="3992880" cy="39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82438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70524B-C765-1C3A-36FD-DA221F25D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Calculating rate functions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3E6CB16-B651-940D-5A2C-46FE3CC6AA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/>
              <a:t>The large deviation theory addresses two main goals:</a:t>
            </a:r>
            <a:r>
              <a:rPr lang="en-US" altLang="zh-CN" sz="2400" dirty="0"/>
              <a:t> </a:t>
            </a:r>
          </a:p>
          <a:p>
            <a:endParaRPr lang="en-US" altLang="zh-CN" sz="2400" dirty="0"/>
          </a:p>
          <a:p>
            <a:r>
              <a:rPr lang="en-US" altLang="zh-CN" sz="2400" dirty="0"/>
              <a:t>(1) Existence of a large deviation principle for random variables. </a:t>
            </a:r>
          </a:p>
          <a:p>
            <a:endParaRPr lang="en-US" altLang="zh-CN" sz="2400" dirty="0"/>
          </a:p>
          <a:p>
            <a:r>
              <a:rPr lang="en-US" altLang="zh-CN" sz="2400" dirty="0"/>
              <a:t>(2) Derivation to the corresponding rate function. </a:t>
            </a:r>
          </a:p>
          <a:p>
            <a:endParaRPr kumimoji="1" lang="en-US" altLang="zh-CN" sz="2400" dirty="0"/>
          </a:p>
          <a:p>
            <a:r>
              <a:rPr lang="en-US" altLang="zh-CN" sz="2400" b="1" dirty="0"/>
              <a:t>For non-</a:t>
            </a:r>
            <a:r>
              <a:rPr lang="en-US" altLang="zh-CN" sz="2400" b="1" dirty="0" err="1"/>
              <a:t>i.i.d.</a:t>
            </a:r>
            <a:r>
              <a:rPr lang="en-US" altLang="zh-CN" sz="2400" b="1" dirty="0"/>
              <a:t> cases,</a:t>
            </a:r>
            <a:r>
              <a:rPr lang="en-US" altLang="zh-CN" sz="2400" dirty="0"/>
              <a:t> a more general approach is provided by the </a:t>
            </a:r>
            <a:r>
              <a:rPr lang="en-US" altLang="zh-CN" sz="2400" b="1" dirty="0"/>
              <a:t>Gärtner–Ellis Theorem.</a:t>
            </a:r>
            <a:r>
              <a:rPr kumimoji="1" lang="en-US" altLang="zh-CN" sz="2400" b="1" dirty="0"/>
              <a:t> </a:t>
            </a:r>
            <a:r>
              <a:rPr kumimoji="1" lang="en-US" altLang="zh-CN" sz="2400" dirty="0"/>
              <a:t>We introduce in the following.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040058874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1EF3FC-A533-0B54-7048-BAA1E188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Gärtner–Ellis Theorem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E15C61D2-D4DB-38E5-64C4-3031FA9C406F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263587" y="1190690"/>
                <a:ext cx="11671175" cy="4795836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For a real random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, define the </a:t>
                </a:r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scale cumulating generating function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lang="en-US" altLang="zh-CN" sz="2400" b="1" dirty="0">
                    <a:solidFill>
                      <a:srgbClr val="C00000"/>
                    </a:solidFill>
                  </a:rPr>
                  <a:t>Gärtner–Ellis Theorem</a:t>
                </a:r>
                <a:r>
                  <a:rPr lang="en-US" altLang="zh-CN" sz="2400" dirty="0"/>
                  <a:t>: If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2400" dirty="0"/>
                  <a:t> exists and is differentiable for all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kumimoji="1" lang="en-US" altLang="zh-CN" sz="2400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 satisfies a large deviation principle, i.e.,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The rate function is given by the Legendre–Fenchel transform (</a:t>
                </a:r>
                <a:r>
                  <a:rPr lang="en-US" altLang="zh-CN" sz="2400" dirty="0">
                    <a:solidFill>
                      <a:srgbClr val="051157"/>
                    </a:solidFill>
                  </a:rPr>
                  <a:t>Gärtner–Ellis Theorem</a:t>
                </a:r>
                <a:r>
                  <a:rPr kumimoji="1" lang="en-US" altLang="zh-CN" sz="2400" dirty="0"/>
                  <a:t>)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E15C61D2-D4DB-38E5-64C4-3031FA9C40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263587" y="1190690"/>
                <a:ext cx="11671175" cy="4795836"/>
              </a:xfrm>
              <a:blipFill>
                <a:blip r:embed="rId6"/>
                <a:stretch>
                  <a:fillRect l="-1413" t="-2639" r="-7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\lambda(k)=\lim_{n\rightarrow\infty}\frac{1}{n}\ln\left\langle e^{nkA_{n}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8BA5A95D-249A-6817-5E86-7EAE59F6D20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341530" y="1752319"/>
            <a:ext cx="2743200" cy="53340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xcolor}&#10;\usepackage{mathrsfs}&#10;\usepackage{physics,bm,bbm,amsfonts}&#10;\pagestyle{empty}&#10;\begin{document}&#10;\begin{align*}&#10;\left\langle e^{nkA_{n}}\right\rangle =\int_{\mathbb{R}}e^{nka}P(A_{n}\in\mathrm{d}a)&#10;\end{align*}&#10;\end{document}" title="IguanaTex Bitmap Display">
            <a:extLst>
              <a:ext uri="{FF2B5EF4-FFF2-40B4-BE49-F238E27FC236}">
                <a16:creationId xmlns:a16="http://schemas.microsoft.com/office/drawing/2014/main" id="{A49334A9-15FC-FCEE-D303-1C82FA5C66F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321215" y="2350303"/>
            <a:ext cx="3276600" cy="584200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P(A_{n}\in\mathrm{d}a)\asymp e^{-nI(a)}\mathrm{d}a&#10;\end{align*}&#10;\end{document}" title="IguanaTex Bitmap Display">
            <a:extLst>
              <a:ext uri="{FF2B5EF4-FFF2-40B4-BE49-F238E27FC236}">
                <a16:creationId xmlns:a16="http://schemas.microsoft.com/office/drawing/2014/main" id="{4D54F5C9-8AA8-AEFF-EE07-AACAE226CF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483735" y="4125828"/>
            <a:ext cx="3230880" cy="365760"/>
          </a:xfrm>
          <a:prstGeom prst="rect">
            <a:avLst/>
          </a:prstGeom>
        </p:spPr>
      </p:pic>
      <p:pic>
        <p:nvPicPr>
          <p:cNvPr id="16" name="图片 15" descr="\documentclass{article}&#10;\usepackage{amsmath}&#10;\usepackage{xcolor}&#10;\usepackage{mathrsfs}&#10;\usepackage{physics,bm,bbm,amsfonts}&#10;\pagestyle{empty}&#10;\begin{document}&#10;\begin{align*}&#10;   I(a)=\sup_{k\in\mathbb{R}}\{ka-\lambda(k)\}&#10;\end{align*}&#10;\end{document}" title="IguanaTex Bitmap Display">
            <a:extLst>
              <a:ext uri="{FF2B5EF4-FFF2-40B4-BE49-F238E27FC236}">
                <a16:creationId xmlns:a16="http://schemas.microsoft.com/office/drawing/2014/main" id="{C881718D-D297-6446-7489-E31FA9B6064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610775" y="5708988"/>
            <a:ext cx="298704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46418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E5741D-BFC5-E564-EB83-36358389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argument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3CD9C87-82E3-704C-7D35-957FB2936795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We verify the rate function under the assumption </a:t>
                </a:r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The generating function is 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The scaled cumulant generating function satisfies </a:t>
                </a:r>
                <a:r>
                  <a:rPr kumimoji="1" lang="en-US" altLang="zh-CN" sz="2400" b="1" dirty="0"/>
                  <a:t>Varadhan’s Theorem</a:t>
                </a:r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Legendre–Fenchel transforms can be inverted when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kumimoji="1" lang="en-US" altLang="zh-CN" sz="2400" dirty="0"/>
                  <a:t> is differentiable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3CD9C87-82E3-704C-7D35-957FB29367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6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P(A_{n}\in\mathrm{d}a)\asymp e^{-nI(a)}\mathrm{d}a&#10;\end{align*}&#10;\end{document}" title="IguanaTex Bitmap Display">
            <a:extLst>
              <a:ext uri="{FF2B5EF4-FFF2-40B4-BE49-F238E27FC236}">
                <a16:creationId xmlns:a16="http://schemas.microsoft.com/office/drawing/2014/main" id="{A0F51870-955D-C10D-E5DE-734ECE5ABB0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539335" y="1244811"/>
            <a:ext cx="3230880" cy="36576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,amsfonts}&#10;\pagestyle{empty}&#10;\begin{document}&#10;\begin{align*}&#10;   \left\langle e^{nkA_{n}}\right\rangle &amp;\asymp\int_{\mathbb{R}}e^{n[ka-I(a)]}\mathrm{d}a\\&amp;\asymp\exp\left(n\sup_{a\in\mathbb{R}}\{ka-I(a)\}\right)&#10;\end{align*}&#10;\end{document}" title="IguanaTex Bitmap Display">
            <a:extLst>
              <a:ext uri="{FF2B5EF4-FFF2-40B4-BE49-F238E27FC236}">
                <a16:creationId xmlns:a16="http://schemas.microsoft.com/office/drawing/2014/main" id="{16ED0CC5-731C-4832-CCE6-FAE4221DFB2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785519" y="2179344"/>
            <a:ext cx="3835400" cy="12954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,amsfonts}&#10;\pagestyle{empty}&#10;\begin{document}&#10;\begin{align*}&#10;   \lambda(k)=\lim _{n \rightarrow \infty} \frac{1}{n} \ln \left\langle\mathrm{e}^{n k A_n}\right\rangle=\sup _{a \in \mathbb{R}}\{k a-I(a)\} .&#10;\end{align*}&#10;\end{document}" title="IguanaTex Bitmap Display">
            <a:extLst>
              <a:ext uri="{FF2B5EF4-FFF2-40B4-BE49-F238E27FC236}">
                <a16:creationId xmlns:a16="http://schemas.microsoft.com/office/drawing/2014/main" id="{77D95735-2D48-BAAB-E0DC-DC79917D2EF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686175" y="4177508"/>
            <a:ext cx="4826000" cy="5842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,amsfonts}&#10;\pagestyle{empty}&#10;\begin{document}&#10;\begin{align*}&#10;   I(a)=\sup_{k\in\mathbb{R}}\{ka-\lambda(k)\}&#10;\end{align*}&#10;\end{document}" title="IguanaTex Bitmap Display">
            <a:extLst>
              <a:ext uri="{FF2B5EF4-FFF2-40B4-BE49-F238E27FC236}">
                <a16:creationId xmlns:a16="http://schemas.microsoft.com/office/drawing/2014/main" id="{2CA7FF91-9A36-F7AF-EA5D-395BA33F7FF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298975" y="5708811"/>
            <a:ext cx="2987040" cy="51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1372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F08606-7AD5-78B7-C5B1-73052C689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Application: </a:t>
            </a:r>
            <a:r>
              <a:rPr lang="en-US" altLang="zh-CN" dirty="0"/>
              <a:t>Cramér’s Theorem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93B3C06A-962E-2455-C98D-F49708633702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b="1" dirty="0">
                    <a:solidFill>
                      <a:srgbClr val="C00000"/>
                    </a:solidFill>
                  </a:rPr>
                  <a:t>Cramér’s Theorem</a:t>
                </a:r>
                <a:r>
                  <a:rPr lang="en-US" altLang="zh-CN" sz="2400" dirty="0"/>
                  <a:t>: </a:t>
                </a:r>
                <a:r>
                  <a:rPr kumimoji="1" lang="en-US" altLang="zh-CN" sz="2400" dirty="0"/>
                  <a:t>For </a:t>
                </a:r>
                <a:r>
                  <a:rPr lang="en-US" altLang="zh-CN" sz="2400" b="1" dirty="0" err="1">
                    <a:solidFill>
                      <a:srgbClr val="C00000"/>
                    </a:solidFill>
                  </a:rPr>
                  <a:t>i.i.d.</a:t>
                </a:r>
                <a:r>
                  <a:rPr lang="en-US" altLang="zh-CN" sz="2400" dirty="0"/>
                  <a:t> case, the </a:t>
                </a:r>
                <a:r>
                  <a:rPr kumimoji="1" lang="en-US" altLang="zh-CN" sz="2400" dirty="0"/>
                  <a:t>generating function of the sample mean satisfies</a:t>
                </a:r>
                <a:endParaRPr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It is just the generating (characteristic) function of</a:t>
                </a:r>
                <a:r>
                  <a:rPr kumimoji="1"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 </a:t>
                </a:r>
              </a:p>
              <a:p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Gaussian</a:t>
                </a:r>
                <a:r>
                  <a:rPr kumimoji="1" lang="en-US" altLang="zh-CN" sz="2400" dirty="0"/>
                  <a:t>: 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93B3C06A-962E-2455-C98D-F497086337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6"/>
                <a:stretch>
                  <a:fillRect l="-1448" t="-2639" r="-6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bar{X}_n =\frac{1}{n} \sum_{i=1}^n X_i&#10;\end{align*}&#10;\end{document}" title="IguanaTex Bitmap Display">
            <a:extLst>
              <a:ext uri="{FF2B5EF4-FFF2-40B4-BE49-F238E27FC236}">
                <a16:creationId xmlns:a16="http://schemas.microsoft.com/office/drawing/2014/main" id="{B9A17B9C-58B7-E895-D034-EBA57816E8A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282751" y="1988840"/>
            <a:ext cx="1950720" cy="85344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\lambda(k)=\lim_{n\rightarrow\infty}\frac{1}{n}\ln\left\langle e^{k\sum_{i=1}^{n}X_{i}}\right\rangle =\lim_{n\rightarrow\infty}\frac{1}{n}\ln\prod_{i=1}^{n}\left\langle e^{kX_{i}}\right\rangle =\ln\left\langle e^{kX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7C091D19-E4EE-7F21-6E01-C9B28D9032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282751" y="2876462"/>
            <a:ext cx="8412480" cy="85344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lambda(k)=\ln\left\langle e^{kX}\right\rangle =\mu k+\frac{1}{2}\sigma^{2}k^{2}&#10;\end{align*}&#10;\end{document}" title="IguanaTex Bitmap Display">
            <a:extLst>
              <a:ext uri="{FF2B5EF4-FFF2-40B4-BE49-F238E27FC236}">
                <a16:creationId xmlns:a16="http://schemas.microsoft.com/office/drawing/2014/main" id="{04284CCB-47DA-CC48-1FAA-9F5B945057C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282751" y="4877152"/>
            <a:ext cx="4023360" cy="64008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I(s)=\sup_{k}\{ks-\lambda(k)\}=\sup_{k}\{k(s-\mu)-\frac{1}{2}\sigma^{2}k^{2}\}=\frac{(s-\mu)^{2}}{2\sigma^{2}}&#10;\end{align*}&#10;\end{document}" title="IguanaTex Bitmap Display">
            <a:extLst>
              <a:ext uri="{FF2B5EF4-FFF2-40B4-BE49-F238E27FC236}">
                <a16:creationId xmlns:a16="http://schemas.microsoft.com/office/drawing/2014/main" id="{9B3A0B65-D2B9-A4D6-0CF7-7D6D5F74CCD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282751" y="5577800"/>
            <a:ext cx="79552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587223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BEDE9-1151-A6CF-1C76-86FCA2308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D191F8-69E0-90A7-AAF3-9AED9AC1C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Application: </a:t>
            </a:r>
            <a:r>
              <a:rPr lang="en-US" altLang="zh-CN" dirty="0"/>
              <a:t>Cramér’s Theorem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C98E2BFA-591A-40CB-4CD9-D687F507E48C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Random bits</a:t>
                </a:r>
                <a:r>
                  <a:rPr kumimoji="1" lang="en-US" altLang="zh-CN" sz="2400" dirty="0"/>
                  <a:t>: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>
                    <a:solidFill>
                      <a:srgbClr val="C00000"/>
                    </a:solidFill>
                  </a:rPr>
                  <a:t>The Gärtner–Ellis Theorem is not limited to </a:t>
                </a:r>
                <a:r>
                  <a:rPr kumimoji="1" lang="en-US" altLang="zh-CN" sz="2400" dirty="0" err="1">
                    <a:solidFill>
                      <a:srgbClr val="C00000"/>
                    </a:solidFill>
                  </a:rPr>
                  <a:t>i.i.d.</a:t>
                </a:r>
                <a:r>
                  <a:rPr kumimoji="1" lang="en-US" altLang="zh-CN" sz="2400" dirty="0">
                    <a:solidFill>
                      <a:srgbClr val="C00000"/>
                    </a:solidFill>
                  </a:rPr>
                  <a:t> random variables</a:t>
                </a:r>
              </a:p>
              <a:p>
                <a:r>
                  <a:rPr kumimoji="1" lang="en-US" altLang="zh-CN" sz="2400" dirty="0"/>
                  <a:t>It can be applied to any random variable when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2400" dirty="0"/>
                  <a:t> exists and can be calculated.</a:t>
                </a:r>
              </a:p>
              <a:p>
                <a:r>
                  <a:rPr kumimoji="1" lang="en-US" altLang="zh-CN" sz="2400" dirty="0"/>
                  <a:t>This is the situation in statistical physics for evaluating the partition function!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C98E2BFA-591A-40CB-4CD9-D687F507E4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5"/>
                <a:stretch>
                  <a:fillRect l="-1448" t="-2639" b="-1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I(r)&amp;=\sup_{k}\{kr-\lambda(k)\}\\&amp;=\sup_{k}\{kr-\ln(1-p+pe^{k})\}\\&amp;=r\ln\frac{r}{p}+(1-r)\ln\frac{1-r}{1-p}&#10;\end{align*}&#10;\end{document}" title="IguanaTex Bitmap Display">
            <a:extLst>
              <a:ext uri="{FF2B5EF4-FFF2-40B4-BE49-F238E27FC236}">
                <a16:creationId xmlns:a16="http://schemas.microsoft.com/office/drawing/2014/main" id="{92F8CFD5-AEE7-228A-49C5-4D87BFE12F4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41575" y="2438400"/>
            <a:ext cx="4389120" cy="198120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k=\ln\frac{(1-p)r}{p(1-r)}&#10;\end{align*}&#10;\end{document}" title="IguanaTex Bitmap Display">
            <a:extLst>
              <a:ext uri="{FF2B5EF4-FFF2-40B4-BE49-F238E27FC236}">
                <a16:creationId xmlns:a16="http://schemas.microsoft.com/office/drawing/2014/main" id="{23A164D3-4A1E-7887-B5B2-AEA8075EBDA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592695" y="2819400"/>
            <a:ext cx="1625600" cy="60960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\lambda(k)=\ln\left\langle e^{kb}\right\rangle =\ln[(1-p)e^{k\cdot0}+pe^{k\cdot1}]&#10;\end{align*}&#10;\end{document}" title="IguanaTex Bitmap Display">
            <a:extLst>
              <a:ext uri="{FF2B5EF4-FFF2-40B4-BE49-F238E27FC236}">
                <a16:creationId xmlns:a16="http://schemas.microsoft.com/office/drawing/2014/main" id="{A8B3E46B-3007-B489-CEC1-749761F70C0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441575" y="1750308"/>
            <a:ext cx="5151120" cy="39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15667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BA5AE970-7B8B-2C02-5323-F16645AEDF0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Properties of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BA5AE970-7B8B-2C02-5323-F16645AEDF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5"/>
                <a:stretch>
                  <a:fillRect l="-2673" t="-54286" b="-8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12A6D8-3EE7-5B7D-8454-3B28A5AAF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Derivatives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Convexity</a:t>
            </a:r>
            <a:endParaRPr kumimoji="1" lang="zh-CN" altLang="en-US" sz="2400" dirty="0"/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lambda(k)&amp;=\lim_{n\rightarrow\infty}\frac{1}{n}\ln\left\langle e^{nkA_{n}}\right\rangle \\\lambda^{\prime}(0)&amp;=\lim_{n\rightarrow\infty}\left.\frac{\left\langle A_{n}e^{nkA_{n}}\right\rangle }{\left\langle e^{nkA_{n}}\right\rangle }\right|_{k=0}=\lim_{n\rightarrow\infty}\left\langle A_{n}\right\rangle \\\lambda^{\prime\prime}(0)&amp;=\lim_{n\rightarrow\infty}n(\left\langle A_{n}^{2}\right\rangle -\left\langle A_{n}\right\rangle ^{2})=\lim_{n\rightarrow\infty}n\mathrm{var}(A_{n})&#10;\end{align*}&#10;\end{document}" title="IguanaTex Bitmap Display">
            <a:extLst>
              <a:ext uri="{FF2B5EF4-FFF2-40B4-BE49-F238E27FC236}">
                <a16:creationId xmlns:a16="http://schemas.microsoft.com/office/drawing/2014/main" id="{2EC26F14-ED4A-E084-E1B6-93C12BE1349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084290" y="1616967"/>
            <a:ext cx="5257800" cy="190500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\alpha \ln \left\langle\mathrm{e}^{n k_1 A_n}\right\rangle+(1-\alpha) \ln \left\langle\mathrm{e}^{n k_2 A_n}\right\rangle \geq \ln \left\langle\mathrm{e}^{n\left[\alpha k_1+(1-\alpha) k_2\right] A_n}\right\rangle&#10;\end{align*}&#10;\end{document}" title="IguanaTex Bitmap Display">
            <a:extLst>
              <a:ext uri="{FF2B5EF4-FFF2-40B4-BE49-F238E27FC236}">
                <a16:creationId xmlns:a16="http://schemas.microsoft.com/office/drawing/2014/main" id="{5E35B005-4300-29AE-DC4E-131A7461BF5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908896" y="4288533"/>
            <a:ext cx="6553200" cy="4572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\alpha\lambda(k_{1})+(1-\alpha)\lambda(k_{2})\geq\lambda(\alpha k_{1}+(1-\alpha)k_{2})&#10;\end{align*}&#10;\end{document}" title="IguanaTex Bitmap Display">
            <a:extLst>
              <a:ext uri="{FF2B5EF4-FFF2-40B4-BE49-F238E27FC236}">
                <a16:creationId xmlns:a16="http://schemas.microsoft.com/office/drawing/2014/main" id="{A20E8449-C12A-683E-7A3F-E92A6A0D08F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930823" y="5605163"/>
            <a:ext cx="4851400" cy="254000"/>
          </a:xfrm>
          <a:prstGeom prst="rect">
            <a:avLst/>
          </a:prstGeom>
        </p:spPr>
      </p:pic>
      <p:sp>
        <p:nvSpPr>
          <p:cNvPr id="10" name="右箭头 9">
            <a:extLst>
              <a:ext uri="{FF2B5EF4-FFF2-40B4-BE49-F238E27FC236}">
                <a16:creationId xmlns:a16="http://schemas.microsoft.com/office/drawing/2014/main" id="{A6D8AFFB-FA85-2BA4-0BA7-083F2DE8815C}"/>
              </a:ext>
            </a:extLst>
          </p:cNvPr>
          <p:cNvSpPr/>
          <p:nvPr/>
        </p:nvSpPr>
        <p:spPr>
          <a:xfrm rot="5400000">
            <a:off x="5497166" y="5015656"/>
            <a:ext cx="432048" cy="25400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116919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7B0A-7A85-FD0C-3F9E-E4DC4B0AF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B87C8B67-6A9E-9B22-EEDD-B2CB57E17C4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Properties of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B87C8B67-6A9E-9B22-EEDD-B2CB57E17C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8"/>
                <a:stretch>
                  <a:fillRect l="-2673" t="-54286" b="-8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8D9175A4-F80B-A6F7-8B31-94F9C95D1C60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4" y="1252836"/>
                <a:ext cx="11389023" cy="5200499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Positivity: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Law of Large Numbers</a:t>
                </a:r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Let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sz="2400" dirty="0"/>
                  <a:t> be any set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, then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kumimoji="1" lang="en-US" altLang="zh-CN" sz="2400" dirty="0"/>
                  <a:t> exponentially fast with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kumimoji="1" lang="en-US" altLang="zh-CN" sz="2400" dirty="0"/>
                  <a:t> if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Central Limit Theorem</a:t>
                </a:r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8D9175A4-F80B-A6F7-8B31-94F9C95D1C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4" y="1252836"/>
                <a:ext cx="11389023" cy="5200499"/>
              </a:xfrm>
              <a:blipFill>
                <a:blip r:embed="rId9"/>
                <a:stretch>
                  <a:fillRect l="-1448" t="-2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图片 21" descr="\documentclass{article}&#10;\usepackage{amsmath}&#10;\usepackage{xcolor}&#10;\usepackage{mathrsfs}&#10;\usepackage{physics,bm,bbm}&#10;\pagestyle{empty}&#10;\begin{document}&#10;\begin{align*}&#10;   \mu=\lim_{n\rightarrow \infty}\left\langle A_{n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58E281A2-C849-8A45-D6C1-22EECC5461F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137549" y="2181736"/>
            <a:ext cx="1859280" cy="426720"/>
          </a:xfrm>
          <a:prstGeom prst="rect">
            <a:avLst/>
          </a:prstGeom>
        </p:spPr>
      </p:pic>
      <p:pic>
        <p:nvPicPr>
          <p:cNvPr id="20" name="图片 19" descr="\documentclass{article}&#10;\usepackage{amsmath}&#10;\usepackage{xcolor}&#10;\usepackage{mathrsfs}&#10;\usepackage{physics,bm,bbm}&#10;\pagestyle{empty}&#10;\begin{document}&#10;\begin{align*}&#10;I(\mu )=0&#10;\end{align*}&#10;\end{document}" title="IguanaTex Bitmap Display">
            <a:extLst>
              <a:ext uri="{FF2B5EF4-FFF2-40B4-BE49-F238E27FC236}">
                <a16:creationId xmlns:a16="http://schemas.microsoft.com/office/drawing/2014/main" id="{A1F812A6-5F56-59EB-D4F2-38EE4C686B7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957213" y="2234047"/>
            <a:ext cx="1127760" cy="3048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pagestyle{empty}&#10;\begin{document}&#10;\begin{align*}&#10;   P\left(A_n \in B\right)=\int_B P\left(A_n \in \mathrm{~d} a\right) \asymp \int_B \mathrm{e}^{-n I(a)} \mathrm{d} a \asymp \mathrm{e}^{-n \inf _{a \in B} I(a)}&#10;\end{align*}&#10;\end{document}" title="IguanaTex Bitmap Display">
            <a:extLst>
              <a:ext uri="{FF2B5EF4-FFF2-40B4-BE49-F238E27FC236}">
                <a16:creationId xmlns:a16="http://schemas.microsoft.com/office/drawing/2014/main" id="{B75D6873-5FDA-0D5E-E79B-57333271AD3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644775" y="3722637"/>
            <a:ext cx="6908800" cy="584200"/>
          </a:xfrm>
          <a:prstGeom prst="rect">
            <a:avLst/>
          </a:prstGeom>
        </p:spPr>
      </p:pic>
      <p:pic>
        <p:nvPicPr>
          <p:cNvPr id="27" name="图片 26" descr="\documentclass{article}&#10;\usepackage{amsmath}&#10;\usepackage{xcolor}&#10;\usepackage{mathrsfs}&#10;\usepackage{physics,bm,bbm}&#10;\pagestyle{empty}&#10;\begin{document}&#10;\begin{align*}&#10;   I''(a=\mu)=\frac{1}{\sigma^{2}}&#10;\end{align*}&#10;\end{document}" title="IguanaTex Bitmap Display">
            <a:extLst>
              <a:ext uri="{FF2B5EF4-FFF2-40B4-BE49-F238E27FC236}">
                <a16:creationId xmlns:a16="http://schemas.microsoft.com/office/drawing/2014/main" id="{CA2B147C-9059-E596-B5DF-AADFDD3D1AC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803031" y="5421018"/>
            <a:ext cx="2072640" cy="64008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I(a)\approx\frac{1}{2}I''(a=\mu)(a-\mu)^{2}&#10;\end{align*}&#10;\end{document}" title="IguanaTex Bitmap Display">
            <a:extLst>
              <a:ext uri="{FF2B5EF4-FFF2-40B4-BE49-F238E27FC236}">
                <a16:creationId xmlns:a16="http://schemas.microsoft.com/office/drawing/2014/main" id="{A8A3E27C-F7AF-359F-186B-C48DE0DBDFC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613794" y="5232679"/>
            <a:ext cx="2946400" cy="53340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P(A_{n}\in\mathrm{d}a)\approx e^{-nI''(a=\mu)(a-\mu)^{2}/2}\mathrm{d}a&#10;\end{align*}&#10;\end{document}" title="IguanaTex Bitmap Display">
            <a:extLst>
              <a:ext uri="{FF2B5EF4-FFF2-40B4-BE49-F238E27FC236}">
                <a16:creationId xmlns:a16="http://schemas.microsoft.com/office/drawing/2014/main" id="{E4D5783E-EA79-C1E2-C13C-2BBACA0C800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633911" y="5915504"/>
            <a:ext cx="39370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5238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FAF86F-CBA9-3233-E21D-3E1CB5DEC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classic counterexample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F5C99809-8076-30CF-2421-7976AA32FCC7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i.i.d. heavy-tail random variables under Pareto density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&gt;3</m:t>
                    </m:r>
                  </m:oMath>
                </a14:m>
                <a:r>
                  <a:rPr kumimoji="1" lang="en-US" altLang="zh-CN" sz="2400" dirty="0"/>
                  <a:t>, the Central Limit Theorem holds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en-US" altLang="zh-CN" sz="2400" dirty="0"/>
                  <a:t> everywhere</a:t>
                </a:r>
              </a:p>
              <a:p>
                <a:endParaRPr kumimoji="1" lang="en-US" altLang="zh-CN" sz="2400" dirty="0"/>
              </a:p>
              <a:p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kumimoji="1" lang="en-US" altLang="zh-CN" sz="2400" dirty="0"/>
                  <a:t> diverges for all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kumimoji="1" lang="en-US" altLang="zh-CN" sz="2400" dirty="0"/>
                  <a:t> except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F5C99809-8076-30CF-2421-7976AA32FC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3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p(x)=\frac{A}{(|x|+c)^{\beta}}&#10;\end{align*}&#10;\end{document}" title="IguanaTex Bitmap Display">
            <a:extLst>
              <a:ext uri="{FF2B5EF4-FFF2-40B4-BE49-F238E27FC236}">
                <a16:creationId xmlns:a16="http://schemas.microsoft.com/office/drawing/2014/main" id="{A6EEE5E1-C4B8-743A-D1DF-3B785C435E6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32037" y="1700808"/>
            <a:ext cx="2255520" cy="701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48DA485-D229-94DC-3EE4-20DD15D38F7A}"/>
                  </a:ext>
                </a:extLst>
              </p:cNvPr>
              <p:cNvSpPr txBox="1"/>
              <p:nvPr/>
            </p:nvSpPr>
            <p:spPr>
              <a:xfrm>
                <a:off x="8053705" y="1700808"/>
                <a:ext cx="2592288" cy="702318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sz="2000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kumimoji="1" lang="en-US" altLang="zh-CN" sz="2000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kumimoji="1" lang="en-US" altLang="zh-CN" sz="2000" noProof="0" dirty="0">
                    <a:solidFill>
                      <a:schemeClr val="bg2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kumimoji="1" lang="en-US" altLang="zh-CN" sz="2000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kumimoji="1" lang="en-US" altLang="zh-CN" sz="2000" noProof="0" dirty="0">
                    <a:solidFill>
                      <a:schemeClr val="bg2"/>
                    </a:solidFill>
                  </a:rPr>
                  <a:t> normalized constant</a:t>
                </a:r>
                <a:endParaRPr kumimoji="1" lang="zh-CN" altLang="en-US" sz="2000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48DA485-D229-94DC-3EE4-20DD15D38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3705" y="1700808"/>
                <a:ext cx="2592288" cy="702318"/>
              </a:xfrm>
              <a:prstGeom prst="rect">
                <a:avLst/>
              </a:prstGeom>
              <a:blipFill>
                <a:blip r:embed="rId5"/>
                <a:stretch>
                  <a:fillRect r="-7317" b="-228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688585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80BE51-5C1D-1EE9-2606-08AB7BE1F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Symbol Frequency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0988415-51C0-D0A5-5483-E1B63AF4F8B8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i.i.d</a:t>
                </a:r>
                <a:r>
                  <a:rPr kumimoji="1" lang="en-US" altLang="zh-CN" sz="2400" dirty="0" err="1"/>
                  <a:t>.</a:t>
                </a:r>
                <a:r>
                  <a:rPr kumimoji="1" lang="en-US" altLang="zh-CN" sz="2400" dirty="0"/>
                  <a:t> discrete random variables</a:t>
                </a:r>
              </a:p>
              <a:p>
                <a:r>
                  <a:rPr kumimoji="1" lang="en-US" altLang="zh-CN" sz="2400" dirty="0"/>
                  <a:t>Their values </a:t>
                </a:r>
              </a:p>
              <a:p>
                <a:r>
                  <a:rPr kumimoji="1" lang="en-US" altLang="zh-CN" sz="2400" dirty="0"/>
                  <a:t>The relative frequency with the symbol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kumimoji="1" lang="en-US" altLang="zh-CN" sz="2400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kumimoji="1" lang="en-US" altLang="zh-CN" sz="2400" dirty="0"/>
                  <a:t> is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The normalized vector:</a:t>
                </a:r>
              </a:p>
              <a:p>
                <a:r>
                  <a:rPr kumimoji="1" lang="en-US" altLang="zh-CN" sz="2400" dirty="0"/>
                  <a:t>Distribution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: multinomial distribution </a:t>
                </a:r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0988415-51C0-D0A5-5483-E1B63AF4F8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8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\omega=( \omega_1,\omega_2 ,\cdots,\omega_n)&#10;\end{align*}&#10;\end{document}" title="IguanaTex Bitmap Display">
            <a:extLst>
              <a:ext uri="{FF2B5EF4-FFF2-40B4-BE49-F238E27FC236}">
                <a16:creationId xmlns:a16="http://schemas.microsoft.com/office/drawing/2014/main" id="{78FD76F4-7B94-A856-DDEC-1E515CF075A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187525" y="1289833"/>
            <a:ext cx="2682240" cy="3048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6BC8C26-03E1-FE9C-4C20-0EDCF19498EE}"/>
              </a:ext>
            </a:extLst>
          </p:cNvPr>
          <p:cNvSpPr txBox="1"/>
          <p:nvPr/>
        </p:nvSpPr>
        <p:spPr>
          <a:xfrm>
            <a:off x="3628103" y="1460090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Lambda=\{1,2,\cdots,q\}&#10;\end{align*}&#10;\end{document}" title="IguanaTex Bitmap Display">
            <a:extLst>
              <a:ext uri="{FF2B5EF4-FFF2-40B4-BE49-F238E27FC236}">
                <a16:creationId xmlns:a16="http://schemas.microsoft.com/office/drawing/2014/main" id="{F8DC3146-687B-5BD6-1446-712095E3645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786807" y="1844824"/>
            <a:ext cx="1828800" cy="2540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P(\omega_i=j)=\rho_j &gt;0&#10;\end{align*}&#10;\end{document}" title="IguanaTex Bitmap Display">
            <a:extLst>
              <a:ext uri="{FF2B5EF4-FFF2-40B4-BE49-F238E27FC236}">
                <a16:creationId xmlns:a16="http://schemas.microsoft.com/office/drawing/2014/main" id="{27BDCEAB-C382-F7E0-4598-DFC4D5F63E2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474545" y="1844824"/>
            <a:ext cx="2108200" cy="27940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L_{n,j}(\omega)=\frac{1}{n}\sum_{i=1}^{n}\delta_{\omega_{i},j}&#10;\end{align*}&#10;\end{document}" title="IguanaTex Bitmap Display">
            <a:extLst>
              <a:ext uri="{FF2B5EF4-FFF2-40B4-BE49-F238E27FC236}">
                <a16:creationId xmlns:a16="http://schemas.microsoft.com/office/drawing/2014/main" id="{58524196-B9D9-809D-4DC9-1E60A3BFE80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742815" y="2807816"/>
            <a:ext cx="2286000" cy="71120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L_n (\omega)=(L_{n,1}(\omega),L_{n,2}(\omega),\cdots,L_{n,q}(\omega))&#10;\end{align*}&#10;\end{document}" title="IguanaTex Bitmap Display">
            <a:extLst>
              <a:ext uri="{FF2B5EF4-FFF2-40B4-BE49-F238E27FC236}">
                <a16:creationId xmlns:a16="http://schemas.microsoft.com/office/drawing/2014/main" id="{B6686A63-9091-5606-B516-80A08D07B13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392295" y="3679203"/>
            <a:ext cx="5273040" cy="335280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P(L_{n}=l)&amp;=\frac{n!}{\prod_{j=1}^{q}(nl_{j})!}\prod_{j=1}^{q}\rho_{j}^{nl_{j}}&#10;\end{align*}&#10;\end{document}" title="IguanaTex Bitmap Display">
            <a:extLst>
              <a:ext uri="{FF2B5EF4-FFF2-40B4-BE49-F238E27FC236}">
                <a16:creationId xmlns:a16="http://schemas.microsoft.com/office/drawing/2014/main" id="{9B9218C8-1004-CA9B-4CA9-8C8636783FE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120515" y="5023867"/>
            <a:ext cx="3530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02869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38B94B-FBB5-FD30-F39E-D35321848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Sanov’s Theorem </a:t>
            </a:r>
            <a:r>
              <a:rPr lang="en-US" altLang="zh-CN" sz="4000" dirty="0"/>
              <a:t>– Level-2 large deviations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DF2E4ED6-00CD-885C-7849-DF6D307A32F3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sz="2400" dirty="0"/>
                  <a:t>According to results of the random bits, you can guess that </a:t>
                </a:r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The rate function is related to the relative entropy or </a:t>
                </a:r>
                <a:r>
                  <a:rPr lang="en-US" altLang="zh-CN" sz="2400" dirty="0" err="1"/>
                  <a:t>Kullback</a:t>
                </a:r>
                <a:r>
                  <a:rPr lang="en-US" altLang="zh-CN" sz="2400" dirty="0"/>
                  <a:t>–</a:t>
                </a:r>
                <a:r>
                  <a:rPr lang="en-US" altLang="zh-CN" sz="2400" dirty="0" err="1"/>
                  <a:t>Leibler</a:t>
                </a:r>
                <a:r>
                  <a:rPr lang="en-US" altLang="zh-CN" sz="2400" dirty="0"/>
                  <a:t> distance</a:t>
                </a:r>
              </a:p>
              <a:p>
                <a:r>
                  <a:rPr kumimoji="1" lang="en-US" altLang="zh-CN" sz="2400" dirty="0"/>
                  <a:t>The complete large deviation principle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 is known in large deviation theory as Sanov’s Theorem.</a:t>
                </a:r>
              </a:p>
              <a:p>
                <a:r>
                  <a:rPr lang="en-US" altLang="zh-CN" sz="2400" dirty="0"/>
                  <a:t>It describes the probability that the empirical distribution of </a:t>
                </a:r>
                <a:r>
                  <a:rPr lang="en-US" altLang="zh-CN" sz="2400" dirty="0" err="1"/>
                  <a:t>i.i.d.</a:t>
                </a:r>
                <a:r>
                  <a:rPr lang="en-US" altLang="zh-CN" sz="2400" dirty="0"/>
                  <a:t> samples deviates from the true distribution.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DF2E4ED6-00CD-885C-7849-DF6D307A32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3"/>
                <a:stretch>
                  <a:fillRect l="-1448" t="-2639" r="-13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P(L_{n}=l)&amp;\approx e^{-nI_{\rho}(l)},\;\;\;I_{\rho}(l)=D_{KL}(l||\rho)=\sum_{j=1}^{q}l_{j}\ln\frac{l_{j}}{\rho_{j}}&#10;\end{align*}&#10;\end{document}" title="IguanaTex Bitmap Display">
            <a:extLst>
              <a:ext uri="{FF2B5EF4-FFF2-40B4-BE49-F238E27FC236}">
                <a16:creationId xmlns:a16="http://schemas.microsoft.com/office/drawing/2014/main" id="{7088EED2-1299-2218-C6A6-4AF1B400270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42791" y="1916832"/>
            <a:ext cx="7254240" cy="88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53939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E270E6-8F0B-C785-A4B3-E5F1F4D2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Contraction principle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9757C00-ACC3-AC23-BD40-237828582491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2400" dirty="0"/>
                  <a:t> is the rate function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kumimoji="1" lang="en-US" altLang="zh-CN" sz="2400" dirty="0"/>
              </a:p>
              <a:p>
                <a:r>
                  <a:rPr kumimoji="1" lang="en-US" altLang="zh-CN" sz="2400" dirty="0"/>
                  <a:t>We want to find the rate function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2400" dirty="0"/>
                  <a:t>. We call </a:t>
                </a:r>
                <a14:m>
                  <m:oMath xmlns:m="http://schemas.openxmlformats.org/officeDocument/2006/math">
                    <m:r>
                      <a:rPr kumimoji="1" lang="en-US" altLang="zh-CN" sz="24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kumimoji="1" lang="en-US" altLang="zh-CN" sz="2400" dirty="0"/>
                  <a:t> a contraction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9757C00-ACC3-AC23-BD40-2378285824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5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P(B_{n}\in\mathrm{d}b)=\int_{\{a:h(a)=b\}}P(A_{n}\in\mathrm{d}a)&#10;\end{align*}&#10;\end{document}" title="IguanaTex Bitmap Display">
            <a:extLst>
              <a:ext uri="{FF2B5EF4-FFF2-40B4-BE49-F238E27FC236}">
                <a16:creationId xmlns:a16="http://schemas.microsoft.com/office/drawing/2014/main" id="{B9A55E97-967A-DE73-1E60-E8A73276DCA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362871" y="2564904"/>
            <a:ext cx="4089400" cy="63500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e^{-nI_{B}(b)}\mathrm{d}b\asymp\exp\left(-n\inf_{a:h(a)=b}I_{A}(a)\right)\mathrm{d}a&#10;\end{align*}&#10;\end{document}" title="IguanaTex Bitmap Display">
            <a:extLst>
              <a:ext uri="{FF2B5EF4-FFF2-40B4-BE49-F238E27FC236}">
                <a16:creationId xmlns:a16="http://schemas.microsoft.com/office/drawing/2014/main" id="{984C1BB0-C657-AE47-8785-D289E8E318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427006" y="3429000"/>
            <a:ext cx="4419600" cy="6096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I_{B}(b)=\inf_{a:h(a)=b}I_{A}(a)&#10;\end{align*}&#10;\end{document}" title="IguanaTex Bitmap Display">
            <a:extLst>
              <a:ext uri="{FF2B5EF4-FFF2-40B4-BE49-F238E27FC236}">
                <a16:creationId xmlns:a16="http://schemas.microsoft.com/office/drawing/2014/main" id="{0D07E19D-636F-6B19-E578-A4B42680B9F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440869" y="4421088"/>
            <a:ext cx="23368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9562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61A23-2AB5-5DA6-3C8D-68F0162C5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Contraction from Level-2 to Level-1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990C5ED-A216-582B-9D6B-A6AA55921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Its value</a:t>
            </a:r>
          </a:p>
          <a:p>
            <a:endParaRPr lang="en-US" altLang="zh-CN" sz="2400" dirty="0"/>
          </a:p>
          <a:p>
            <a:r>
              <a:rPr lang="en-US" altLang="zh-CN" sz="2400" dirty="0"/>
              <a:t>The contraction principle leads to  </a:t>
            </a:r>
          </a:p>
          <a:p>
            <a:endParaRPr lang="zh-CN" altLang="en-US" sz="2400" dirty="0"/>
          </a:p>
        </p:txBody>
      </p:sp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\omega=( \omega_1,\omega_2 ,\cdots,\omega_n)&#10;\end{align*}&#10;\end{document}" title="IguanaTex Bitmap Display">
            <a:extLst>
              <a:ext uri="{FF2B5EF4-FFF2-40B4-BE49-F238E27FC236}">
                <a16:creationId xmlns:a16="http://schemas.microsoft.com/office/drawing/2014/main" id="{95075F6C-4BB5-AEA8-4F9D-99C14AE3E75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58615" y="1356269"/>
            <a:ext cx="2682240" cy="3048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S_n =\frac 1 n\sum_{i=1}^n \omega_i =\sum_{j=1}^q j L_{n,j}(\omega)&#10;\end{align*}&#10;\end{document}" title="IguanaTex Bitmap Display">
            <a:extLst>
              <a:ext uri="{FF2B5EF4-FFF2-40B4-BE49-F238E27FC236}">
                <a16:creationId xmlns:a16="http://schemas.microsoft.com/office/drawing/2014/main" id="{BE4D7803-E295-9C3B-F517-C47C84F69BA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58615" y="1951868"/>
            <a:ext cx="3200400" cy="736600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pagestyle{empty}&#10;\begin{document}&#10;\begin{align*}&#10;   s=\sum_{j=1}^q j l_j&#10;\end{align*}&#10;\end{document}" title="IguanaTex Bitmap Display">
            <a:extLst>
              <a:ext uri="{FF2B5EF4-FFF2-40B4-BE49-F238E27FC236}">
                <a16:creationId xmlns:a16="http://schemas.microsoft.com/office/drawing/2014/main" id="{41A444A5-148C-9281-8D8A-B1B1C3CFBC8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399735" y="2899211"/>
            <a:ext cx="1341120" cy="88392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xcolor}&#10;\usepackage{mathrsfs}&#10;\usepackage{physics,bm,bbm}&#10;\pagestyle{empty}&#10;\begin{document}&#10;\begin{align*}&#10;   I_1(s)=\inf_{l:\sum_{j=1}^q j l_j=s}I_2(l)&#10;\end{align*}&#10;\end{document}" title="IguanaTex Bitmap Display">
            <a:extLst>
              <a:ext uri="{FF2B5EF4-FFF2-40B4-BE49-F238E27FC236}">
                <a16:creationId xmlns:a16="http://schemas.microsoft.com/office/drawing/2014/main" id="{46EE2EE5-F991-B933-947D-BADBD6E70E4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56075" y="4896645"/>
            <a:ext cx="38862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70783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2D780E-FA91-57FB-4889-07EC203B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Large </a:t>
            </a:r>
            <a:r>
              <a:rPr kumimoji="1" lang="en-US" altLang="zh-CN"/>
              <a:t>deviation principle in 3 levels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C20C22F-6946-56D8-7407-77F1134D0422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Introduced by </a:t>
                </a:r>
                <a:r>
                  <a:rPr lang="en-US" altLang="zh-CN" sz="2400" dirty="0" err="1"/>
                  <a:t>Donsker</a:t>
                </a:r>
                <a:r>
                  <a:rPr lang="en-US" altLang="zh-CN" sz="2400" dirty="0"/>
                  <a:t> and Varadhan</a:t>
                </a:r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Large deviations are studied at </a:t>
                </a:r>
                <a:r>
                  <a:rPr lang="en-US" altLang="zh-CN" sz="2400" b="1" dirty="0"/>
                  <a:t>three levels</a:t>
                </a:r>
                <a:r>
                  <a:rPr lang="en-US" altLang="zh-CN" sz="2400" dirty="0"/>
                  <a:t>:</a:t>
                </a:r>
              </a:p>
              <a:p>
                <a:endParaRPr lang="en-US" altLang="zh-CN" sz="2400" dirty="0"/>
              </a:p>
              <a:p>
                <a:pPr lvl="1"/>
                <a:r>
                  <a:rPr lang="en-US" altLang="zh-CN" sz="2199" b="1" dirty="0"/>
                  <a:t>Level 1: </a:t>
                </a:r>
                <a:r>
                  <a:rPr lang="en-US" altLang="zh-CN" sz="2199" dirty="0"/>
                  <a:t>the sample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199" dirty="0"/>
                  <a:t> (</a:t>
                </a:r>
                <a:r>
                  <a:rPr lang="en-US" altLang="zh-CN" sz="2400" dirty="0"/>
                  <a:t>Cramér’s Theorem</a:t>
                </a:r>
                <a:r>
                  <a:rPr lang="en-US" altLang="zh-CN" sz="2199" dirty="0"/>
                  <a:t>).</a:t>
                </a:r>
              </a:p>
              <a:p>
                <a:pPr lvl="1"/>
                <a:endParaRPr lang="en-US" altLang="zh-CN" sz="2199" dirty="0"/>
              </a:p>
              <a:p>
                <a:pPr lvl="1"/>
                <a:r>
                  <a:rPr lang="en-US" altLang="zh-CN" sz="2199" b="1" dirty="0"/>
                  <a:t>Level 2: </a:t>
                </a:r>
                <a:r>
                  <a:rPr lang="en-US" altLang="zh-CN" sz="2199" dirty="0"/>
                  <a:t>the empirical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199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199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sz="2199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199" dirty="0"/>
                  <a:t> (Sanov’s Theorem).</a:t>
                </a:r>
              </a:p>
              <a:p>
                <a:pPr lvl="1"/>
                <a:endParaRPr lang="en-US" altLang="zh-CN" sz="2199" dirty="0"/>
              </a:p>
              <a:p>
                <a:pPr lvl="1"/>
                <a:r>
                  <a:rPr lang="en-US" altLang="zh-CN" sz="2199" b="1" dirty="0"/>
                  <a:t>Level 3: </a:t>
                </a:r>
                <a:r>
                  <a:rPr lang="en-US" altLang="zh-CN" sz="2199" dirty="0"/>
                  <a:t>the pair empirical distribution by including </a:t>
                </a:r>
                <a14:m>
                  <m:oMath xmlns:m="http://schemas.openxmlformats.org/officeDocument/2006/math">
                    <m:r>
                      <a:rPr lang="en-US" altLang="zh-CN" sz="2199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CN" sz="2199" dirty="0"/>
                  <a:t>-tuple empirical distribution. 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C20C22F-6946-56D8-7407-77F1134D04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3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259065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FD050C-2A73-4E8A-4A60-24E67FD87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4A6BD13-2B35-B1BA-3EAF-294CBF23AC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In this lecture, we use only </a:t>
            </a:r>
            <a:r>
              <a:rPr kumimoji="1" lang="en-US" altLang="zh-CN" sz="2400" dirty="0" err="1"/>
              <a:t>i.i.d.</a:t>
            </a:r>
            <a:r>
              <a:rPr kumimoji="1" lang="en-US" altLang="zh-CN" sz="2400" dirty="0"/>
              <a:t> random variables for illustration of the large deviation theory. </a:t>
            </a:r>
          </a:p>
          <a:p>
            <a:r>
              <a:rPr kumimoji="1" lang="en-US" altLang="zh-CN" sz="2400" dirty="0"/>
              <a:t>It can also be applied to more complex models, for example, Ising models, either fully connected (Curie Weiss) or finite dimension</a:t>
            </a:r>
          </a:p>
          <a:p>
            <a:r>
              <a:rPr kumimoji="1" lang="en-US" altLang="zh-CN" sz="2400" dirty="0"/>
              <a:t>The large deviation theory can be used to study nonequilibrium processes, for example, relaxation processes [see J. </a:t>
            </a:r>
            <a:r>
              <a:rPr kumimoji="1" lang="en-US" altLang="zh-CN" sz="2400" dirty="0" err="1"/>
              <a:t>Meibohm</a:t>
            </a:r>
            <a:r>
              <a:rPr kumimoji="1" lang="en-US" altLang="zh-CN" sz="2400" dirty="0"/>
              <a:t> and M. Esposito, </a:t>
            </a:r>
            <a:r>
              <a:rPr lang="en-US" altLang="zh-CN" sz="2400" dirty="0"/>
              <a:t>PRL 128, 110603 (2022)</a:t>
            </a:r>
            <a:r>
              <a:rPr kumimoji="1" lang="en-US" altLang="zh-CN" sz="2400" dirty="0"/>
              <a:t>]</a:t>
            </a:r>
          </a:p>
          <a:p>
            <a:r>
              <a:rPr kumimoji="1" lang="en-US" altLang="zh-CN" sz="2400" dirty="0"/>
              <a:t>Metastability is related to the non-convexity in the rate function (recall yesterday’s talk).</a:t>
            </a:r>
          </a:p>
        </p:txBody>
      </p:sp>
    </p:spTree>
    <p:extLst>
      <p:ext uri="{BB962C8B-B14F-4D97-AF65-F5344CB8AC3E}">
        <p14:creationId xmlns:p14="http://schemas.microsoft.com/office/powerpoint/2010/main" val="1575806437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78B26F-6FB9-0C24-2ED1-67B110FEE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Take-home message 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45FEAFB-F09B-73CA-4AB7-232762A21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CD5698-10A6-FB17-8668-FF03E68BD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658" y="1252837"/>
            <a:ext cx="6905033" cy="429417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C9052DE-22DA-3D1F-EA65-530620EE6CD2}"/>
              </a:ext>
            </a:extLst>
          </p:cNvPr>
          <p:cNvSpPr txBox="1"/>
          <p:nvPr/>
        </p:nvSpPr>
        <p:spPr>
          <a:xfrm>
            <a:off x="3003947" y="5547011"/>
            <a:ext cx="2160240" cy="63421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algn="ctr"/>
            <a:r>
              <a:rPr kumimoji="1" lang="en-US" altLang="zh-CN" sz="2400" noProof="0" dirty="0">
                <a:solidFill>
                  <a:schemeClr val="bg2"/>
                </a:solidFill>
              </a:rPr>
              <a:t>Small deviation: </a:t>
            </a:r>
          </a:p>
          <a:p>
            <a:pPr algn="ctr"/>
            <a:r>
              <a:rPr kumimoji="1" lang="en-US" altLang="zh-CN" sz="2400" dirty="0">
                <a:solidFill>
                  <a:schemeClr val="bg2"/>
                </a:solidFill>
              </a:rPr>
              <a:t>Central Limit Theorem</a:t>
            </a:r>
          </a:p>
          <a:p>
            <a:pPr algn="ctr"/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D51CAA-ADFC-C17C-B278-90EEF983068A}"/>
              </a:ext>
            </a:extLst>
          </p:cNvPr>
          <p:cNvSpPr txBox="1"/>
          <p:nvPr/>
        </p:nvSpPr>
        <p:spPr>
          <a:xfrm>
            <a:off x="7036395" y="5547011"/>
            <a:ext cx="2160240" cy="63421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algn="ctr"/>
            <a:r>
              <a:rPr kumimoji="1" lang="en-US" altLang="zh-CN" sz="2400" noProof="0" dirty="0">
                <a:solidFill>
                  <a:schemeClr val="bg2"/>
                </a:solidFill>
              </a:rPr>
              <a:t>Large deviation:</a:t>
            </a:r>
          </a:p>
          <a:p>
            <a:pPr algn="ctr"/>
            <a:r>
              <a:rPr kumimoji="1" lang="en-US" altLang="zh-CN" sz="2400" dirty="0">
                <a:solidFill>
                  <a:schemeClr val="bg2"/>
                </a:solidFill>
              </a:rPr>
              <a:t>Rate Function</a:t>
            </a:r>
          </a:p>
          <a:p>
            <a:pPr algn="ctr"/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C3D094-FFDC-6FD2-CF7E-BB2D6DBF10A6}"/>
              </a:ext>
            </a:extLst>
          </p:cNvPr>
          <p:cNvSpPr txBox="1"/>
          <p:nvPr/>
        </p:nvSpPr>
        <p:spPr>
          <a:xfrm>
            <a:off x="6819255" y="2996952"/>
            <a:ext cx="936104" cy="28803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C00000"/>
                </a:solidFill>
              </a:rPr>
              <a:t>y-axis on log scale!</a:t>
            </a:r>
            <a:endParaRPr kumimoji="1" lang="zh-CN" altLang="en-US" noProof="0" dirty="0" err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311627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7C75DB-DEE8-9D0D-D8FA-DAF55E030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Take-home message 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E061B60-AC1F-8443-EB2B-D6F579035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C7CBF555-CA09-4F2B-304E-663E5FF0BA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4421978"/>
                  </p:ext>
                </p:extLst>
              </p:nvPr>
            </p:nvGraphicFramePr>
            <p:xfrm>
              <a:off x="2033058" y="2132856"/>
              <a:ext cx="8132234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6117">
                      <a:extLst>
                        <a:ext uri="{9D8B030D-6E8A-4147-A177-3AD203B41FA5}">
                          <a16:colId xmlns:a16="http://schemas.microsoft.com/office/drawing/2014/main" val="850790223"/>
                        </a:ext>
                      </a:extLst>
                    </a:gridCol>
                    <a:gridCol w="4066117">
                      <a:extLst>
                        <a:ext uri="{9D8B030D-6E8A-4147-A177-3AD203B41FA5}">
                          <a16:colId xmlns:a16="http://schemas.microsoft.com/office/drawing/2014/main" val="15992264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Statistical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physics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Large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deviation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theory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95413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Entropy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per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site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minus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Large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deviation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rate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function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39142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Free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energy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per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site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Scale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cumulating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generating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function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45367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Most probable state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b="0" i="0" smtClean="0">
                                    <a:latin typeface="Cambria Math" panose="02040503050406030204" pitchFamily="18" charset="0"/>
                                  </a:rPr>
                                  <m:t>argmin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11260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Second-order phase transition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Non-convex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726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First-order phase transition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69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Sudden change of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b="0" i="0" smtClean="0">
                                  <a:latin typeface="Cambria Math" panose="02040503050406030204" pitchFamily="18" charset="0"/>
                                </a:rPr>
                                <m:t>argmin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0876778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C7CBF555-CA09-4F2B-304E-663E5FF0BA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4421978"/>
                  </p:ext>
                </p:extLst>
              </p:nvPr>
            </p:nvGraphicFramePr>
            <p:xfrm>
              <a:off x="2033058" y="2132856"/>
              <a:ext cx="8132234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6117">
                      <a:extLst>
                        <a:ext uri="{9D8B030D-6E8A-4147-A177-3AD203B41FA5}">
                          <a16:colId xmlns:a16="http://schemas.microsoft.com/office/drawing/2014/main" val="850790223"/>
                        </a:ext>
                      </a:extLst>
                    </a:gridCol>
                    <a:gridCol w="4066117">
                      <a:extLst>
                        <a:ext uri="{9D8B030D-6E8A-4147-A177-3AD203B41FA5}">
                          <a16:colId xmlns:a16="http://schemas.microsoft.com/office/drawing/2014/main" val="15992264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Statistical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physics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Large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deviation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theory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95413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Entropy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per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site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minus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Large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deviation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rate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function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439142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Free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energy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per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site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Scale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cumulating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generating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function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745367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Most probable state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0625" t="-313793" r="-625" b="-2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1260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Second-order phase transition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0625" t="-400000" r="-625" b="-1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2679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First-order phase transition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0625" t="-517241" r="-625" b="-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876778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36533902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3128964" y="2995617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4010025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3148016" y="2752726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2773364" y="2954341"/>
            <a:ext cx="1371599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3238503" y="3446466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4719641" y="3284542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5322892" y="3295649"/>
            <a:ext cx="333375" cy="357189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5473700" y="3295653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7156451" y="3243266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7340602" y="2774951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7704139" y="3757613"/>
            <a:ext cx="330200" cy="296863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6891342" y="3746503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7615240" y="3138490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7307265" y="2794004"/>
            <a:ext cx="573088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7153279" y="2782891"/>
            <a:ext cx="633412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8037517" y="3295651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8145464" y="3295651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8540753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8551866" y="3302001"/>
            <a:ext cx="319087" cy="338137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8575675" y="3284541"/>
            <a:ext cx="623887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8878890" y="3330579"/>
            <a:ext cx="280988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8921750" y="3409954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4243391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4411664" y="3295654"/>
            <a:ext cx="277813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4483101" y="3438526"/>
            <a:ext cx="319087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4194175" y="3295651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4108449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4048128" y="3311529"/>
            <a:ext cx="341312" cy="341312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6067428" y="3213102"/>
            <a:ext cx="608013" cy="360364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6418266" y="3213102"/>
            <a:ext cx="314325" cy="360364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6486526" y="3348038"/>
            <a:ext cx="319087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8378826" y="3435353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5038726" y="3435353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5011742" y="3292477"/>
            <a:ext cx="327025" cy="360364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9402765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6099175" y="2420939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6254753" y="2420939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5667378" y="3284539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5672141" y="3357563"/>
            <a:ext cx="498475" cy="296863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5" name="标题 44">
            <a:extLst>
              <a:ext uri="{FF2B5EF4-FFF2-40B4-BE49-F238E27FC236}">
                <a16:creationId xmlns:a16="http://schemas.microsoft.com/office/drawing/2014/main" id="{5C5488CD-B9FD-533B-0C0D-51FD7C84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82679-C9B9-1BA2-E0EB-FD13DD18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49937DE1-2248-8A28-F123-8A4DA0ECA15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Proof of Properties of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49937DE1-2248-8A28-F123-8A4DA0ECA1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8"/>
                <a:stretch>
                  <a:fillRect l="-2673" t="-54286" b="-8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4C2639B-4A85-80A2-93EE-16EED04FF505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4" y="1252836"/>
                <a:ext cx="11389023" cy="5200499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Positivity: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Law of large numbers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Let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sz="2400" dirty="0"/>
                  <a:t> be any set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, then</a:t>
                </a:r>
              </a:p>
              <a:p>
                <a:endParaRPr kumimoji="1" lang="en-US" altLang="zh-CN" sz="2400" dirty="0"/>
              </a:p>
              <a:p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kumimoji="1" lang="en-US" altLang="zh-CN" sz="2400" dirty="0"/>
                  <a:t> exponentially fast with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kumimoji="1" lang="en-US" altLang="zh-CN" sz="2400" dirty="0"/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4C2639B-4A85-80A2-93EE-16EED04FF5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4" y="1252836"/>
                <a:ext cx="11389023" cy="5200499"/>
              </a:xfrm>
              <a:blipFill>
                <a:blip r:embed="rId9"/>
                <a:stretch>
                  <a:fillRect l="-1448" t="-2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lambda(0)=\sup_a\{-I(a)\}=-\inf_a I(a)=-I(a^*)=0&#10;\end{align*}&#10;\end{document}" title="IguanaTex Bitmap Display">
            <a:extLst>
              <a:ext uri="{FF2B5EF4-FFF2-40B4-BE49-F238E27FC236}">
                <a16:creationId xmlns:a16="http://schemas.microsoft.com/office/drawing/2014/main" id="{E088035B-EF5D-80A5-EB55-570788DF508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398652" y="1724154"/>
            <a:ext cx="5054600" cy="4064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a^*=\lambda^\prime(0)=\lim_{n\rightarrow \infty}\left\langle A_{n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8EA3DAB4-EB90-F55F-8AC2-870BC0A4AE9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226967" y="2280535"/>
            <a:ext cx="2540000" cy="3556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I(a^{*})&amp;=\sup_{k}\{ka^{*}-\lambda(k)\}\\&amp;=k(a^{*})a^{*}-\lambda(k(a^{*}))\\&amp;=0a^{*}-0\\&amp;=0&#10;\end{align*}&#10;\end{document}" title="IguanaTex Bitmap Display">
            <a:extLst>
              <a:ext uri="{FF2B5EF4-FFF2-40B4-BE49-F238E27FC236}">
                <a16:creationId xmlns:a16="http://schemas.microsoft.com/office/drawing/2014/main" id="{7EB08910-E135-F8A8-25AB-1C18168293B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354759" y="2813759"/>
            <a:ext cx="2971800" cy="152400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k(a^*)=I'(a^*)=0&#10;\end{align*}&#10;\end{document}" title="IguanaTex Bitmap Display">
            <a:extLst>
              <a:ext uri="{FF2B5EF4-FFF2-40B4-BE49-F238E27FC236}">
                <a16:creationId xmlns:a16="http://schemas.microsoft.com/office/drawing/2014/main" id="{989A02E7-3425-A42A-1676-7A68F60F0BD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971383" y="2888755"/>
            <a:ext cx="2032000" cy="27940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\lambda(0)=\lim_{n\rightarrow\infty}\frac{1}{n}\ln\left\langle 1\right\rangle =0&#10;\end{align*}&#10;\end{document}" title="IguanaTex Bitmap Display">
            <a:extLst>
              <a:ext uri="{FF2B5EF4-FFF2-40B4-BE49-F238E27FC236}">
                <a16:creationId xmlns:a16="http://schemas.microsoft.com/office/drawing/2014/main" id="{43B10550-B7DA-109B-41D9-2092503649E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971383" y="3516618"/>
            <a:ext cx="2667000" cy="5334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pagestyle{empty}&#10;\begin{document}&#10;\begin{align*}&#10;   P\left(A_n \in B\right)=\int_B P\left(A_n \in \mathrm{~d} a\right) \asymp \int_B \mathrm{e}^{-n I(a)} \mathrm{d} a \asymp \mathrm{e}^{-n \inf _{a \in B} I(a)}&#10;\end{align*}&#10;\end{document}" title="IguanaTex Bitmap Display">
            <a:extLst>
              <a:ext uri="{FF2B5EF4-FFF2-40B4-BE49-F238E27FC236}">
                <a16:creationId xmlns:a16="http://schemas.microsoft.com/office/drawing/2014/main" id="{F5420630-EBB0-E27F-9305-DD824DDC9CC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644775" y="5020964"/>
            <a:ext cx="69088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86201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626781-27D4-6686-4ACF-F1C065801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Next lecture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350584-4EAC-0851-4DD0-DF5100B35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Large deviations in equilibrium statistical mechanics</a:t>
            </a:r>
          </a:p>
          <a:p>
            <a:pPr lvl="1"/>
            <a:r>
              <a:rPr kumimoji="1" lang="en-US" altLang="zh-CN" sz="2199" dirty="0"/>
              <a:t>Entropy as a rate function</a:t>
            </a:r>
          </a:p>
          <a:p>
            <a:pPr lvl="1"/>
            <a:r>
              <a:rPr kumimoji="1" lang="en-US" altLang="zh-CN" sz="2199" dirty="0"/>
              <a:t>Free energy as a scaled cumulant generating function</a:t>
            </a:r>
          </a:p>
          <a:p>
            <a:pPr lvl="1"/>
            <a:r>
              <a:rPr kumimoji="1" lang="en-US" altLang="zh-CN" sz="2199" dirty="0"/>
              <a:t>Phase transitions</a:t>
            </a:r>
          </a:p>
          <a:p>
            <a:pPr lvl="1"/>
            <a:r>
              <a:rPr kumimoji="1" lang="en-US" altLang="zh-CN" sz="2199" dirty="0"/>
              <a:t>Legendre transforms in thermodynamics</a:t>
            </a:r>
          </a:p>
          <a:p>
            <a:pPr lvl="1"/>
            <a:r>
              <a:rPr kumimoji="1" lang="en-US" altLang="zh-CN" sz="2199" dirty="0"/>
              <a:t>Jaynes’s Maximum Entropy Principle</a:t>
            </a:r>
          </a:p>
          <a:p>
            <a:pPr lvl="1"/>
            <a:endParaRPr kumimoji="1" lang="en-US" altLang="zh-CN" sz="2199" dirty="0"/>
          </a:p>
          <a:p>
            <a:r>
              <a:rPr kumimoji="1" lang="en-US" altLang="zh-CN" sz="2400" dirty="0"/>
              <a:t>Markov processes, level 3 of large deviations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Examples?</a:t>
            </a:r>
            <a:endParaRPr kumimoji="1" lang="zh-CN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4D7B88A-7C6F-4B81-36DD-66B80067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0" y="2780928"/>
            <a:ext cx="50546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57579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9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ar{X}_{n}\overset{P}{\rightarrow}\mu,\;\mathrm{when\;}n\rightarrow\infty&#10;\end{align*}&#10;\end{document}"/>
  <p:tag name="IGUANATEXSIZE" val="24"/>
  <p:tag name="IGUANATEXCURSOR" val="20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1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im_{n\rightarrow\infty}\mathrm{Pr}(\left|\bar{X}_{n}-\mu\right|&lt;\varepsilon)=1&#10;\end{align*}&#10;\end{document}"/>
  <p:tag name="IGUANATEXSIZE" val="20"/>
  <p:tag name="IGUANATEXCURSOR" val="24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10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ar{X}_{n}\overset{\mathrm{a.s.}}{\rightarrow}\mu,\;\mathrm{when}\;n\rightarrow\infty&#10;\end{align*}&#10;\end{document}"/>
  <p:tag name="IGUANATEXSIZE" val="24"/>
  <p:tag name="IGUANATEXCURSOR" val="21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9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rm{Pr}(\lim_{n\rightarrow\infty}\bar{X}_{n}=\mu)=1&#10;\end{align*}&#10;\end{document}"/>
  <p:tag name="IGUANATEXSIZE" val="20"/>
  <p:tag name="IGUANATEXCURSOR" val="22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"/>
  <p:tag name="ORIGINALWIDTH" val="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n\rightarrow \infty&#10;\end{align*}&#10;\end{document}"/>
  <p:tag name="IGUANATEXSIZE" val="20"/>
  <p:tag name="IGUANATEXCURSOR" val="18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0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sqrt{n}(\bar{X}_{n}-\mu)\overset{d}{\rightarrow}\mathcal{N}(0,\sigma^{2})&#10;\end{align*}&#10;\end{document}"/>
  <p:tag name="IGUANATEXSIZE" val="24"/>
  <p:tag name="IGUANATEXCURSOR" val="24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"/>
  <p:tag name="ORIGINALWIDTH" val="13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&amp;\lim_{n\rightarrow\infty}\mathrm{Pr}\left[\sqrt{n}\left(\bar{X}_{n}-\mu\right)\leq z\right]\\=&amp;\lim_{n\rightarrow\infty}\mathrm{Pr}\left[\frac{\sqrt{n}\left(\bar{X}_{n}-\mu\right)}{\sigma}\leq\frac{z}{\sigma}\right]\\=&amp;\Phi\left(\frac{z}{\sigma}\right)&#10;\end{align*}&#10;\end{document}"/>
  <p:tag name="IGUANATEXSIZE" val="20"/>
  <p:tag name="IGUANATEXCURSOR" val="41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9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\bar{ X}_n=x)\propto e^{-n I(x)}&#10;\end{align*}&#10;\end{document}"/>
  <p:tag name="IGUANATEXSIZE" val="24"/>
  <p:tag name="IGUANATEXCURSOR" val="20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5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im_{n\rightarrow\infty}\frac{1}{n}\ln(P(\bar{X}_{n}\in A))=-\inf_{x\in A}I(x)&#10;\end{align*}&#10;\end{document}"/>
  <p:tag name="IGUANATEXSIZE" val="24"/>
  <p:tag name="IGUANATEXCURSOR" val="24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3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I(x)\equiv-\lim_{n\rightarrow\infty}\frac{1}{n}\ln(P(\bar{X}_{n}=x))&#10;\end{align*}&#10;\end{document}"/>
  <p:tag name="IGUANATEXSIZE" val="24"/>
  <p:tag name="IGUANATEXCURSOR" val="23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9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X=(X_1,X_2,\cdots,X_n)&#10;\end{align*}&#10;\end{document}"/>
  <p:tag name="IGUANATEXSIZE" val="24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"/>
  <p:tag name="ORIGINALWIDTH" val="6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S_n =\frac{1}{n} \sum_{i=1}^n X_i&#10;\end{align*}&#10;\end{document}"/>
  <p:tag name="IGUANATEXSIZE" val="24"/>
  <p:tag name="IGUANATEXCURSOR" val="19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16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X_{i}=x_{i})&amp;=\frac{1}{\sqrt{2\pi\sigma^{2}}}\exp\left[-\frac{(x_{i}-\mu)^{2}}{2\sigma^{2}}\right]&#10;\end{align*}&#10;\end{document}"/>
  <p:tag name="IGUANATEXSIZE" val="20"/>
  <p:tag name="IGUANATEXCURSOR" val="26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21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p(S_{n}=s)&amp;=\sqrt{\frac{n}{2\pi\sigma^{2}}}\exp\left[-n\frac{(s-\mu)^{2}}{2\sigma^{2}}\right]\approx e^{-nI(s)}&#10;\end{align*}&#10;\end{document}"/>
  <p:tag name="IGUANATEXSIZE" val="20"/>
  <p:tag name="IGUANATEXCURSOR" val="27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6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I(s)=\frac{(s-\mu)^{2}}{2\sigma^{2}}&#10;\end{align*}&#10;\end{document}"/>
  <p:tag name="IGUANATEXSIZE" val="24"/>
  <p:tag name="IGUANATEXCURSOR" val="16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6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X_i \sim\mathcal{N}(\mu, \sigma^2)&#10;\end{align*}&#10;\end{document}"/>
  <p:tag name="IGUANATEXSIZE" val="24"/>
  <p:tag name="IGUANATEXCURSOR" val="1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b=(b_1,b_2,\cdots,b_n)&#10;\end{align*}&#10;\end{document}"/>
  <p:tag name="IGUANATEXSIZE" val="24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"/>
  <p:tag name="ORIGINALWIDTH" val="5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R_n =\frac{1}{n} \sum_{i=1}^n b_i&#10;\end{align*}&#10;\end{document}"/>
  <p:tag name="IGUANATEXSIZE" val="20"/>
  <p:tag name="IGUANATEXCURSOR" val="20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19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R_{n}=r)=p^{rn}(1-p)^{(1-r)n}\frac{n!}{(rn)!(n-rn)!}&#10;\end{align*}&#10;\end{document}"/>
  <p:tag name="IGUANATEXSIZE" val="20"/>
  <p:tag name="IGUANATEXCURSOR" val="2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10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R_{n}\overset{\mathrm{a.s.}}{\rightarrow} p \;\;\;\mathrm{when}\;n\rightarrow\infty&#10;\end{align*}&#10;\end{document}"/>
  <p:tag name="IGUANATEXSIZE" val="24"/>
  <p:tag name="IGUANATEXCURSOR" val="21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2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sqrt{n}(R_n -p)\overset{d}{\rightarrow}\mathcal{N}(0,p(1-p))&#10;\end{align*}&#10;\end{document}"/>
  <p:tag name="IGUANATEXSIZE" val="24"/>
  <p:tag name="IGUANATEXCURSOR" val="22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7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b_j \sim\mathrm{Bernoulli}(p)&#10;\end{align*}&#10;\end{document}"/>
  <p:tag name="IGUANATEXSIZE" val="24"/>
  <p:tag name="IGUANATEXCURSOR" val="19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14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b_j=1)=p,\; P(b_j=0)=1-p&#10;\end{align*}&#10;\end{document}"/>
  <p:tag name="IGUANATEXSIZE" val="20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7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n!\approx n^n e^{-n}\sqrt{2\pi n}&#10;\end{align*}&#10;\end{document}"/>
  <p:tag name="IGUANATEXSIZE" val="30"/>
  <p:tag name="IGUANATEXCURSOR" val="20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"/>
  <p:tag name="ORIGINALWIDTH" val="30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frac{n!}{(rn)!(n-rn)!}&amp;\approx\frac{n^{n}e^{-n}\sqrt{2\pi n}}{(rn)^{rn}e^{-rn}\sqrt{2\pi rn}(n-rn)^{n-rn}e^{-n+rn}\sqrt{2\pi(n-rn)}}\\&amp;=\frac{e^{n\ln n-rn\ln(rn)-(n-rn)\ln(n-rn)}}{\sqrt{2\pi nr(1-r)}}\\&amp;=\frac{e^{-n[r\ln(r)+(1-r)\ln(1-r)]}}{\sqrt{2\pi nr(1-r)}}&#10;\end{align*}&#10;\end{document}"/>
  <p:tag name="IGUANATEXSIZE" val="20"/>
  <p:tag name="IGUANATEXCURSOR" val="39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0"/>
  <p:tag name="ORIGINALWIDTH" val="18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&amp;P(R_{n}=r)\\=&amp;p^{rn}(1-p)^{(1-r)n}\frac{n!}{(rn)!(n-rn)!}\\&#10;=&amp;\frac{e^{-n[r\ln(r)+(1-r)\ln(1-r)-r\ln p-(1-r)\ln(1-p)]}}{\sqrt{2\pi nr(1-r)}}\\=&amp;\frac{e^{-nD_{\mathrm{KL}}(r||p)}}{\sqrt{2\pi nr(1-r)}}&#10;\end{align*}&#10;\end{document}"/>
  <p:tag name="IGUANATEXSIZE" val="20"/>
  <p:tag name="IGUANATEXCURSOR" val="31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=0.4&#10;\end{align*}&#10;\end{document}"/>
  <p:tag name="IGUANATEXSIZE" val="20"/>
  <p:tag name="IGUANATEXCURSOR" val="17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"/>
  <p:tag name="ORIGINALWIDTH" val="13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I(r)&amp;=D_{\mathrm{KL}}(r||p)\\&amp;=r\ln\frac{r}{p}+(1-r)\ln\frac{1-r}{1-p}&#10;\end{align*}&#10;\end{document}"/>
  <p:tag name="IGUANATEXSIZE" val="20"/>
  <p:tag name="IGUANATEXCURSOR" val="23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3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im _{n \rightarrow \infty}-\frac{1}{n} \ln P\left(A_n \in B\right)=I(B)&#10;\end{align*}&#10;\end{document}"/>
  <p:tag name="IGUANATEXSIZE" val="24"/>
  <p:tag name="IGUANATEXCURSOR" val="24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0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A_n \in \mathrm{d}a)\asymp e^{-nI(a)}\mathrm{d}a&#10;\end{align*}&#10;\end{document}"/>
  <p:tag name="IGUANATEXSIZE" val="24"/>
  <p:tag name="IGUANATEXCURSOR" val="21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8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a_{n}\asymp b_{n}\iff\lim_{n\rightarrow\infty}\frac{1}{n}\ln a_{n}=\lim_{n\rightarrow\infty}\frac{1}{n}\ln b_{n}&#10;\end{align*}&#10;\end{document}"/>
  <p:tag name="IGUANATEXSIZE" val="20"/>
  <p:tag name="IGUANATEXCURSOR" val="28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rm{e}^{-n I_B^{-}} \leq P\left(A_n \in B\right) \leq \mathrm{e}^{-n I_B^{+}} .&#10;\end{align*}&#10;\end{document}"/>
  <p:tag name="IGUANATEXSIZE" val="24"/>
  <p:tag name="IGUANATEXCURSOR" val="25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0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(k)=\lim_{n\rightarrow\infty}\frac{1}{n}\ln\left\langle e^{nkA_{n}}\right\rangle &#10;\end{align*}&#10;\end{document}"/>
  <p:tag name="IGUANATEXSIZE" val="20"/>
  <p:tag name="IGUANATEXCURSOR" val="25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129"/>
  <p:tag name="OUTPUTTYPE" val="PDF"/>
  <p:tag name="IGUANATEXVERSION" val="160"/>
  <p:tag name="LATEXADDIN" val="\documentclass{article}&#10;\usepackage{amsmath}&#10;\usepackage{xcolor}&#10;\usepackage{mathrsfs}&#10;\usepackage{physics,bm,bbm,amsfonts}&#10;\pagestyle{empty}&#10;\begin{document}&#10;\begin{align*}&#10;\left\langle e^{nkA_{n}}\right\rangle =\int_{\mathbb{R}}e^{nka}P(A_{n}\in\mathrm{d}a)&#10;\end{align*}&#10;\end{document}"/>
  <p:tag name="IGUANATEXSIZE" val="20"/>
  <p:tag name="IGUANATEXCURSOR" val="1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0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A_{n}\in\mathrm{d}a)\asymp e^{-nI(a)}\mathrm{d}a&#10;\end{align*}&#10;\end{document}"/>
  <p:tag name="IGUANATEXSIZE" val="24"/>
  <p:tag name="IGUANATEXCURSOR" val="21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"/>
  <p:tag name="ORIGINALWIDTH" val="98"/>
  <p:tag name="OUTPUTTYPE" val="PDF"/>
  <p:tag name="IGUANATEXVERSION" val="160"/>
  <p:tag name="LATEXADDIN" val="\documentclass{article}&#10;\usepackage{amsmath}&#10;\usepackage{xcolor}&#10;\usepackage{mathrsfs}&#10;\usepackage{physics,bm,bbm,amsfonts}&#10;\pagestyle{empty}&#10;\begin{document}&#10;\begin{align*}&#10;   I(a)=\sup_{k\in\mathbb{R}}\{ka-\lambda(k)\}&#10;\end{align*}&#10;\end{document}"/>
  <p:tag name="IGUANATEXSIZE" val="24"/>
  <p:tag name="IGUANATEXCURSOR" val="1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0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A_{n}\in\mathrm{d}a)\asymp e^{-nI(a)}\mathrm{d}a&#10;\end{align*}&#10;\end{document}"/>
  <p:tag name="IGUANATEXSIZE" val="24"/>
  <p:tag name="IGUANATEXCURSOR" val="21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1"/>
  <p:tag name="ORIGINALWIDTH" val="151"/>
  <p:tag name="OUTPUTTYPE" val="PDF"/>
  <p:tag name="IGUANATEXVERSION" val="160"/>
  <p:tag name="LATEXADDIN" val="\documentclass{article}&#10;\usepackage{amsmath}&#10;\usepackage{xcolor}&#10;\usepackage{mathrsfs}&#10;\usepackage{physics,bm,bbm,amsfonts}&#10;\pagestyle{empty}&#10;\begin{document}&#10;\begin{align*}&#10;   \left\langle e^{nkA_{n}}\right\rangle &amp;\asymp\int_{\mathbb{R}}e^{n[ka-I(a)]}\mathrm{d}a\\&amp;\asymp\exp\left(n\sup_{a\in\mathbb{R}}\{ka-I(a)\}\right)&#10;\end{align*}&#10;\end{document}"/>
  <p:tag name="IGUANATEXSIZE" val="20"/>
  <p:tag name="IGUANATEXCURSOR" val="1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190"/>
  <p:tag name="OUTPUTTYPE" val="PDF"/>
  <p:tag name="IGUANATEXVERSION" val="160"/>
  <p:tag name="LATEXADDIN" val="\documentclass{article}&#10;\usepackage{amsmath}&#10;\usepackage{xcolor}&#10;\usepackage{mathrsfs}&#10;\usepackage{physics,bm,bbm,amsfonts}&#10;\pagestyle{empty}&#10;\begin{document}&#10;\begin{align*}&#10;   \lambda(k)=\lim _{n \rightarrow \infty} \frac{1}{n} \ln \left\langle\mathrm{e}^{n k A_n}\right\rangle=\sup _{a \in \mathbb{R}}\{k a-I(a)\} .&#10;\end{align*}&#10;\end{document}"/>
  <p:tag name="IGUANATEXSIZE" val="20"/>
  <p:tag name="IGUANATEXCURSOR" val="1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"/>
  <p:tag name="ORIGINALWIDTH" val="98"/>
  <p:tag name="OUTPUTTYPE" val="PDF"/>
  <p:tag name="IGUANATEXVERSION" val="160"/>
  <p:tag name="LATEXADDIN" val="\documentclass{article}&#10;\usepackage{amsmath}&#10;\usepackage{xcolor}&#10;\usepackage{mathrsfs}&#10;\usepackage{physics,bm,bbm,amsfonts}&#10;\pagestyle{empty}&#10;\begin{document}&#10;\begin{align*}&#10;   I(a)=\sup_{k\in\mathbb{R}}\{ka-\lambda(k)\}&#10;\end{align*}&#10;\end{document}"/>
  <p:tag name="IGUANATEXSIZE" val="24"/>
  <p:tag name="IGUANATEXCURSOR" val="1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"/>
  <p:tag name="ORIGINALWIDTH" val="6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ar{X}_n =\frac{1}{n} \sum_{i=1}^n X_i&#10;\end{align*}&#10;\end{document}"/>
  <p:tag name="IGUANATEXSIZE" val="24"/>
  <p:tag name="IGUANATEXCURSOR" val="17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"/>
  <p:tag name="ORIGINALWIDTH" val="27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(k)=\lim_{n\rightarrow\infty}\frac{1}{n}\ln\left\langle e^{k\sum_{i=1}^{n}X_{i}}\right\rangle =\lim_{n\rightarrow\infty}\frac{1}{n}\ln\prod_{i=1}^{n}\left\langle e^{kX_{i}}\right\rangle =\ln\left\langle e^{kX}\right\rangle &#10;\end{align*}&#10;\end{document}"/>
  <p:tag name="IGUANATEXSIZE" val="24"/>
  <p:tag name="IGUANATEXCURSOR" val="39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3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(k)=\ln\left\langle e^{kX}\right\rangle =\mu k+\frac{1}{2}\sigma^{2}k^{2}&#10;\end{align*}&#10;\end{document}"/>
  <p:tag name="IGUANATEXSIZE" val="24"/>
  <p:tag name="IGUANATEXCURSOR" val="24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26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I(s)=\sup_{k}\{ks-\lambda(k)\}=\sup_{k}\{k(s-\mu)-\frac{1}{2}\sigma^{2}k^{2}\}=\frac{(s-\mu)^{2}}{2\sigma^{2}}&#10;\end{align*}&#10;\end{document}"/>
  <p:tag name="IGUANATEXSIZE" val="24"/>
  <p:tag name="IGUANATEXCURSOR" val="2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"/>
  <p:tag name="ORIGINALWIDTH" val="14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I(r)&amp;=\sup_{k}\{kr-\lambda(k)\}\\&amp;=\sup_{k}\{kr-\ln(1-p+pe^{k})\}\\&amp;=r\ln\frac{r}{p}+(1-r)\ln\frac{1-r}{1-p}&#10;\end{align*}&#10;\end{document}"/>
  <p:tag name="IGUANATEXSIZE" val="24"/>
  <p:tag name="IGUANATEXCURSOR" val="27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6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k=\ln\frac{(1-p)r}{p(1-r)}&#10;\end{align*}&#10;\end{document}"/>
  <p:tag name="IGUANATEXSIZE" val="20"/>
  <p:tag name="IGUANATEXCURSOR" val="18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6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(k)=\ln\left\langle e^{kb}\right\rangle =\ln[(1-p)e^{k\cdot0}+pe^{k\cdot1}]&#10;\end{align*}&#10;\end{document}"/>
  <p:tag name="IGUANATEXSIZE" val="24"/>
  <p:tag name="IGUANATEXCURSOR" val="25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5"/>
  <p:tag name="ORIGINALWIDTH" val="20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(k)&amp;=\lim_{n\rightarrow\infty}\frac{1}{n}\ln\left\langle e^{nkA_{n}}\right\rangle \\\lambda^{\prime}(0)&amp;=\lim_{n\rightarrow\infty}\left.\frac{\left\langle A_{n}e^{nkA_{n}}\right\rangle }{\left\langle e^{nkA_{n}}\right\rangle }\right|_{k=0}=\lim_{n\rightarrow\infty}\left\langle A_{n}\right\rangle \\\lambda^{\prime\prime}(0)&amp;=\lim_{n\rightarrow\infty}n(\left\langle A_{n}^{2}\right\rangle -\left\langle A_{n}\right\rangle ^{2})=\lim_{n\rightarrow\infty}n\mathrm{var}(A_{n})&#10;\end{align*}&#10;\end{document}"/>
  <p:tag name="IGUANATEXSIZE" val="20"/>
  <p:tag name="IGUANATEXCURSOR" val="64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"/>
  <p:tag name="ORIGINALWIDTH" val="25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alpha \ln \left\langle\mathrm{e}^{n k_1 A_n}\right\rangle+(1-\alpha) \ln \left\langle\mathrm{e}^{n k_2 A_n}\right\rangle \geq \ln \left\langle\mathrm{e}^{n\left[\alpha k_1+(1-\alpha) k_2\right] A_n}\right\rangle&#10;\end{align*}&#10;\end{document}"/>
  <p:tag name="IGUANATEXSIZE" val="20"/>
  <p:tag name="IGUANATEXCURSOR" val="38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9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alpha\lambda(k_{1})+(1-\alpha)\lambda(k_{2})\geq\lambda(\alpha k_{1}+(1-\alpha)k_{2})&#10;\end{align*}&#10;\end{document}"/>
  <p:tag name="IGUANATEXSIZE" val="20"/>
  <p:tag name="IGUANATEXCURSOR" val="25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6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u=\lim_{n\rightarrow \infty}\left\langle A_{n}\right\rangle &#10;\end{align*}&#10;\end{document}"/>
  <p:tag name="IGUANATEXSIZE" val="24"/>
  <p:tag name="IGUANATEXCURSOR" val="17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I(\mu )=0&#10;\end{align*}&#10;\end{document}"/>
  <p:tag name="IGUANATEXSIZE" val="24"/>
  <p:tag name="IGUANATEXCURSOR" val="17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2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\left(A_n \in B\right)=\int_B P\left(A_n \in \mathrm{~d} a\right) \asymp \int_B \mathrm{e}^{-n I(a)} \mathrm{d} a \asymp \mathrm{e}^{-n \inf _{a \in B} I(a)}&#10;\end{align*}&#10;\end{document}"/>
  <p:tag name="IGUANATEXSIZE" val="20"/>
  <p:tag name="IGUANATEXCURSOR" val="32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6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I''(a=\mu)=\frac{1}{\sigma^{2}}&#10;\end{align*}&#10;\end{document}"/>
  <p:tag name="IGUANATEXSIZE" val="24"/>
  <p:tag name="IGUANATEXCURSOR" val="19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1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I(a)\approx\frac{1}{2}I''(a=\mu)(a-\mu)^{2}&#10;\end{align*}&#10;\end{document}"/>
  <p:tag name="IGUANATEXSIZE" val="20"/>
  <p:tag name="IGUANATEXCURSOR" val="20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5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P(A_{n}\in\mathrm{d}a)\approx e^{-nI''(a=\mu)(a-\mu)^{2}/2}\mathrm{d}a&#10;\end{align*}&#10;\end{document}"/>
  <p:tag name="IGUANATEXSIZE" val="20"/>
  <p:tag name="IGUANATEXCURSOR" val="23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7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x)=\frac{A}{(|x|+c)^{\beta}}&#10;\end{align*}&#10;\end{document}"/>
  <p:tag name="IGUANATEXSIZE" val="24"/>
  <p:tag name="IGUANATEXCURSOR" val="19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8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\omega=( \omega_1,\omega_2 ,\cdots,\omega_n)&#10;\end{align*}&#10;\end{document}"/>
  <p:tag name="IGUANATEXSIZE" val="24"/>
  <p:tag name="IGUANATEXCURSOR" val="21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=\{1,2,\cdots,q\}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8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\omega_i=j)=\rho_j &gt;0&#10;\end{align*}&#10;\end{document}"/>
  <p:tag name="IGUANATEXSIZE" val="20"/>
  <p:tag name="IGUANATEXCURSOR" val="19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"/>
  <p:tag name="ORIGINALWIDTH" val="9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_{n,j}(\omega)=\frac{1}{n}\sum_{i=1}^{n}\delta_{\omega_{i},j}&#10;\end{align*}&#10;\end{document}"/>
  <p:tag name="IGUANATEXSIZE" val="20"/>
  <p:tag name="IGUANATEXCURSOR" val="23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17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_n (\omega)=(L_{n,1}(\omega),L_{n,2}(\omega),\cdots,L_{n,q}(\omega))&#10;\end{align*}&#10;\end{document}"/>
  <p:tag name="IGUANATEXSIZE" val="24"/>
  <p:tag name="IGUANATEXCURSOR" val="22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13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L_{n}=l)&amp;=\frac{n!}{\prod_{j=1}^{q}(nl_{j})!}\prod_{j=1}^{q}\rho_{j}^{nl_{j}}&#10;\end{align*}&#10;\end{document}"/>
  <p:tag name="IGUANATEXSIZE" val="20"/>
  <p:tag name="IGUANATEXCURSOR" val="24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23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L_{n}=l)&amp;\approx e^{-nI_{\rho}(l)},\;\;\;I_{\rho}(l)=D_{KL}(l||\rho)=\sum_{j=1}^{q}l_{j}\ln\frac{l_{j}}{\rho_{j}}&#10;\end{align*}&#10;\end{document}"/>
  <p:tag name="IGUANATEXSIZE" val="24"/>
  <p:tag name="IGUANATEXCURSOR" val="23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16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(B_{n}\in\mathrm{d}b)=\int_{\{a:h(a)=b\}}P(A_{n}\in\mathrm{d}a)&#10;\end{align*}&#10;\end{document}"/>
  <p:tag name="IGUANATEXSIZE" val="20"/>
  <p:tag name="IGUANATEXCURSOR" val="23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17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e^{-nI_{B}(b)}\mathrm{d}b\asymp\exp\left(-n\inf_{a:h(a)=b}I_{A}(a)\right)\mathrm{d}a&#10;\end{align*}&#10;\end{document}"/>
  <p:tag name="IGUANATEXSIZE" val="20"/>
  <p:tag name="IGUANATEXCURSOR" val="25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"/>
  <p:tag name="ORIGINALWIDTH" val="9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I_{B}(b)=\inf_{a:h(a)=b}I_{A}(a)&#10;\end{align*}&#10;\end{document}"/>
  <p:tag name="IGUANATEXSIZE" val="20"/>
  <p:tag name="IGUANATEXCURSOR" val="20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8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\omega=( \omega_1,\omega_2 ,\cdots,\omega_n)&#10;\end{align*}&#10;\end{document}"/>
  <p:tag name="IGUANATEXSIZE" val="24"/>
  <p:tag name="IGUANATEXCURSOR" val="21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12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S_n =\frac 1 n\sum_{i=1}^n \omega_i =\sum_{j=1}^q j L_{n,j}(\omega)&#10;\end{align*}&#10;\end{document}"/>
  <p:tag name="IGUANATEXSIZE" val="20"/>
  <p:tag name="IGUANATEXCURSOR" val="22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4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s=\sum_{j=1}^q j l_j&#10;\end{align*}&#10;\end{document}"/>
  <p:tag name="IGUANATEXSIZE" val="24"/>
  <p:tag name="IGUANATEXCURSOR" val="18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"/>
  <p:tag name="ORIGINALWIDTH" val="10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I_1(s)=\inf_{l:\sum_{j=1}^q j l_j=s}I_2(l)&#10;\end{align*}&#10;\end{document}"/>
  <p:tag name="IGUANATEXSIZE" val="30"/>
  <p:tag name="IGUANATEXCURSOR" val="20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"/>
  <p:tag name="ORIGINALWIDTH" val="19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(0)=\sup_a\{-I(a)\}=-\inf_a I(a)=-I(a^*)=0&#10;\end{align*}&#10;\end{document}"/>
  <p:tag name="IGUANATEXSIZE" val="20"/>
  <p:tag name="IGUANATEXCURSOR" val="21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10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a^*=\lambda^\prime(0)=\lim_{n\rightarrow \infty}\left\langle A_{n}\right\rangle &#10;\end{align*}&#10;\end{document}"/>
  <p:tag name="IGUANATEXSIZE" val="20"/>
  <p:tag name="IGUANATEXCURSOR" val="24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"/>
  <p:tag name="ORIGINALWIDTH" val="11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I(a^{*})&amp;=\sup_{k}\{ka^{*}-\lambda(k)\}\\&amp;=k(a^{*})a^{*}-\lambda(k(a^{*}))\\&amp;=0a^{*}-0\\&amp;=0&#10;\end{align*}&#10;\end{document}"/>
  <p:tag name="IGUANATEXSIZE" val="20"/>
  <p:tag name="IGUANATEXCURSOR" val="25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k(a^*)=I'(a^*)=0&#10;\end{align*}&#10;\end{document}"/>
  <p:tag name="IGUANATEXSIZE" val="20"/>
  <p:tag name="IGUANATEXCURSOR" val="18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0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(0)=\lim_{n\rightarrow\infty}\frac{1}{n}\ln\left\langle 1\right\rangle =0&#10;\end{align*}&#10;\end{document}"/>
  <p:tag name="IGUANATEXSIZE" val="20"/>
  <p:tag name="IGUANATEXCURSOR" val="24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2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\left(A_n \in B\right)=\int_B P\left(A_n \in \mathrm{~d} a\right) \asymp \int_B \mathrm{e}^{-n I(a)} \mathrm{d} a \asymp \mathrm{e}^{-n \inf _{a \in B} I(a)}&#10;\end{align*}&#10;\end{document}"/>
  <p:tag name="IGUANATEXSIZE" val="20"/>
  <p:tag name="IGUANATEXCURSOR" val="32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-windows-en-zonder-slidenr.potx" id="{5645C78E-DCC0-4804-BE8B-40C139620344}" vid="{DC053DBD-0566-4219-8108-7D3FAEDF8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2D4775-B13D-4BD4-89B1-2E5B7CFBB179}">
  <ds:schemaRefs>
    <ds:schemaRef ds:uri="http://purl.org/dc/terms/"/>
    <ds:schemaRef ds:uri="http://purl.org/dc/dcmitype/"/>
    <ds:schemaRef ds:uri="http://schemas.openxmlformats.org/package/2006/metadata/core-properties"/>
    <ds:schemaRef ds:uri="01a1795b-c314-4f6e-9e61-ae7877c66689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 template-set Universiteit Leiden</Template>
  <TotalTime>30398</TotalTime>
  <Words>1563</Words>
  <Application>Microsoft Macintosh PowerPoint</Application>
  <PresentationFormat>自定义</PresentationFormat>
  <Paragraphs>304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3" baseType="lpstr">
      <vt:lpstr>Georgia</vt:lpstr>
      <vt:lpstr>Minion</vt:lpstr>
      <vt:lpstr>Cambria Math</vt:lpstr>
      <vt:lpstr>Calibri</vt:lpstr>
      <vt:lpstr>Arial</vt:lpstr>
      <vt:lpstr>Corporate template-set Universiteit Leiden</vt:lpstr>
      <vt:lpstr>An introduction to large deviation theory - I</vt:lpstr>
      <vt:lpstr>References for Large deviation Theory</vt:lpstr>
      <vt:lpstr>References for Large deviation Theory</vt:lpstr>
      <vt:lpstr>Motivation &amp; Overview</vt:lpstr>
      <vt:lpstr>Motivation &amp; Overview</vt:lpstr>
      <vt:lpstr>Motivation &amp; Overview</vt:lpstr>
      <vt:lpstr>Content</vt:lpstr>
      <vt:lpstr>Law of Large Numbers (LLN):</vt:lpstr>
      <vt:lpstr>Central Limit Theorem: </vt:lpstr>
      <vt:lpstr>Remark</vt:lpstr>
      <vt:lpstr>What is Large Deviation Principle?</vt:lpstr>
      <vt:lpstr>PowerPoint 演示文稿</vt:lpstr>
      <vt:lpstr>Gaussian Sample Mean</vt:lpstr>
      <vt:lpstr>Random bits</vt:lpstr>
      <vt:lpstr>Random bits – Large Deviation</vt:lpstr>
      <vt:lpstr>Random bits – Large Deviation</vt:lpstr>
      <vt:lpstr>Large deviation principle</vt:lpstr>
      <vt:lpstr>Some remarks</vt:lpstr>
      <vt:lpstr>Calculating rate functions</vt:lpstr>
      <vt:lpstr>Gärtner–Ellis Theorem</vt:lpstr>
      <vt:lpstr>An argument</vt:lpstr>
      <vt:lpstr>Application: Cramér’s Theorem</vt:lpstr>
      <vt:lpstr>Application: Cramér’s Theorem</vt:lpstr>
      <vt:lpstr>Properties of λ</vt:lpstr>
      <vt:lpstr>Properties of I</vt:lpstr>
      <vt:lpstr>A classic counterexample </vt:lpstr>
      <vt:lpstr>Symbol Frequency</vt:lpstr>
      <vt:lpstr>Sanov’s Theorem – Level-2 large deviations </vt:lpstr>
      <vt:lpstr>Contraction principle</vt:lpstr>
      <vt:lpstr>Contraction from Level-2 to Level-1</vt:lpstr>
      <vt:lpstr>Large deviation principle in 3 levels</vt:lpstr>
      <vt:lpstr>Summary</vt:lpstr>
      <vt:lpstr>Take-home message </vt:lpstr>
      <vt:lpstr>Take-home message </vt:lpstr>
      <vt:lpstr>PowerPoint 演示文稿</vt:lpstr>
      <vt:lpstr>Proof of Properties of I</vt:lpstr>
      <vt:lpstr>Next lecture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Certifying the spectral gap with semidefinite programming</dc:title>
  <dc:creator>Rai, K.S. (Kshiti Sneh)</dc:creator>
  <cp:lastModifiedBy>Jinfu Chen</cp:lastModifiedBy>
  <cp:revision>190</cp:revision>
  <dcterms:created xsi:type="dcterms:W3CDTF">2023-11-03T18:31:51Z</dcterms:created>
  <dcterms:modified xsi:type="dcterms:W3CDTF">2025-07-03T12:12:43Z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