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11" r:id="rId3"/>
    <p:sldId id="262" r:id="rId4"/>
    <p:sldId id="283" r:id="rId5"/>
    <p:sldId id="313" r:id="rId6"/>
    <p:sldId id="286" r:id="rId7"/>
    <p:sldId id="287" r:id="rId8"/>
    <p:sldId id="291" r:id="rId9"/>
    <p:sldId id="292" r:id="rId10"/>
    <p:sldId id="299" r:id="rId11"/>
    <p:sldId id="300" r:id="rId12"/>
    <p:sldId id="301" r:id="rId13"/>
    <p:sldId id="304" r:id="rId14"/>
    <p:sldId id="306" r:id="rId15"/>
    <p:sldId id="302" r:id="rId16"/>
    <p:sldId id="303" r:id="rId17"/>
    <p:sldId id="285" r:id="rId18"/>
    <p:sldId id="308" r:id="rId19"/>
    <p:sldId id="282" r:id="rId20"/>
    <p:sldId id="314" r:id="rId21"/>
    <p:sldId id="315" r:id="rId22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84B220D-2F00-4BAA-8478-7A46BD7DF422}">
          <p14:sldIdLst>
            <p14:sldId id="256"/>
            <p14:sldId id="311"/>
            <p14:sldId id="262"/>
            <p14:sldId id="283"/>
            <p14:sldId id="313"/>
            <p14:sldId id="286"/>
            <p14:sldId id="287"/>
            <p14:sldId id="291"/>
            <p14:sldId id="292"/>
            <p14:sldId id="299"/>
            <p14:sldId id="300"/>
            <p14:sldId id="301"/>
            <p14:sldId id="304"/>
            <p14:sldId id="306"/>
            <p14:sldId id="302"/>
            <p14:sldId id="303"/>
            <p14:sldId id="285"/>
            <p14:sldId id="308"/>
            <p14:sldId id="282"/>
            <p14:sldId id="314"/>
            <p14:sldId id="3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62929"/>
    <a:srgbClr val="FFFFFF"/>
    <a:srgbClr val="299829"/>
    <a:srgbClr val="FC8C11"/>
    <a:srgbClr val="FBB73E"/>
    <a:srgbClr val="5A769F"/>
    <a:srgbClr val="00A900"/>
    <a:srgbClr val="2F528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7" autoAdjust="0"/>
    <p:restoredTop sz="74212" autoAdjust="0"/>
  </p:normalViewPr>
  <p:slideViewPr>
    <p:cSldViewPr snapToGrid="0">
      <p:cViewPr varScale="1">
        <p:scale>
          <a:sx n="92" d="100"/>
          <a:sy n="92" d="100"/>
        </p:scale>
        <p:origin x="50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97A0-D1E0-4CEF-AAA5-491A277AA497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55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D541-0A01-4219-9486-D6C5CD986BBB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522AA01D-7FAF-42FD-9A79-14C7DDB40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99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54BBCD3-B89E-41A9-A5BF-D0566872D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1496"/>
            <a:ext cx="7886700" cy="4855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0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14971-E6AC-4730-9A8E-041220B910DC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335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EA19F-D0B7-4400-B70E-41F12F62F4C3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903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95851-4A2D-41CD-97BC-2EB489A5FE71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6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4AA73-1B79-495C-939B-EED458347A38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0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E5121-80F4-4A36-B971-29A9C78204E2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339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BFE5C-45E6-4780-8A24-BBC86EBCF44F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88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0B4E-0D1B-4B10-A369-5D716E411784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965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C1E55-E793-4213-B2DA-B67846C32D3C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58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7E06E-3E8F-4717-988F-00B9FF31A5B8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13957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99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08762"/>
            <a:ext cx="7886700" cy="4968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0676B-8270-479B-8343-A309A77CD348}" type="datetime1">
              <a:rPr lang="zh-CN" altLang="en-US" smtClean="0"/>
              <a:t>2023/7/20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D8E554-68D5-44BC-B8F5-A276036BC5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59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3.xml"/><Relationship Id="rId12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.png"/><Relationship Id="rId5" Type="http://schemas.openxmlformats.org/officeDocument/2006/relationships/tags" Target="../tags/tag5.xml"/><Relationship Id="rId10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2.png"/><Relationship Id="rId4" Type="http://schemas.openxmlformats.org/officeDocument/2006/relationships/tags" Target="../tags/tag9.xml"/><Relationship Id="rId9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tags" Target="../tags/tag22.xml"/><Relationship Id="rId26" Type="http://schemas.openxmlformats.org/officeDocument/2006/relationships/image" Target="../media/image20.png"/><Relationship Id="rId3" Type="http://schemas.openxmlformats.org/officeDocument/2006/relationships/tags" Target="../tags/tag12.xml"/><Relationship Id="rId21" Type="http://schemas.openxmlformats.org/officeDocument/2006/relationships/image" Target="../media/image15.png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19.png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image" Target="../media/image14.png"/><Relationship Id="rId29" Type="http://schemas.openxmlformats.org/officeDocument/2006/relationships/image" Target="../media/image23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image" Target="../media/image18.png"/><Relationship Id="rId32" Type="http://schemas.openxmlformats.org/officeDocument/2006/relationships/image" Target="../media/image26.png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image" Target="../media/image17.png"/><Relationship Id="rId28" Type="http://schemas.openxmlformats.org/officeDocument/2006/relationships/image" Target="../media/image22.png"/><Relationship Id="rId10" Type="http://schemas.openxmlformats.org/officeDocument/2006/relationships/tags" Target="../tags/tag19.xml"/><Relationship Id="rId19" Type="http://schemas.openxmlformats.org/officeDocument/2006/relationships/image" Target="../media/image13.png"/><Relationship Id="rId31" Type="http://schemas.openxmlformats.org/officeDocument/2006/relationships/image" Target="../media/image25.png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image" Target="../media/image16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28.xml"/><Relationship Id="rId7" Type="http://schemas.openxmlformats.org/officeDocument/2006/relationships/image" Target="../media/image27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0.png"/><Relationship Id="rId4" Type="http://schemas.openxmlformats.org/officeDocument/2006/relationships/tags" Target="../tags/tag29.xml"/><Relationship Id="rId9" Type="http://schemas.openxmlformats.org/officeDocument/2006/relationships/image" Target="../media/image29.png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tags" Target="../tags/tag32.xml"/><Relationship Id="rId12" Type="http://schemas.openxmlformats.org/officeDocument/2006/relationships/image" Target="../media/image3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4.png"/><Relationship Id="rId5" Type="http://schemas.openxmlformats.org/officeDocument/2006/relationships/tags" Target="../tags/tag34.xml"/><Relationship Id="rId10" Type="http://schemas.openxmlformats.org/officeDocument/2006/relationships/image" Target="../media/image33.png"/><Relationship Id="rId4" Type="http://schemas.openxmlformats.org/officeDocument/2006/relationships/tags" Target="../tags/tag33.xml"/><Relationship Id="rId9" Type="http://schemas.openxmlformats.org/officeDocument/2006/relationships/image" Target="../media/image31.png"/><Relationship Id="rId14" Type="http://schemas.openxmlformats.org/officeDocument/2006/relationships/image" Target="../media/image37.png"/></Relationships>
</file>

<file path=ppt/slides/_rels/slide9.xml.rels><?xml version='1.0' encoding='UTF-8' standalone='yes'?>
<Relationships xmlns="http://schemas.openxmlformats.org/package/2006/relationships"><Relationship Id="rId13" Type="http://schemas.openxmlformats.org/officeDocument/2006/relationships/image" Target="../media/image41.png"/><Relationship Id="rId3" Type="http://schemas.openxmlformats.org/officeDocument/2006/relationships/tags" Target="../tags/tag3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0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39.png"/><Relationship Id="rId5" Type="http://schemas.openxmlformats.org/officeDocument/2006/relationships/tags" Target="../tags/tag39.xml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tags" Target="../tags/tag38.xml"/><Relationship Id="rId9" Type="http://schemas.openxmlformats.org/officeDocument/2006/relationships/image" Target="../media/image380.png"/><Relationship Id="rId14" Type="http://schemas.openxmlformats.org/officeDocument/2006/relationships/image" Target="../media/image42.png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7.png"/><Relationship Id="rId18" Type="http://schemas.openxmlformats.org/officeDocument/2006/relationships/image" Target="../media/image35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tags" Target="../tags/tag42.xml"/><Relationship Id="rId16" Type="http://schemas.openxmlformats.org/officeDocument/2006/relationships/image" Target="../media/image50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44.png"/><Relationship Id="rId5" Type="http://schemas.openxmlformats.org/officeDocument/2006/relationships/tags" Target="../tags/tag45.xml"/><Relationship Id="rId15" Type="http://schemas.openxmlformats.org/officeDocument/2006/relationships/image" Target="../media/image49.png"/><Relationship Id="rId10" Type="http://schemas.openxmlformats.org/officeDocument/2006/relationships/image" Target="../media/image45.png"/><Relationship Id="rId4" Type="http://schemas.openxmlformats.org/officeDocument/2006/relationships/tags" Target="../tags/tag44.xml"/><Relationship Id="rId14" Type="http://schemas.openxmlformats.org/officeDocument/2006/relationships/image" Target="../media/image48.png"/></Relationships>
</file>

<file path=ppt/slides/_rels/slide11.xml.rels><?xml version='1.0' encoding='UTF-8' standalone='yes'?>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50.xml"/><Relationship Id="rId12" Type="http://schemas.openxmlformats.org/officeDocument/2006/relationships/image" Target="../media/image55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4.png"/><Relationship Id="rId5" Type="http://schemas.openxmlformats.org/officeDocument/2006/relationships/tags" Target="../tags/tag52.xml"/><Relationship Id="rId10" Type="http://schemas.openxmlformats.org/officeDocument/2006/relationships/image" Target="../media/image53.png"/><Relationship Id="rId4" Type="http://schemas.openxmlformats.org/officeDocument/2006/relationships/tags" Target="../tags/tag51.xml"/><Relationship Id="rId9" Type="http://schemas.openxmlformats.org/officeDocument/2006/relationships/image" Target="../media/image37.png"/></Relationships>
</file>

<file path=ppt/slides/_rels/slide12.xml.rels><?xml version='1.0' encoding='UTF-8' standalone='yes'?>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image" Target="../media/image530.png"/><Relationship Id="rId18" Type="http://schemas.openxmlformats.org/officeDocument/2006/relationships/image" Target="../media/image60.png"/><Relationship Id="rId3" Type="http://schemas.openxmlformats.org/officeDocument/2006/relationships/tags" Target="../tags/tag55.xml"/><Relationship Id="rId21" Type="http://schemas.openxmlformats.org/officeDocument/2006/relationships/image" Target="../media/image63.png"/><Relationship Id="rId7" Type="http://schemas.openxmlformats.org/officeDocument/2006/relationships/tags" Target="../tags/tag59.xml"/><Relationship Id="rId17" Type="http://schemas.openxmlformats.org/officeDocument/2006/relationships/image" Target="../media/image59.png"/><Relationship Id="rId2" Type="http://schemas.openxmlformats.org/officeDocument/2006/relationships/tags" Target="../tags/tag54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slideLayout" Target="../slideLayouts/slideLayout2.xml"/><Relationship Id="rId24" Type="http://schemas.openxmlformats.org/officeDocument/2006/relationships/image" Target="../media/image66.png"/><Relationship Id="rId5" Type="http://schemas.openxmlformats.org/officeDocument/2006/relationships/tags" Target="../tags/tag57.xml"/><Relationship Id="rId15" Type="http://schemas.openxmlformats.org/officeDocument/2006/relationships/image" Target="../media/image57.png"/><Relationship Id="rId23" Type="http://schemas.openxmlformats.org/officeDocument/2006/relationships/image" Target="../media/image65.png"/><Relationship Id="rId10" Type="http://schemas.openxmlformats.org/officeDocument/2006/relationships/tags" Target="../tags/tag62.xml"/><Relationship Id="rId19" Type="http://schemas.openxmlformats.org/officeDocument/2006/relationships/image" Target="../media/image61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tags" Target="../tags/tag65.xml"/><Relationship Id="rId7" Type="http://schemas.openxmlformats.org/officeDocument/2006/relationships/image" Target="../media/image67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68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0.png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68.xml"/><Relationship Id="rId7" Type="http://schemas.openxmlformats.org/officeDocument/2006/relationships/image" Target="../media/image72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11" Type="http://schemas.openxmlformats.org/officeDocument/2006/relationships/image" Target="../media/image75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4.png"/><Relationship Id="rId4" Type="http://schemas.openxmlformats.org/officeDocument/2006/relationships/tags" Target="../tags/tag69.xml"/><Relationship Id="rId9" Type="http://schemas.openxmlformats.org/officeDocument/2006/relationships/image" Target="../media/image73.png"/></Relationships>
</file>

<file path=ppt/slides/_rels/slide15.xml.rels><?xml version='1.0' encoding='UTF-8' standalone='yes'?>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8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76.png"/><Relationship Id="rId5" Type="http://schemas.openxmlformats.org/officeDocument/2006/relationships/image" Target="../media/image77.png"/><Relationship Id="rId10" Type="http://schemas.openxmlformats.org/officeDocument/2006/relationships/image" Target="../media/image80.png"/><Relationship Id="rId9" Type="http://schemas.openxmlformats.org/officeDocument/2006/relationships/image" Target="../media/image79.png"/></Relationships>
</file>

<file path=ppt/slides/_rels/slide16.xml.rels><?xml version='1.0' encoding='UTF-8' standalone='yes'?>
<Relationships xmlns="http://schemas.openxmlformats.org/package/2006/relationships"><Relationship Id="rId3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2.xml"/><Relationship Id="rId6" Type="http://schemas.openxmlformats.org/officeDocument/2006/relationships/image" Target="../media/image55.png"/><Relationship Id="rId5" Type="http://schemas.openxmlformats.org/officeDocument/2006/relationships/image" Target="../media/image83.png"/><Relationship Id="rId4" Type="http://schemas.openxmlformats.org/officeDocument/2006/relationships/image" Target="../media/image84.png"/></Relationships>
</file>

<file path=ppt/slides/_rels/slide18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3.xml"/><Relationship Id="rId5" Type="http://schemas.openxmlformats.org/officeDocument/2006/relationships/image" Target="../media/image86.png"/><Relationship Id="rId4" Type="http://schemas.openxmlformats.org/officeDocument/2006/relationships/image" Target="../media/image87.png"/></Relationships>
</file>

<file path=ppt/slides/_rels/slide19.xml.rels><?xml version='1.0' encoding='UTF-8' standalone='yes'?>
<Relationships xmlns="http://schemas.openxmlformats.org/package/2006/relationships"><Relationship Id="rId3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545C6-8FEE-4503-869D-F3CF4EE8F1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Optimizing Brownian heat engine with shortcut strategy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CABDD76-074B-4CCA-A3DF-448FD931F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873708"/>
            <a:ext cx="6858000" cy="1655762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XXVII </a:t>
            </a:r>
            <a:r>
              <a:rPr lang="en-US" altLang="zh-CN" sz="2000" dirty="0" err="1">
                <a:latin typeface="Arial" panose="020B0604020202020204" pitchFamily="34" charset="0"/>
                <a:cs typeface="Arial" panose="020B0604020202020204" pitchFamily="34" charset="0"/>
              </a:rPr>
              <a:t>Sitges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Conference on Statistical Mechanics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Jinfu Chen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Peking University</a:t>
            </a:r>
          </a:p>
          <a:p>
            <a:r>
              <a:rPr lang="en-US" altLang="zh-CN" sz="2000">
                <a:latin typeface="Arial" panose="020B0604020202020204" pitchFamily="34" charset="0"/>
                <a:cs typeface="Arial" panose="020B0604020202020204" pitchFamily="34" charset="0"/>
              </a:rPr>
              <a:t>31 May, 2023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D7ABFD-8A15-411D-8358-B9DDBBDF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81087FD-3F83-46A1-88D2-50BECC090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0" y="266944"/>
            <a:ext cx="1393371" cy="1393371"/>
          </a:xfrm>
          <a:prstGeom prst="rect">
            <a:avLst/>
          </a:prstGeom>
        </p:spPr>
      </p:pic>
      <p:pic>
        <p:nvPicPr>
          <p:cNvPr id="2050" name="Picture 2" descr="https://lh5.googleusercontent.com/Kzh_zzbCQOwt-B0jxDOBEmhAxJtu_BbfR5JEfDWW_WsLHqOQoTfVb4NMOiqsY_lIje_NN_cpqoh76pCIRTvO-o4vwFP-0h0icKpRCcyaXpOr5jkcnAjPdStmHgDJmdYKMw=w1280">
            <a:extLst>
              <a:ext uri="{FF2B5EF4-FFF2-40B4-BE49-F238E27FC236}">
                <a16:creationId xmlns:a16="http://schemas.microsoft.com/office/drawing/2014/main" id="{132B9CC3-9138-4AF6-ADBB-271CED7C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357561"/>
            <a:ext cx="3454400" cy="116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378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C76A25FC-1FD0-41EE-E4EC-497C32AD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2E50E33-A9EB-F099-5804-813E812B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Transformation between two equilibrium states</a:t>
            </a:r>
            <a:endParaRPr lang="zh-CN" altLang="en-US" sz="2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97D00F-C433-DE2A-44E6-D3FB3370F492}"/>
              </a:ext>
            </a:extLst>
          </p:cNvPr>
          <p:cNvSpPr txBox="1"/>
          <p:nvPr/>
        </p:nvSpPr>
        <p:spPr>
          <a:xfrm>
            <a:off x="974312" y="6015693"/>
            <a:ext cx="73782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A. Martínez, A.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Petrosyan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Guéry-Odelin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Trizac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S.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Ciliberto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Nat. Phys. 12, 843 (2016). </a:t>
            </a:r>
          </a:p>
          <a:p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Li, H. T. Quan and Z. C. Tu, Phys. Rev. E 96, 012144 (2017).</a:t>
            </a:r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DC0898D6-B756-FE27-15BD-8C7E4CA05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26" y="1405371"/>
            <a:ext cx="6167947" cy="4134252"/>
          </a:xfrm>
        </p:spPr>
      </p:pic>
    </p:spTree>
    <p:extLst>
      <p:ext uri="{BB962C8B-B14F-4D97-AF65-F5344CB8AC3E}">
        <p14:creationId xmlns:p14="http://schemas.microsoft.com/office/powerpoint/2010/main" val="2792949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DAB9DBF-94FD-438E-BF7D-3D358672D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DF033CC-4E38-4DE7-9E3B-C95CCA1E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B8F2227-4721-4AC8-A34C-970A31971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Shortcut strategy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underdamped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Brownian motion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Optimizing Brownian heat engine with shortcut strategy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Discussions on underdamped and overdamped limits</a:t>
            </a:r>
          </a:p>
          <a:p>
            <a:endParaRPr lang="en-US" altLang="zh-CN" dirty="0"/>
          </a:p>
          <a:p>
            <a:r>
              <a:rPr lang="en-US" altLang="zh-CN" dirty="0"/>
              <a:t>Summary and outlook</a:t>
            </a:r>
          </a:p>
        </p:txBody>
      </p:sp>
    </p:spTree>
    <p:extLst>
      <p:ext uri="{BB962C8B-B14F-4D97-AF65-F5344CB8AC3E}">
        <p14:creationId xmlns:p14="http://schemas.microsoft.com/office/powerpoint/2010/main" val="2132986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1E920D3-A150-4DD5-9C26-54753AAD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BFC58BE-ECDF-48B7-A3F1-CB011A278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Shortcut strategy of evolution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2B5A105-A42B-420A-BD00-D50C6C4AF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Consider a Brownian particle trapped in a potential.  </a:t>
            </a:r>
          </a:p>
          <a:p>
            <a:r>
              <a:rPr lang="en-US" altLang="zh-CN" sz="2000" dirty="0">
                <a:solidFill>
                  <a:srgbClr val="C00000"/>
                </a:solidFill>
              </a:rPr>
              <a:t>Goal: let the system evolve along</a:t>
            </a:r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r>
              <a:rPr lang="en-US" altLang="zh-CN" sz="2000" dirty="0"/>
              <a:t>Total Hamiltonian: </a:t>
            </a:r>
          </a:p>
          <a:p>
            <a:endParaRPr lang="en-US" altLang="zh-CN" sz="2000" dirty="0"/>
          </a:p>
          <a:p>
            <a:r>
              <a:rPr lang="en-US" altLang="zh-CN" sz="2000" dirty="0"/>
              <a:t>Dynamics: the</a:t>
            </a:r>
            <a:r>
              <a:rPr lang="zh-CN" altLang="en-US" sz="2000" dirty="0"/>
              <a:t> </a:t>
            </a:r>
            <a:r>
              <a:rPr lang="en-US" altLang="zh-CN" sz="2000" dirty="0"/>
              <a:t>Fokker-Planck equation</a:t>
            </a:r>
          </a:p>
          <a:p>
            <a:endParaRPr lang="en-US" altLang="zh-CN" sz="2000" dirty="0"/>
          </a:p>
        </p:txBody>
      </p:sp>
      <p:pic>
        <p:nvPicPr>
          <p:cNvPr id="6" name="图片 5" descr="\documentclass{article}&#10;\usepackage{amsmath}&#10;\usepackage{mathrsfs}&#10;\pagestyle{empty}&#10;\begin{document}&#10;&#10;\begin{equation*}&#10;\frac{\partial\rho}{\partial t}=\mathscr{L}\left[\rho\right]+\mathscr{D}\left[\rho\right],&#10;\end{equation*}&#10;&#10;\end{document}" title="IguanaTex Bitmap Display">
            <a:extLst>
              <a:ext uri="{FF2B5EF4-FFF2-40B4-BE49-F238E27FC236}">
                <a16:creationId xmlns:a16="http://schemas.microsoft.com/office/drawing/2014/main" id="{C685B68A-0950-4914-9A2B-8FEBEC4DF08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883" y="4232760"/>
            <a:ext cx="2165333" cy="531809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mathrsfs}&#10;\pagestyle{empty}&#10;\begin{document}&#10;&#10;\begin{equation*}&#10;\mathscr{L}\left[\rho\right]=-\frac{\partial}{\partial x}\left(\frac{\partial H}{\partial p}\rho\right)+\frac{\partial}{\partial p}\left(\frac{\partial H}{\partial x}\rho\right),&#10;\end{equation*}&#10;&#10;\end{document}" title="IguanaTex Bitmap Display">
            <a:extLst>
              <a:ext uri="{FF2B5EF4-FFF2-40B4-BE49-F238E27FC236}">
                <a16:creationId xmlns:a16="http://schemas.microsoft.com/office/drawing/2014/main" id="{CD06FC78-3367-41D2-8677-B7600C72AD4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66" y="4895845"/>
            <a:ext cx="3293725" cy="479284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mathrsfs}&#10;\pagestyle{empty}&#10;\begin{document}&#10;&#10;\begin{equation*}&#10;\mathscr{D}\left[\rho\right]=\kappa m\frac{\partial}{\partial p}\left(\frac{\partial H}{\partial p}\rho+\frac{1}{\beta}\frac{\partial\rho}{\partial p}\right).&#10;\end{equation*}&#10;&#10;\end{document}" title="IguanaTex Bitmap Display">
            <a:extLst>
              <a:ext uri="{FF2B5EF4-FFF2-40B4-BE49-F238E27FC236}">
                <a16:creationId xmlns:a16="http://schemas.microsoft.com/office/drawing/2014/main" id="{88901C74-42A4-49EA-A601-F99A7ED47D0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954" y="5513715"/>
            <a:ext cx="2760386" cy="47928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6508E60-8507-496B-B3FC-B422F116AC30}"/>
              </a:ext>
            </a:extLst>
          </p:cNvPr>
          <p:cNvSpPr txBox="1"/>
          <p:nvPr/>
        </p:nvSpPr>
        <p:spPr>
          <a:xfrm>
            <a:off x="2104209" y="4988656"/>
            <a:ext cx="136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Deterministic</a:t>
            </a:r>
            <a:endParaRPr lang="zh-CN" altLang="en-US" sz="14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1A57BA7-55A4-45D2-A6B1-290989DC87A4}"/>
              </a:ext>
            </a:extLst>
          </p:cNvPr>
          <p:cNvSpPr txBox="1"/>
          <p:nvPr/>
        </p:nvSpPr>
        <p:spPr>
          <a:xfrm>
            <a:off x="2104209" y="5586255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Dissipative</a:t>
            </a:r>
            <a:endParaRPr lang="zh-CN" altLang="en-US" sz="1400" dirty="0"/>
          </a:p>
        </p:txBody>
      </p:sp>
      <p:pic>
        <p:nvPicPr>
          <p:cNvPr id="9" name="图片 8" descr="\documentclass{article}&#10;\usepackage{amsmath}&#10;\usepackage{mathrsfs}&#10;\usepackage{mathtools}&#10;\pagestyle{empty}&#10;\begin{document}&#10;&#10;\begin{equation*}&#10;H=H_{\mathrm{o}}(\lambda(t))+H_{\mathrm{a}}(t)&#10;\end{equation*}&#10;&#10;\end{document}" title="IguanaTex Bitmap Display">
            <a:extLst>
              <a:ext uri="{FF2B5EF4-FFF2-40B4-BE49-F238E27FC236}">
                <a16:creationId xmlns:a16="http://schemas.microsoft.com/office/drawing/2014/main" id="{D39A05A1-CD1E-EE51-27B2-031AE5F1C99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59" y="2993393"/>
            <a:ext cx="2412190" cy="251429"/>
          </a:xfrm>
          <a:prstGeom prst="rect">
            <a:avLst/>
          </a:prstGeom>
        </p:spPr>
      </p:pic>
      <p:pic>
        <p:nvPicPr>
          <p:cNvPr id="26" name="图片 25" descr="\documentclass{article}&#10;\usepackage{amsmath}&#10;\usepackage{mathrsfs}&#10;\usepackage{mathtools}&#10;\pagestyle{empty}&#10;\begin{document}&#10;&#10;\begin{equation*}&#10;\rho(t)=\rho_{\mathrm{ieq}}(t)=\frac{1}{Z(\beta(t))}e^{-\beta(t)H_{\mathrm{o}}(\lambda(t))}&#10;\end{equation*}&#10;&#10;\end{document}" title="IguanaTex Bitmap Display">
            <a:extLst>
              <a:ext uri="{FF2B5EF4-FFF2-40B4-BE49-F238E27FC236}">
                <a16:creationId xmlns:a16="http://schemas.microsoft.com/office/drawing/2014/main" id="{23F00641-8D81-6D95-6EE3-D50775789BD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048" y="2202362"/>
            <a:ext cx="4057904" cy="57752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EE338FF-1824-B234-A616-C4560BFF3388}"/>
              </a:ext>
            </a:extLst>
          </p:cNvPr>
          <p:cNvSpPr txBox="1"/>
          <p:nvPr/>
        </p:nvSpPr>
        <p:spPr>
          <a:xfrm>
            <a:off x="618834" y="6125495"/>
            <a:ext cx="7906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/>
              <a:t>Shortcuts to </a:t>
            </a:r>
            <a:r>
              <a:rPr lang="en-US" altLang="zh-CN" sz="1600" dirty="0" err="1"/>
              <a:t>isothermality</a:t>
            </a:r>
            <a:r>
              <a:rPr lang="en-US" altLang="zh-CN" sz="1600" dirty="0"/>
              <a:t>: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Li, H. T. Quan and Z. C. Tu, Phys. Rev. E 96, 012144 (2017)</a:t>
            </a:r>
            <a:r>
              <a:rPr lang="en-US" altLang="zh-CN" sz="1600" dirty="0"/>
              <a:t> </a:t>
            </a:r>
            <a:endParaRPr lang="zh-CN" altLang="en-US" sz="1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0F1606-464B-458D-8BDF-EC3E09FB302B}"/>
              </a:ext>
            </a:extLst>
          </p:cNvPr>
          <p:cNvSpPr txBox="1"/>
          <p:nvPr/>
        </p:nvSpPr>
        <p:spPr>
          <a:xfrm>
            <a:off x="3473495" y="3289255"/>
            <a:ext cx="809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origin</a:t>
            </a:r>
            <a:endParaRPr lang="zh-CN" altLang="en-US" dirty="0">
              <a:solidFill>
                <a:srgbClr val="0000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681518-5406-1A09-0AA3-71A25F727F21}"/>
              </a:ext>
            </a:extLst>
          </p:cNvPr>
          <p:cNvSpPr txBox="1"/>
          <p:nvPr/>
        </p:nvSpPr>
        <p:spPr>
          <a:xfrm>
            <a:off x="4981455" y="3274823"/>
            <a:ext cx="117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</a:rPr>
              <a:t>auxiliary</a:t>
            </a:r>
            <a:endParaRPr lang="zh-CN" alt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34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B6911F9-1939-9EC9-C3DD-F55BAC9E4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7EC3FF5A-BAC6-26AF-4D71-26F91613A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Shortcut strategy of evolution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3D65BC-0147-00A8-236D-7C3BC6500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7592"/>
            <a:ext cx="7886700" cy="4855467"/>
          </a:xfrm>
        </p:spPr>
        <p:txBody>
          <a:bodyPr/>
          <a:lstStyle/>
          <a:p>
            <a:r>
              <a:rPr lang="en-US" altLang="zh-CN" dirty="0"/>
              <a:t>We consider </a:t>
            </a:r>
            <a:r>
              <a:rPr lang="en-US" altLang="zh-CN" sz="2400" dirty="0"/>
              <a:t>harmonic potential 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The auxiliary Hamiltonian is solved in the form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/>
              <a:t>where</a:t>
            </a:r>
            <a:endParaRPr lang="zh-CN" altLang="en-US" dirty="0"/>
          </a:p>
        </p:txBody>
      </p:sp>
      <p:pic>
        <p:nvPicPr>
          <p:cNvPr id="5" name="图片 4" descr="\documentclass{article}&#10;\usepackage{amsmath}&#10;\usepackage{mathrsfs}&#10;\pagestyle{empty}&#10;\begin{document}&#10;&#10;\begin{equation*}&#10;H_{\mathrm{a}}(x,p,t)=\dot{\lambda}h_{\lambda}(x,p,\lambda)+\dot{\beta}h_{\beta}(x,p,\lambda),&#10;\end{equation*}&#10;&#10;\end{document}" title="IguanaTex Bitmap Display">
            <a:extLst>
              <a:ext uri="{FF2B5EF4-FFF2-40B4-BE49-F238E27FC236}">
                <a16:creationId xmlns:a16="http://schemas.microsoft.com/office/drawing/2014/main" id="{ECD136F3-1526-2011-7AB1-F295D47AAE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667" y="3358221"/>
            <a:ext cx="4868664" cy="34654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1436886-4C06-E114-37EA-5236D085C035}"/>
              </a:ext>
            </a:extLst>
          </p:cNvPr>
          <p:cNvSpPr txBox="1"/>
          <p:nvPr/>
        </p:nvSpPr>
        <p:spPr>
          <a:xfrm>
            <a:off x="1817913" y="6256331"/>
            <a:ext cx="5508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Jun and P. Y. Lai,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Res. 3, 033130 (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2021)</a:t>
            </a:r>
          </a:p>
        </p:txBody>
      </p:sp>
      <p:pic>
        <p:nvPicPr>
          <p:cNvPr id="10" name="图片 9" descr="\documentclass{article}&#10;\usepackage{amsmath}&#10;\usepackage{mathrsfs}&#10;\usepackage{mathtools}&#10;\pagestyle{empty}&#10;\begin{document}&#10;&#10;\begin{equation*}&#10;H_{\mathrm{o}}=\frac{1}{2m}p^2 +U_\mathrm{o},&#10;\end{equation*}&#10;&#10;\end{document}" title="IguanaTex Bitmap Display">
            <a:extLst>
              <a:ext uri="{FF2B5EF4-FFF2-40B4-BE49-F238E27FC236}">
                <a16:creationId xmlns:a16="http://schemas.microsoft.com/office/drawing/2014/main" id="{FA9FB061-CCA1-864F-2F46-CE345929C8C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94" y="1954917"/>
            <a:ext cx="1948952" cy="518095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mathrsfs}&#10;\usepackage{mathtools}&#10;\pagestyle{empty}&#10;\begin{document}&#10;&#10;\begin{equation*}&#10;U_\mathrm{o}=\frac{1}{2}m\lambda^{2}x^{2},&#10;\end{equation*}&#10;&#10;\end{document}" title="IguanaTex Bitmap Display">
            <a:extLst>
              <a:ext uri="{FF2B5EF4-FFF2-40B4-BE49-F238E27FC236}">
                <a16:creationId xmlns:a16="http://schemas.microsoft.com/office/drawing/2014/main" id="{209AFDB8-A810-FC19-BB60-675695DA0BE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190" y="1954917"/>
            <a:ext cx="1587809" cy="515048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mathrsfs}&#10;\usepackage{mathtools}&#10;\pagestyle{empty}&#10;\begin{document}&#10;&#10;\begin{equation*}&#10;\begin{aligned}&#10;h_{\lambda}&amp;=\frac{1}{2\kappa}\left[\frac{1}{\lambda m}(p-\kappa mx)^{2}+m\lambda x^{2}\right],\\h_{\beta}&amp;=\frac{p^{2}+\left(p-\kappa mx\right)^{2}+2m^{2}\lambda^{2}x^{2}}{4\kappa\beta m}.&#10;\end{aligned}&#10;\end{equation*}&#10;&#10;\end{document}" title="IguanaTex Bitmap Display">
            <a:extLst>
              <a:ext uri="{FF2B5EF4-FFF2-40B4-BE49-F238E27FC236}">
                <a16:creationId xmlns:a16="http://schemas.microsoft.com/office/drawing/2014/main" id="{8A2EC4B0-4FE2-062C-35C8-A0FFBE31070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000" y="4593019"/>
            <a:ext cx="3967999" cy="134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23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42D2CDC-E9B5-4D44-A59A-09E8F0BE0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6521A6F-8CAB-470D-B7C3-3D3183CB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Energetics in shortcut processes 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283E2E2-D6D2-401D-9F8A-50D72ED74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1496"/>
            <a:ext cx="7886700" cy="5301180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The average input power and the average heat flux are</a:t>
            </a:r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r>
              <a:rPr lang="en-US" altLang="zh-CN" sz="2000" dirty="0"/>
              <a:t>We divide work and heat into quasistatic and irreversible parts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r>
              <a:rPr lang="en-US" altLang="zh-CN" sz="2000" dirty="0"/>
              <a:t>First law: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800" dirty="0"/>
          </a:p>
          <a:p>
            <a:r>
              <a:rPr lang="en-US" altLang="zh-CN" sz="2000" dirty="0">
                <a:solidFill>
                  <a:srgbClr val="C00000"/>
                </a:solidFill>
              </a:rPr>
              <a:t>Maximizing the output work                         =  maximizing 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zh-CN" altLang="en-US" sz="2000" dirty="0"/>
          </a:p>
        </p:txBody>
      </p:sp>
      <p:pic>
        <p:nvPicPr>
          <p:cNvPr id="25" name="图片 24" descr="\documentclass{article}&#10;\usepackage{amsmath}&#10;\usepackage{mathrsfs}&#10;\usepackage{mathtools}&#10;\pagestyle{empty}&#10;\begin{document}&#10;&#10;\begin{equation*}&#10;\dot{W}\equiv\left\langle \frac{\partial H}{\partial t}\right\rangle=\dot{W}_\mathrm{o}+\dot{W}_\mathrm{irr},&#10;\end{equation*}&#10;&#10;\end{document}" title="IguanaTex Bitmap Display">
            <a:extLst>
              <a:ext uri="{FF2B5EF4-FFF2-40B4-BE49-F238E27FC236}">
                <a16:creationId xmlns:a16="http://schemas.microsoft.com/office/drawing/2014/main" id="{662B3DFA-435F-71D2-911F-97DBA7747C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162" y="1793150"/>
            <a:ext cx="2641371" cy="54720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mathrsfs}&#10;\usepackage{mathtools}&#10;\pagestyle{empty}&#10;\begin{document}&#10;&#10;\begin{equation*}&#10;\dot{Q}\equiv\iint H\frac{\partial\rho_{\mathrm{ieq}}}{\partial t}dxdp=\dot{Q}_\mathrm{o}+\dot{Q}_\mathrm{irr},&#10;\end{equation*}&#10;&#10;\end{document}" title="IguanaTex Bitmap Display">
            <a:extLst>
              <a:ext uri="{FF2B5EF4-FFF2-40B4-BE49-F238E27FC236}">
                <a16:creationId xmlns:a16="http://schemas.microsoft.com/office/drawing/2014/main" id="{C28BB192-892F-B9D2-635E-1C47442F4E5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436" y="1793150"/>
            <a:ext cx="3420342" cy="512914"/>
          </a:xfrm>
          <a:prstGeom prst="rect">
            <a:avLst/>
          </a:prstGeom>
        </p:spPr>
      </p:pic>
      <p:pic>
        <p:nvPicPr>
          <p:cNvPr id="29" name="图片 28" descr="\documentclass{article}&#10;\usepackage{amsmath}&#10;\usepackage{mathrsfs}&#10;\usepackage{mathtools}&#10;\pagestyle{empty}&#10;\begin{document}&#10;&#10;\begin{equation*}&#10;\dot{W}_\mathrm{o}=\dot{\lambda}\left\langle \frac{\partial H_\mathrm{o}}{\partial \lambda}\right\rangle, &#10;\end{equation*}&#10;&#10;\end{document}" title="IguanaTex Bitmap Display">
            <a:extLst>
              <a:ext uri="{FF2B5EF4-FFF2-40B4-BE49-F238E27FC236}">
                <a16:creationId xmlns:a16="http://schemas.microsoft.com/office/drawing/2014/main" id="{9BDF7338-FB8D-34CC-D8A7-174D99D6084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676" y="2915811"/>
            <a:ext cx="1684114" cy="547200"/>
          </a:xfrm>
          <a:prstGeom prst="rect">
            <a:avLst/>
          </a:prstGeom>
        </p:spPr>
      </p:pic>
      <p:pic>
        <p:nvPicPr>
          <p:cNvPr id="31" name="图片 30" descr="\documentclass{article}&#10;\usepackage{amsmath}&#10;\usepackage{mathrsfs}&#10;\usepackage{mathtools}&#10;\pagestyle{empty}&#10;\begin{document}&#10;&#10;\begin{equation*}&#10;\dot{W}_{\mathrm{irr}}=\left\langle \frac{\partial H_\mathrm{a}}{\partial t}\right\rangle, &#10;\end{equation*}&#10;&#10;\end{document}" title="IguanaTex Bitmap Display">
            <a:extLst>
              <a:ext uri="{FF2B5EF4-FFF2-40B4-BE49-F238E27FC236}">
                <a16:creationId xmlns:a16="http://schemas.microsoft.com/office/drawing/2014/main" id="{6C9A8797-0972-02DE-6202-3FF76B60657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676" y="3515631"/>
            <a:ext cx="1616914" cy="547200"/>
          </a:xfrm>
          <a:prstGeom prst="rect">
            <a:avLst/>
          </a:prstGeom>
        </p:spPr>
      </p:pic>
      <p:pic>
        <p:nvPicPr>
          <p:cNvPr id="33" name="图片 32" descr="\documentclass{article}&#10;\usepackage{amsmath}&#10;\usepackage{mathrsfs}&#10;\usepackage{mathtools}&#10;\pagestyle{empty}&#10;\begin{document}&#10;&#10;\begin{equation*}&#10;\dot{Q}_{\mathrm{o}}=\iint H_{\mathrm{o}}\frac{\partial\rho_{\mathrm{ieq}}}{\partial t}dxdp,&#10;\end{equation*}&#10;&#10;\end{document}" title="IguanaTex Bitmap Display">
            <a:extLst>
              <a:ext uri="{FF2B5EF4-FFF2-40B4-BE49-F238E27FC236}">
                <a16:creationId xmlns:a16="http://schemas.microsoft.com/office/drawing/2014/main" id="{00062EAC-D452-7CEB-6542-C887151846D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549" y="2945336"/>
            <a:ext cx="2357486" cy="512914"/>
          </a:xfrm>
          <a:prstGeom prst="rect">
            <a:avLst/>
          </a:prstGeom>
        </p:spPr>
      </p:pic>
      <p:pic>
        <p:nvPicPr>
          <p:cNvPr id="35" name="图片 34" descr="\documentclass{article}&#10;\usepackage{amsmath}&#10;\usepackage{mathrsfs}&#10;\usepackage{mathtools}&#10;\pagestyle{empty}&#10;\begin{document}&#10;&#10;\begin{equation*}&#10;\dot{Q}_{\mathrm{irr}}=\iint H_{\mathrm{a}}\frac{\partial\rho_{\mathrm{ieq}}}{\partial t}dxdp.&#10;\end{equation*}&#10;&#10;\end{document}" title="IguanaTex Bitmap Display">
            <a:extLst>
              <a:ext uri="{FF2B5EF4-FFF2-40B4-BE49-F238E27FC236}">
                <a16:creationId xmlns:a16="http://schemas.microsoft.com/office/drawing/2014/main" id="{F8CF8369-76B4-70AC-3844-A2BF822FB00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36" y="3549917"/>
            <a:ext cx="2456228" cy="512914"/>
          </a:xfrm>
          <a:prstGeom prst="rect">
            <a:avLst/>
          </a:prstGeom>
        </p:spPr>
      </p:pic>
      <p:pic>
        <p:nvPicPr>
          <p:cNvPr id="37" name="图片 36" descr="\documentclass{article}&#10;\usepackage{amsmath}&#10;\usepackage{mathrsfs}&#10;\usepackage{mathtools}&#10;\pagestyle{empty}&#10;\begin{document}&#10;&#10;\begin{equation*}&#10;\frac{\partial\left\langle H_{\mathrm{o}}\right\rangle }{\partial t}=\dot{W}_{\mathrm{o}}+\dot{Q}_{\mathrm{o}},&#10;\end{equation*}&#10;&#10;\end{document}" title="IguanaTex Bitmap Display">
            <a:extLst>
              <a:ext uri="{FF2B5EF4-FFF2-40B4-BE49-F238E27FC236}">
                <a16:creationId xmlns:a16="http://schemas.microsoft.com/office/drawing/2014/main" id="{AD522873-5AF0-F011-434E-4E2F290088E2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062" y="4504294"/>
            <a:ext cx="1893943" cy="486857"/>
          </a:xfrm>
          <a:prstGeom prst="rect">
            <a:avLst/>
          </a:prstGeom>
        </p:spPr>
      </p:pic>
      <p:pic>
        <p:nvPicPr>
          <p:cNvPr id="39" name="图片 38" descr="\documentclass{article}&#10;\usepackage{amsmath}&#10;\usepackage{mathrsfs}&#10;\usepackage{mathtools}&#10;\pagestyle{empty}&#10;\begin{document}&#10;&#10;\begin{equation*}&#10;\frac{\partial\left\langle H_{\mathrm{a}}\right\rangle }{\partial t}=\dot{W}_{\mathrm{irr}}+\dot{Q}_{\mathrm{irr}}.&#10;\end{equation*}&#10;&#10;\end{document}" title="IguanaTex Bitmap Display">
            <a:extLst>
              <a:ext uri="{FF2B5EF4-FFF2-40B4-BE49-F238E27FC236}">
                <a16:creationId xmlns:a16="http://schemas.microsoft.com/office/drawing/2014/main" id="{54956CBB-FABA-55E6-83CD-5ACDC6F23DF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736" y="4520848"/>
            <a:ext cx="2098286" cy="486857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mathrsfs}&#10;\usepackage{mathtools}&#10;\pagestyle{empty}&#10;\begin{document}&#10;&#10;\begin{equation*}&#10;W_{\mathrm{irr}}=\left\langle H_{\mathrm{a}}\right\rangle (\tau^{+})-\left\langle H_{\mathrm{a}}\right\rangle (0^{-})-Q_{\mathrm{irr}}&#10;\end{equation*}&#10;&#10;\end{document}" title="IguanaTex Bitmap Display">
            <a:extLst>
              <a:ext uri="{FF2B5EF4-FFF2-40B4-BE49-F238E27FC236}">
                <a16:creationId xmlns:a16="http://schemas.microsoft.com/office/drawing/2014/main" id="{1513BA93-72F3-9187-DC60-409A8654901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687" y="5171806"/>
            <a:ext cx="3567607" cy="252366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mathrsfs}&#10;\usepackage{mathtools}&#10;\pagestyle{empty}&#10;\begin{document}&#10;&#10;\begin{equation*}&#10;Q_\mathrm{irr}&#10;\end{equation*}&#10;&#10;\end{document}" title="IguanaTex Bitmap Display">
            <a:extLst>
              <a:ext uri="{FF2B5EF4-FFF2-40B4-BE49-F238E27FC236}">
                <a16:creationId xmlns:a16="http://schemas.microsoft.com/office/drawing/2014/main" id="{7157CFF9-C8CF-2EEF-ADB1-07B1177FBA99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824" y="6049263"/>
            <a:ext cx="397714" cy="227048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mathrsfs}&#10;\usepackage{mathtools}&#10;\pagestyle{empty}&#10;\begin{document}&#10;&#10;\begin{equation*}&#10;-W_\mathrm{o}-W_\mathrm{irr}&#10;\end{equation*}&#10;&#10;\end{document}" title="IguanaTex Bitmap Display">
            <a:extLst>
              <a:ext uri="{FF2B5EF4-FFF2-40B4-BE49-F238E27FC236}">
                <a16:creationId xmlns:a16="http://schemas.microsoft.com/office/drawing/2014/main" id="{B3FD6CFD-56B2-0BD1-099B-F7C99640279A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876" y="6056882"/>
            <a:ext cx="1287619" cy="21181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mathrsfs}&#10;\usepackage{mathtools}&#10;\pagestyle{empty}&#10;\begin{document}&#10;&#10;\begin{equation*}&#10;0&#10;\end{equation*}&#10;&#10;\end{document}" title="IguanaTex Bitmap Display">
            <a:extLst>
              <a:ext uri="{FF2B5EF4-FFF2-40B4-BE49-F238E27FC236}">
                <a16:creationId xmlns:a16="http://schemas.microsoft.com/office/drawing/2014/main" id="{E427BDF7-4617-F9FC-BDF5-4C675B0F4DC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35" y="5669492"/>
            <a:ext cx="108190" cy="173714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mathrsfs}&#10;\usepackage{mathtools}&#10;\pagestyle{empty}&#10;\begin{document}&#10;&#10;\begin{equation*}&#10;0&#10;\end{equation*}&#10;&#10;\end{document}" title="IguanaTex Bitmap Display">
            <a:extLst>
              <a:ext uri="{FF2B5EF4-FFF2-40B4-BE49-F238E27FC236}">
                <a16:creationId xmlns:a16="http://schemas.microsoft.com/office/drawing/2014/main" id="{A227BB95-2766-C51C-E257-CD675984A915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216" y="5664412"/>
            <a:ext cx="108190" cy="173714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mathrsfs}&#10;\usepackage{mathtools}&#10;\pagestyle{empty}&#10;\begin{document}&#10;&#10;\begin{equation*}&#10;=&#10;\end{equation*}&#10;&#10;\end{document}" title="IguanaTex Bitmap Display">
            <a:extLst>
              <a:ext uri="{FF2B5EF4-FFF2-40B4-BE49-F238E27FC236}">
                <a16:creationId xmlns:a16="http://schemas.microsoft.com/office/drawing/2014/main" id="{8977A3D0-47C5-4DAA-3287-F6B7C891D5DF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2058" y="5515443"/>
            <a:ext cx="169143" cy="59429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mathrsfs}&#10;\usepackage{mathtools}&#10;\pagestyle{empty}&#10;\begin{document}&#10;&#10;\begin{equation*}&#10;=&#10;\end{equation*}&#10;&#10;\end{document}" title="IguanaTex Bitmap Display">
            <a:extLst>
              <a:ext uri="{FF2B5EF4-FFF2-40B4-BE49-F238E27FC236}">
                <a16:creationId xmlns:a16="http://schemas.microsoft.com/office/drawing/2014/main" id="{509AB5AE-0537-8F8C-315A-F9DFE0ED59BE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1669" y="5511367"/>
            <a:ext cx="169143" cy="5942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921EA70-EF21-AD2B-616B-192513A57368}"/>
              </a:ext>
            </a:extLst>
          </p:cNvPr>
          <p:cNvSpPr txBox="1"/>
          <p:nvPr/>
        </p:nvSpPr>
        <p:spPr>
          <a:xfrm>
            <a:off x="647342" y="5590313"/>
            <a:ext cx="3176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 is switched off initially and finally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pic>
        <p:nvPicPr>
          <p:cNvPr id="9" name="图片 8" descr="\documentclass{article}&#10;\usepackage{amsmath}&#10;\usepackage{mathrsfs}&#10;\usepackage{mathtools}&#10;\pagestyle{empty}&#10;\begin{document}&#10;&#10;\begin{equation*}&#10;H_{\mathrm{a}}&#10;\end{equation*}&#10;&#10;\end{document}" title="IguanaTex Bitmap Display">
            <a:extLst>
              <a:ext uri="{FF2B5EF4-FFF2-40B4-BE49-F238E27FC236}">
                <a16:creationId xmlns:a16="http://schemas.microsoft.com/office/drawing/2014/main" id="{F6A840CF-97A3-2D9E-EFDB-4EB226E043B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63" y="5688586"/>
            <a:ext cx="241457" cy="16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72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E0011F2-4585-46CC-922F-0BD5B259F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218BB8C-9C01-407A-AD7A-ABFE45D3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Thermodynamic length of irreversibility</a:t>
            </a:r>
            <a:endParaRPr lang="zh-CN" altLang="en-US" sz="3200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742C557-18E9-40BC-9E13-12A83B79D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1496"/>
            <a:ext cx="7886700" cy="5338384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For shortcut processes, the</a:t>
            </a:r>
            <a:r>
              <a:rPr lang="zh-CN" altLang="en-US" sz="2000" dirty="0"/>
              <a:t> </a:t>
            </a:r>
            <a:r>
              <a:rPr lang="en-US" altLang="zh-CN" sz="2000" dirty="0"/>
              <a:t>irreversible</a:t>
            </a:r>
            <a:r>
              <a:rPr lang="zh-CN" altLang="en-US" sz="2000" dirty="0"/>
              <a:t> </a:t>
            </a:r>
            <a:r>
              <a:rPr lang="en-US" altLang="zh-CN" sz="2000" dirty="0"/>
              <a:t>heat is exactly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r>
              <a:rPr lang="en-US" altLang="zh-CN" sz="2000" dirty="0"/>
              <a:t>The irreversible work (or heat) is</a:t>
            </a:r>
            <a:r>
              <a:rPr lang="zh-CN" altLang="en-US" sz="2000" dirty="0"/>
              <a:t> </a:t>
            </a:r>
            <a:r>
              <a:rPr lang="en-US" altLang="zh-CN" sz="2000" dirty="0"/>
              <a:t>bounded by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2000" u="sng" dirty="0"/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</a:rPr>
              <a:t>Equality is reached for the optimal protocol.</a:t>
            </a:r>
          </a:p>
          <a:p>
            <a:pPr>
              <a:lnSpc>
                <a:spcPct val="150000"/>
              </a:lnSpc>
            </a:pPr>
            <a:r>
              <a:rPr lang="en-US" altLang="zh-CN" sz="2000" dirty="0"/>
              <a:t>We next consider cyclic control of a Brownian heat engine.</a:t>
            </a:r>
            <a:endParaRPr lang="zh-CN" altLang="en-US" sz="2000" dirty="0"/>
          </a:p>
        </p:txBody>
      </p:sp>
      <p:pic>
        <p:nvPicPr>
          <p:cNvPr id="6" name="图片 5" descr="\documentclass{article}&#10;\usepackage{amsmath}&#10;\usepackage{mathrsfs}&#10;\usepackage{mathtools}&#10;\pagestyle{empty}&#10;\begin{document}&#10;&#10;\begin{equation*}&#10;Q_{\mathrm{irr}}=-\int_{0}^{\tau}\left(\begin{array}{cc}&#10;\dot{\lambda} &amp; \dot{\beta}\end{array}\right)\mathbf{g}\left(\begin{array}{c}&#10;\dot{\lambda}\\&#10;\dot{\beta}&#10;\end{array}\right)dt,&#10;\end{equation*}&#10;&#10;\end{document}" title="IguanaTex Bitmap Display">
            <a:extLst>
              <a:ext uri="{FF2B5EF4-FFF2-40B4-BE49-F238E27FC236}">
                <a16:creationId xmlns:a16="http://schemas.microsoft.com/office/drawing/2014/main" id="{2D6AFC71-6BEF-4186-88AA-ABE76959A4A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299" y="1840233"/>
            <a:ext cx="3426941" cy="570927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mathrsfs}&#10;\usepackage{mathtools}&#10;\pagestyle{empty}&#10;\begin{document}&#10;&#10;\begin{equation*}&#10;\mathbf{g}=\kappa m\left(\begin{array}{cc}&#10;\left\langle \frac{\partial h_{\lambda}}{\partial p}\frac{\partial h_{\lambda}}{\partial p}\right\rangle  &amp; \left\langle \frac{\partial h_{\lambda}}{\partial p}\frac{\partial h_{\beta}}{\partial p}\right\rangle \\&#10;\left\langle \frac{\partial h_{\lambda}}{\partial p}\frac{\partial h_{\beta}}{\partial p}\right\rangle  &amp; \left\langle \frac{\partial h_{\beta}}{\partial p}\frac{\partial h_{\beta}}{\partial p}\right\rangle &#10;\end{array}\right)&#10;\end{equation*}&#10;&#10;\end{document}" title="IguanaTex Bitmap Display">
            <a:extLst>
              <a:ext uri="{FF2B5EF4-FFF2-40B4-BE49-F238E27FC236}">
                <a16:creationId xmlns:a16="http://schemas.microsoft.com/office/drawing/2014/main" id="{92A2FD36-81D9-F0F6-38D5-5044D95F825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527" y="2610659"/>
            <a:ext cx="2247258" cy="505591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mathrsfs}&#10;\usepackage{mathtools}&#10;\pagestyle{empty}&#10;\begin{document}&#10;&#10;\begin{equation*}&#10;W_{\mathrm{irr}}=-Q_{\mathrm{irr}}\geq\frac{\mathcal{L}^{2}}{\tau}&gt;0&#10;\end{equation*}&#10;&#10;\end{document}" title="IguanaTex Bitmap Display">
            <a:extLst>
              <a:ext uri="{FF2B5EF4-FFF2-40B4-BE49-F238E27FC236}">
                <a16:creationId xmlns:a16="http://schemas.microsoft.com/office/drawing/2014/main" id="{10EB2694-ACA2-D79F-459C-DE3BD87298C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665" y="4163102"/>
            <a:ext cx="2312670" cy="506111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mathrsfs}&#10;\usepackage{mathtools}&#10;\pagestyle{empty}&#10;\begin{document}&#10;&#10;\begin{equation*}&#10;\mathcal{L}\equiv\int_{0}^{1}\sqrt{\left(\begin{array}{cc}&#10;\tilde{\lambda}^{\prime}(s) &amp; \tilde{\beta}^{\prime}(s)\end{array}\right)\mathbf{g}\left(\begin{array}{c}&#10;\tilde{\lambda}^{\prime}(s)\\&#10;\tilde{\beta}^{\prime}(s)&#10;\end{array}\right)}ds.&#10;\end{equation*}&#10;&#10;\end{document}" title="IguanaTex Bitmap Display">
            <a:extLst>
              <a:ext uri="{FF2B5EF4-FFF2-40B4-BE49-F238E27FC236}">
                <a16:creationId xmlns:a16="http://schemas.microsoft.com/office/drawing/2014/main" id="{41929C3F-80BD-B340-84D1-BC3DDE53F1B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547" y="2979428"/>
            <a:ext cx="4236444" cy="68814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F7573FF-2178-FC76-0835-82881ACD9905}"/>
              </a:ext>
            </a:extLst>
          </p:cNvPr>
          <p:cNvSpPr txBox="1"/>
          <p:nvPr/>
        </p:nvSpPr>
        <p:spPr>
          <a:xfrm>
            <a:off x="2073087" y="2494122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Thermodynamic length: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0" name="文本框 70">
            <a:extLst>
              <a:ext uri="{FF2B5EF4-FFF2-40B4-BE49-F238E27FC236}">
                <a16:creationId xmlns:a16="http://schemas.microsoft.com/office/drawing/2014/main" id="{566FE733-F808-7F32-E106-2B90EC6F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64" y="6027098"/>
            <a:ext cx="66476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G. Li, JFC, C. P. Sun, H. Dong, Phys. Rev. Lett.</a:t>
            </a:r>
            <a:r>
              <a:rPr lang="is-I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128, 230603 </a:t>
            </a: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(2022)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JFC, Phys. Rev. E</a:t>
            </a:r>
            <a:r>
              <a:rPr lang="is-I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i="0" u="none" strike="noStrike" baseline="0" dirty="0">
                <a:latin typeface="Times-Bold"/>
              </a:rPr>
              <a:t>106</a:t>
            </a:r>
            <a:r>
              <a:rPr lang="en-US" altLang="zh-CN" sz="1600" b="0" i="0" u="none" strike="noStrike" baseline="0" dirty="0">
                <a:latin typeface="Times-Roman"/>
              </a:rPr>
              <a:t>, 054108 </a:t>
            </a: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(2022)</a:t>
            </a:r>
            <a:endParaRPr lang="zh-CN" altLang="en-US" sz="16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198EDB-AB42-04CB-A5E4-384F629D9DFA}"/>
              </a:ext>
            </a:extLst>
          </p:cNvPr>
          <p:cNvSpPr txBox="1"/>
          <p:nvPr/>
        </p:nvSpPr>
        <p:spPr>
          <a:xfrm>
            <a:off x="6015890" y="2258556"/>
            <a:ext cx="8018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metric: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09292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8AC9AAE-2582-4C66-913E-E4B34D6A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C56696A-350B-4EAA-B0D8-1D6A42220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/>
              <a:t>Brownian heat engine:</a:t>
            </a:r>
            <a:r>
              <a:rPr lang="zh-CN" altLang="en-US" sz="3200" dirty="0"/>
              <a:t> </a:t>
            </a:r>
            <a:r>
              <a:rPr lang="en-US" altLang="zh-CN" sz="3200" dirty="0"/>
              <a:t>maximum power</a:t>
            </a:r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9CDE97A3-A5B6-43D6-BD14-420498639E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21496"/>
                <a:ext cx="7886700" cy="5034855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Consider a closed path of a heat-engine cycle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and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in control parameter space.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The output work is bounded by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Choose the operation time                              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The maximum power is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altLang="zh-CN" sz="2000" dirty="0"/>
                  <a:t>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9CDE97A3-A5B6-43D6-BD14-420498639E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21496"/>
                <a:ext cx="7886700" cy="5034855"/>
              </a:xfrm>
              <a:blipFill>
                <a:blip r:embed="rId8"/>
                <a:stretch>
                  <a:fillRect l="-7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 descr="\documentclass{article}&#10;\usepackage{amsmath}&#10;\usepackage{mathrsfs}&#10;\usepackage{mathtools}&#10;\pagestyle{empty}&#10;\begin{document}&#10;&#10;\begin{equation*}&#10;-W=-W_{\mathrm{o}}-W_{\mathrm{irr}}\leq-W_{\mathrm{o}}-\mathcal{L}^{2}/\tau,&#10;\end{equation*}&#10;&#10;\end{document}" title="IguanaTex Bitmap Display">
            <a:extLst>
              <a:ext uri="{FF2B5EF4-FFF2-40B4-BE49-F238E27FC236}">
                <a16:creationId xmlns:a16="http://schemas.microsoft.com/office/drawing/2014/main" id="{6FA7CFCE-9604-5597-303D-FA1A7A717C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15" y="3131090"/>
            <a:ext cx="3900957" cy="286476"/>
          </a:xfrm>
          <a:prstGeom prst="rect">
            <a:avLst/>
          </a:prstGeom>
        </p:spPr>
      </p:pic>
      <p:pic>
        <p:nvPicPr>
          <p:cNvPr id="25" name="图片 24" descr="\documentclass{article}&#10;\usepackage{amsmath}&#10;\usepackage{mathrsfs}&#10;\usepackage{mathtools}&#10;\pagestyle{empty}&#10;\begin{document}&#10;&#10;\begin{equation*}&#10;P_{\mathrm{max}}=\frac{-W}{\tau_\mathrm{max}}=\frac{(-W_{\mathrm{o}})^{2}}{4\mathcal{L}^{2}}.&#10;\end{equation*}&#10;&#10;\end{document}" title="IguanaTex Bitmap Display">
            <a:extLst>
              <a:ext uri="{FF2B5EF4-FFF2-40B4-BE49-F238E27FC236}">
                <a16:creationId xmlns:a16="http://schemas.microsoft.com/office/drawing/2014/main" id="{B800195B-930F-4603-82AD-2801714BBEB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211" y="5205858"/>
            <a:ext cx="2739810" cy="59581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mathrsfs}&#10;\usepackage{mathtools}&#10;\pagestyle{empty}&#10;\begin{document}&#10;&#10;\begin{equation*}&#10;\tau_{\mathrm{max}}=2\mathcal{L}^{2}/(-W_{\mathrm{o}}).&#10;\end{equation*}&#10;&#10;\end{document}" title="IguanaTex Bitmap Display">
            <a:extLst>
              <a:ext uri="{FF2B5EF4-FFF2-40B4-BE49-F238E27FC236}">
                <a16:creationId xmlns:a16="http://schemas.microsoft.com/office/drawing/2014/main" id="{12088FF8-1B41-4960-A360-2F3F8C4E2BF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58" y="4274751"/>
            <a:ext cx="2163807" cy="2864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103E3F8-DAA0-DB65-EAAF-BF6DFD425B3D}"/>
              </a:ext>
            </a:extLst>
          </p:cNvPr>
          <p:cNvSpPr txBox="1"/>
          <p:nvPr/>
        </p:nvSpPr>
        <p:spPr>
          <a:xfrm>
            <a:off x="2753039" y="6274024"/>
            <a:ext cx="3637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JFC, Phys. Rev. E</a:t>
            </a:r>
            <a:r>
              <a:rPr lang="is-I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i="0" u="none" strike="noStrike" baseline="0" dirty="0">
                <a:latin typeface="Times-Bold"/>
              </a:rPr>
              <a:t>106</a:t>
            </a:r>
            <a:r>
              <a:rPr lang="en-US" altLang="zh-CN" sz="1800" b="0" i="0" u="none" strike="noStrike" baseline="0" dirty="0">
                <a:latin typeface="Times-Roman"/>
              </a:rPr>
              <a:t>, 054108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(2022)</a:t>
            </a:r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E7281A1-18A1-EC9C-44CF-200F38C7C5E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745" y="1877345"/>
            <a:ext cx="2355479" cy="1888563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mathrsfs}&#10;\usepackage{mathtools}&#10;\pagestyle{empty}&#10;\begin{document}&#10;&#10;\begin{equation*}&#10;W_{\mathrm{o}}&#10;\end{equation*}&#10;&#10;\end{document}" title="IguanaTex Bitmap Display">
            <a:extLst>
              <a:ext uri="{FF2B5EF4-FFF2-40B4-BE49-F238E27FC236}">
                <a16:creationId xmlns:a16="http://schemas.microsoft.com/office/drawing/2014/main" id="{98AC6516-03B8-48A0-BE8F-6C1D6D0E756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" y="3838923"/>
            <a:ext cx="288000" cy="19062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C67F527-D04F-C90B-9185-9809E39F4300}"/>
              </a:ext>
            </a:extLst>
          </p:cNvPr>
          <p:cNvSpPr txBox="1"/>
          <p:nvPr/>
        </p:nvSpPr>
        <p:spPr>
          <a:xfrm>
            <a:off x="4435475" y="3743963"/>
            <a:ext cx="3637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: thermodynamic length of closed path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pic>
        <p:nvPicPr>
          <p:cNvPr id="18" name="图片 17" descr="\documentclass{article}&#10;\usepackage{amsmath}&#10;\usepackage{mathrsfs}&#10;\usepackage{mathtools}&#10;\pagestyle{empty}&#10;\begin{document}&#10;&#10;\begin{equation*}&#10;\mathcal{L}&#10;\end{equation*}&#10;&#10;\end{document}" title="IguanaTex Bitmap Display">
            <a:extLst>
              <a:ext uri="{FF2B5EF4-FFF2-40B4-BE49-F238E27FC236}">
                <a16:creationId xmlns:a16="http://schemas.microsoft.com/office/drawing/2014/main" id="{26766384-AF3D-411C-8293-860E489CA13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847" y="3829660"/>
            <a:ext cx="142629" cy="165943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98A9CE68-EF8D-DDE2-A830-755CF5D0F978}"/>
              </a:ext>
            </a:extLst>
          </p:cNvPr>
          <p:cNvSpPr txBox="1"/>
          <p:nvPr/>
        </p:nvSpPr>
        <p:spPr>
          <a:xfrm>
            <a:off x="1338660" y="3743963"/>
            <a:ext cx="25122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: work of quasistatic cycle</a:t>
            </a:r>
          </a:p>
        </p:txBody>
      </p:sp>
    </p:spTree>
    <p:extLst>
      <p:ext uri="{BB962C8B-B14F-4D97-AF65-F5344CB8AC3E}">
        <p14:creationId xmlns:p14="http://schemas.microsoft.com/office/powerpoint/2010/main" val="1647162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95EA52F-7966-4846-9D8F-5359D19E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B2B00ED-F54E-4DC1-AD50-7D764B9E7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Shortcut Brownian heat engine:</a:t>
            </a:r>
            <a:r>
              <a:rPr lang="zh-CN" altLang="en-US" sz="3200" dirty="0"/>
              <a:t> </a:t>
            </a:r>
            <a:r>
              <a:rPr lang="en-US" altLang="zh-CN" sz="3200" dirty="0"/>
              <a:t>EMP</a:t>
            </a:r>
            <a:endParaRPr lang="zh-CN" alt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02E76943-3E99-4ED2-B209-AB100DFEE8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000" dirty="0"/>
                  <a:t>Divide the path into </a:t>
                </a:r>
                <a:r>
                  <a:rPr lang="en-US" altLang="zh-CN" sz="2000" dirty="0">
                    <a:solidFill>
                      <a:srgbClr val="C00000"/>
                    </a:solidFill>
                  </a:rPr>
                  <a:t>heat absorbed </a:t>
                </a:r>
                <a:r>
                  <a:rPr lang="en-US" altLang="zh-CN" sz="2000" dirty="0"/>
                  <a:t>and </a:t>
                </a:r>
                <a:r>
                  <a:rPr lang="en-US" altLang="zh-CN" sz="2000" dirty="0">
                    <a:solidFill>
                      <a:srgbClr val="0000FF"/>
                    </a:solidFill>
                  </a:rPr>
                  <a:t>heat released </a:t>
                </a:r>
                <a:r>
                  <a:rPr lang="en-US" altLang="zh-CN" sz="2000" dirty="0"/>
                  <a:t>paths according to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altLang="zh-CN" sz="2000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sz="2000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altLang="zh-CN" sz="20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zh-CN" sz="2000" dirty="0"/>
                  <a:t>, and define their thermodynamic lengths        and       .</a:t>
                </a:r>
              </a:p>
              <a:p>
                <a:r>
                  <a:rPr lang="en-US" altLang="zh-CN" sz="2000" dirty="0"/>
                  <a:t>Heat absorbed in a cycle </a:t>
                </a:r>
              </a:p>
              <a:p>
                <a:r>
                  <a:rPr lang="en-US" altLang="zh-CN" sz="2000" dirty="0"/>
                  <a:t>Efficiency of the cycle:</a:t>
                </a:r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pPr marL="0" indent="0">
                  <a:buNone/>
                </a:pPr>
                <a:r>
                  <a:rPr lang="en-US" altLang="zh-CN" sz="2000" dirty="0"/>
                  <a:t>where the efficiency of quasistatic cycle is  </a:t>
                </a:r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r>
                  <a:rPr lang="en-US" altLang="zh-CN" sz="2000" dirty="0">
                    <a:solidFill>
                      <a:srgbClr val="C00000"/>
                    </a:solidFill>
                  </a:rPr>
                  <a:t>Efficiency at maximum power:</a:t>
                </a:r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pPr marL="0" indent="0">
                  <a:buNone/>
                </a:pPr>
                <a:endParaRPr lang="zh-CN" altLang="en-US" sz="2000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02E76943-3E99-4ED2-B209-AB100DFEE8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9"/>
                <a:stretch>
                  <a:fillRect l="-773" t="-1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mathrsfs}&#10;\usepackage{mathtools}&#10;\pagestyle{empty}&#10;\begin{document}&#10;&#10;\begin{equation*}&#10;\mathcal{L}_{+}&#10;\end{equation*}&#10;&#10;\end{document}" title="IguanaTex Bitmap Display">
            <a:extLst>
              <a:ext uri="{FF2B5EF4-FFF2-40B4-BE49-F238E27FC236}">
                <a16:creationId xmlns:a16="http://schemas.microsoft.com/office/drawing/2014/main" id="{0053108F-A9FD-44DE-8700-7139B23A423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120" y="1969359"/>
            <a:ext cx="309333" cy="237714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mathrsfs}&#10;\usepackage{mathtools}&#10;\pagestyle{empty}&#10;\begin{document}&#10;&#10;\begin{equation*}&#10;\mathcal{L}_{-}&#10;\end{equation*}&#10;&#10;\end{document}" title="IguanaTex Bitmap Display">
            <a:extLst>
              <a:ext uri="{FF2B5EF4-FFF2-40B4-BE49-F238E27FC236}">
                <a16:creationId xmlns:a16="http://schemas.microsoft.com/office/drawing/2014/main" id="{72C84429-9863-452A-B50E-8A48A1FC961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216" y="1969359"/>
            <a:ext cx="306286" cy="184381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mathrsfs}&#10;\usepackage{mathtools}&#10;\pagestyle{empty}&#10;\begin{document}&#10;&#10;\begin{equation*}&#10;Q_{+}=Q_{\mathrm{o},+}-\mathcal{L}_{+}\mathcal{L}/\tau.&#10;\end{equation*}&#10;&#10;\end{document}" title="IguanaTex Bitmap Display">
            <a:extLst>
              <a:ext uri="{FF2B5EF4-FFF2-40B4-BE49-F238E27FC236}">
                <a16:creationId xmlns:a16="http://schemas.microsoft.com/office/drawing/2014/main" id="{7679504C-0277-6528-C29B-6FA96F860FA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60" y="2368987"/>
            <a:ext cx="2348190" cy="262096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mathrsfs}&#10;\usepackage{mathtools}&#10;\pagestyle{empty}&#10;\begin{document}&#10;&#10;\begin{equation*}&#10;\eta\equiv\frac{-W}{Q_+}=\frac{-W_{\mathrm{o}}-\mathcal{L}^{2}/\tau}{-W_{\mathrm{o}}/\eta_{\mathrm{o}}-\mathcal{L}_{+}\mathcal{L}/\tau}.&#10;\end{equation*}&#10;&#10;\end{document}" title="IguanaTex Bitmap Display">
            <a:extLst>
              <a:ext uri="{FF2B5EF4-FFF2-40B4-BE49-F238E27FC236}">
                <a16:creationId xmlns:a16="http://schemas.microsoft.com/office/drawing/2014/main" id="{C71EF74D-4EE5-A81D-08DE-6C78DB8C586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285" y="3108426"/>
            <a:ext cx="3451429" cy="618667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mathrsfs}&#10;\usepackage{mathtools}&#10;\pagestyle{empty}&#10;\begin{document}&#10;&#10;\begin{equation*}&#10;\eta_{\mathrm{EMP}}=\frac{\eta_{\mathrm{o}}}{2-\eta_{\mathrm{o}}\mathcal{\mathcal{L}}_{+}/\mathcal{L}}.&#10;\end{equation*}&#10;&#10;\end{document}" title="IguanaTex Bitmap Display">
            <a:extLst>
              <a:ext uri="{FF2B5EF4-FFF2-40B4-BE49-F238E27FC236}">
                <a16:creationId xmlns:a16="http://schemas.microsoft.com/office/drawing/2014/main" id="{B11DF6A4-0215-49EF-93B6-6387260CCD3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333" y="5635265"/>
            <a:ext cx="2351239" cy="518095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mathrsfs}&#10;\usepackage{mathtools}&#10;\pagestyle{empty}&#10;\begin{document}&#10;&#10;\begin{equation*}&#10;\eta_{\mathrm{o}}=\frac{-W_{\mathrm{o}}}{Q_{\mathrm{o},+}}.&#10;\end{equation*}&#10;&#10;\end{document}" title="IguanaTex Bitmap Display">
            <a:extLst>
              <a:ext uri="{FF2B5EF4-FFF2-40B4-BE49-F238E27FC236}">
                <a16:creationId xmlns:a16="http://schemas.microsoft.com/office/drawing/2014/main" id="{24BBCB1C-04DF-3DDD-C3C5-9FA7B9E627D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142" y="4382154"/>
            <a:ext cx="1229714" cy="5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40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EC1EED39-632C-4D0E-A7C9-E8F6B3FB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EF3EB5CC-7788-4288-BC2F-FDED78F4E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Results for harmonic potential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C8C87F6D-1B55-44F4-97ED-000D6E753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000" dirty="0"/>
                  <a:t>Represent the control parameters as </a:t>
                </a:r>
              </a:p>
              <a:p>
                <a:endParaRPr lang="en-US" altLang="zh-CN" sz="2800" dirty="0"/>
              </a:p>
              <a:p>
                <a:r>
                  <a:rPr lang="en-US" altLang="zh-CN" sz="2000" dirty="0"/>
                  <a:t>Quasistatic output work of the cycle:</a:t>
                </a:r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Proportional to the area                       in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diagram.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Thermodynamic length of the cycle</a:t>
                </a:r>
              </a:p>
              <a:p>
                <a:endParaRPr lang="zh-CN" altLang="en-US" sz="2000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C8C87F6D-1B55-44F4-97ED-000D6E753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10"/>
                <a:stretch>
                  <a:fillRect l="-696" t="-1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\documentclass{article}&#10;\usepackage{amsmath}&#10;\usepackage{mathrsfs}&#10;\usepackage{mathtools}&#10;\pagestyle{empty}&#10;\begin{document}&#10;&#10;\begin{equation*}&#10;\lambda=\lambda_{0}e^{r},&#10;\end{equation*}&#10;&#10;\end{document}" title="IguanaTex Bitmap Display">
            <a:extLst>
              <a:ext uri="{FF2B5EF4-FFF2-40B4-BE49-F238E27FC236}">
                <a16:creationId xmlns:a16="http://schemas.microsoft.com/office/drawing/2014/main" id="{9DD9CB99-F55A-44DB-B1E3-B009B9C3D4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485" y="1867962"/>
            <a:ext cx="1016381" cy="231619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mathrsfs}&#10;\usepackage{mathtools}&#10;\pagestyle{empty}&#10;\begin{document}&#10;&#10;\begin{equation*}&#10;\beta=1/T.&#10;\end{equation*}&#10;&#10;\end{document}" title="IguanaTex Bitmap Display">
            <a:extLst>
              <a:ext uri="{FF2B5EF4-FFF2-40B4-BE49-F238E27FC236}">
                <a16:creationId xmlns:a16="http://schemas.microsoft.com/office/drawing/2014/main" id="{A5F09C6A-1A50-418E-AD49-36DBF7A4CF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61" y="1873889"/>
            <a:ext cx="958476" cy="251429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mathrsfs}&#10;\usepackage{mathtools}&#10;\pagestyle{empty}&#10;\begin{document}&#10;&#10;\begin{equation*}&#10;-W_{\mathrm{o}}=-\oint Tdr.&#10;\end{equation*}&#10;&#10;\end{document}" title="IguanaTex Bitmap Display">
            <a:extLst>
              <a:ext uri="{FF2B5EF4-FFF2-40B4-BE49-F238E27FC236}">
                <a16:creationId xmlns:a16="http://schemas.microsoft.com/office/drawing/2014/main" id="{60B57B21-15C9-0DFF-E440-222DE7F389D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714" y="2695542"/>
            <a:ext cx="1871238" cy="562286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mathrsfs}&#10;\usepackage{mathtools}&#10;\pagestyle{empty}&#10;\begin{document}&#10;&#10;$&#10;\mathcal{A}=\left|\oint Tdr\right|&#10;$&#10;&#10;\end{document}" title="IguanaTex Bitmap Display">
            <a:extLst>
              <a:ext uri="{FF2B5EF4-FFF2-40B4-BE49-F238E27FC236}">
                <a16:creationId xmlns:a16="http://schemas.microsoft.com/office/drawing/2014/main" id="{B849EE81-94A3-4FA6-89E6-771BAD5BF1E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866" y="3484252"/>
            <a:ext cx="1215432" cy="291873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mathrsfs}&#10;\usepackage{mathtools}&#10;\pagestyle{empty}&#10;\begin{document}&#10;&#10;\begin{equation*}&#10;\mathcal{L}=\oint\sqrt{\frac{(Tdr-dT)^{2}}{\kappa T}+\frac{\kappa}{\left(\lambda_{0}e^{r}\right)^{2}}\frac{1}{T}\left(Tdr-\frac{dT}{2}\right)^{2}}.&#10;\end{equation*}&#10;&#10;\end{document}" title="IguanaTex Bitmap Display">
            <a:extLst>
              <a:ext uri="{FF2B5EF4-FFF2-40B4-BE49-F238E27FC236}">
                <a16:creationId xmlns:a16="http://schemas.microsoft.com/office/drawing/2014/main" id="{232BD9EF-FE93-2D65-9081-CF2273B83B9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56" y="4665145"/>
            <a:ext cx="4303087" cy="58492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40E9360-A00A-40B6-F016-B1AAD1626145}"/>
              </a:ext>
            </a:extLst>
          </p:cNvPr>
          <p:cNvSpPr txBox="1"/>
          <p:nvPr/>
        </p:nvSpPr>
        <p:spPr>
          <a:xfrm>
            <a:off x="1806973" y="5492000"/>
            <a:ext cx="2626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Dissipation in underdamped limit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AC90B0A-AABA-2BA4-1A32-984E29D0E278}"/>
              </a:ext>
            </a:extLst>
          </p:cNvPr>
          <p:cNvSpPr txBox="1"/>
          <p:nvPr/>
        </p:nvSpPr>
        <p:spPr>
          <a:xfrm>
            <a:off x="5230893" y="5492000"/>
            <a:ext cx="2626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Dissipation in overdamped limit</a:t>
            </a:r>
            <a:endParaRPr lang="zh-CN" altLang="en-US" dirty="0"/>
          </a:p>
        </p:txBody>
      </p:sp>
      <p:pic>
        <p:nvPicPr>
          <p:cNvPr id="19" name="图片 18" descr="\documentclass{article}&#10;\usepackage{amsmath}&#10;\usepackage{mathrsfs}&#10;\usepackage{mathtools}&#10;\pagestyle{empty}&#10;\begin{document}&#10;&#10;\begin{equation*}&#10;\kappa\ll\lambda&#10;\end{equation*}&#10;&#10;\end{document}" title="IguanaTex Bitmap Display">
            <a:extLst>
              <a:ext uri="{FF2B5EF4-FFF2-40B4-BE49-F238E27FC236}">
                <a16:creationId xmlns:a16="http://schemas.microsoft.com/office/drawing/2014/main" id="{72708326-7FFF-E1E5-F996-97B69179F30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860" y="6209571"/>
            <a:ext cx="664381" cy="1920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mathrsfs}&#10;\usepackage{mathtools}&#10;\pagestyle{empty}&#10;\begin{document}&#10;&#10;\begin{equation*}&#10;\kappa\gg\lambda&#10;\end{equation*}&#10;&#10;\end{document}" title="IguanaTex Bitmap Display">
            <a:extLst>
              <a:ext uri="{FF2B5EF4-FFF2-40B4-BE49-F238E27FC236}">
                <a16:creationId xmlns:a16="http://schemas.microsoft.com/office/drawing/2014/main" id="{DFF3BE50-4E9E-9CD9-3996-769347963FC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69" y="6170657"/>
            <a:ext cx="664381" cy="192000"/>
          </a:xfrm>
          <a:prstGeom prst="rect">
            <a:avLst/>
          </a:prstGeom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B8B00B2A-A427-5750-862E-DBC71673F8FF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3120153" y="5250065"/>
            <a:ext cx="377561" cy="241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10C9797A-09AD-9BE3-F465-A5E6388E8A95}"/>
              </a:ext>
            </a:extLst>
          </p:cNvPr>
          <p:cNvCxnSpPr>
            <a:cxnSpLocks/>
          </p:cNvCxnSpPr>
          <p:nvPr/>
        </p:nvCxnSpPr>
        <p:spPr>
          <a:xfrm>
            <a:off x="5793569" y="5250065"/>
            <a:ext cx="217087" cy="241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B710CECA-D8F6-8013-9A94-34E8C483E7E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871" y="1329261"/>
            <a:ext cx="2355479" cy="188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8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CA17AAD-0C27-40C0-B7EA-AFA5957A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3D613F82-5091-4009-9A43-7663A185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Optimization of heat-engine cycle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CEDA8AF-3F14-4265-91C4-AB489C200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ffectLst/>
              </a:rPr>
              <a:t>For the </a:t>
            </a:r>
            <a:r>
              <a:rPr lang="en-US" altLang="zh-CN" sz="2000" dirty="0"/>
              <a:t>optimal </a:t>
            </a:r>
            <a:r>
              <a:rPr lang="en-US" altLang="zh-CN" sz="2000" dirty="0">
                <a:effectLst/>
              </a:rPr>
              <a:t>cycle on a given closed path, the power is 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pPr marL="0" indent="0">
              <a:buNone/>
            </a:pPr>
            <a:r>
              <a:rPr lang="en-US" altLang="zh-CN" sz="2000" dirty="0"/>
              <a:t>where       and     are the area and the thermodynamic length of the closed path.</a:t>
            </a:r>
          </a:p>
          <a:p>
            <a:pPr marL="0" indent="0">
              <a:buNone/>
            </a:pPr>
            <a:endParaRPr lang="en-US" altLang="zh-CN" sz="2000" dirty="0"/>
          </a:p>
          <a:p>
            <a:r>
              <a:rPr lang="en-US" altLang="zh-CN" sz="2000" dirty="0"/>
              <a:t>Two aspects for optimizing cycles with shortcut strategy:</a:t>
            </a:r>
            <a:endParaRPr lang="en-US" altLang="zh-CN" sz="1600" dirty="0"/>
          </a:p>
          <a:p>
            <a:pPr marL="5652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dirty="0"/>
              <a:t>Along a given closed path, manipulate the control parameters </a:t>
            </a:r>
            <a:r>
              <a:rPr lang="en-US" altLang="zh-CN" sz="2000" dirty="0">
                <a:solidFill>
                  <a:srgbClr val="C00000"/>
                </a:solidFill>
              </a:rPr>
              <a:t>with a proper constant velocity </a:t>
            </a:r>
            <a:r>
              <a:rPr lang="en-US" altLang="zh-CN" sz="2000" dirty="0"/>
              <a:t>to reach the maximum power</a:t>
            </a:r>
          </a:p>
          <a:p>
            <a:pPr marL="565200" lvl="2" indent="-342900">
              <a:lnSpc>
                <a:spcPct val="150000"/>
              </a:lnSpc>
              <a:buFont typeface="+mj-lt"/>
              <a:buAutoNum type="arabicPeriod"/>
            </a:pPr>
            <a:endParaRPr lang="en-US" altLang="zh-CN" sz="2000" dirty="0"/>
          </a:p>
          <a:p>
            <a:pPr marL="565200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000" dirty="0"/>
              <a:t>Find out a closed path with large          . </a:t>
            </a:r>
            <a:endParaRPr lang="zh-CN" altLang="en-US" sz="2000" dirty="0"/>
          </a:p>
        </p:txBody>
      </p:sp>
      <p:pic>
        <p:nvPicPr>
          <p:cNvPr id="9" name="图片 8" descr="\documentclass{article}&#10;\usepackage{amsmath}&#10;\usepackage{mathrsfs}&#10;\usepackage{mathtools}&#10;\pagestyle{empty}&#10;\begin{document}&#10;&#10;\begin{equation*}&#10;\mathcal{A}&#10;\end{equation*}&#10;&#10;\end{document}" title="IguanaTex Bitmap Display">
            <a:extLst>
              <a:ext uri="{FF2B5EF4-FFF2-40B4-BE49-F238E27FC236}">
                <a16:creationId xmlns:a16="http://schemas.microsoft.com/office/drawing/2014/main" id="{9C034968-9F4A-49AF-BC41-123CBC1A31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099" y="2610658"/>
            <a:ext cx="196571" cy="195048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mathrsfs}&#10;\usepackage{mathtools}&#10;\pagestyle{empty}&#10;\begin{document}&#10;&#10;\begin{equation*}&#10;\mathcal{L}&#10;\end{equation*}&#10;&#10;\end{document}" title="IguanaTex Bitmap Display">
            <a:extLst>
              <a:ext uri="{FF2B5EF4-FFF2-40B4-BE49-F238E27FC236}">
                <a16:creationId xmlns:a16="http://schemas.microsoft.com/office/drawing/2014/main" id="{45FC2948-EA15-4BA2-8B75-6CF8976704E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487" y="2615991"/>
            <a:ext cx="158476" cy="184381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mathrsfs}&#10;\usepackage{mathtools}&#10;\pagestyle{empty}&#10;\begin{document}&#10;&#10;\begin{equation*}&#10;\mathcal{A}/\mathcal{L}&#10;\end{equation*}&#10;&#10;\end{document}" title="IguanaTex Bitmap Display">
            <a:extLst>
              <a:ext uri="{FF2B5EF4-FFF2-40B4-BE49-F238E27FC236}">
                <a16:creationId xmlns:a16="http://schemas.microsoft.com/office/drawing/2014/main" id="{3B8EE4C0-813A-4DD6-962A-CB79F91A4B1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35" y="5627939"/>
            <a:ext cx="489142" cy="251429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mathrsfs}&#10;\usepackage{mathtools}&#10;\pagestyle{empty}&#10;\begin{document}&#10;&#10;\begin{equation*}&#10;P=\frac{\mathcal{A}}{\tau}-\frac{\mathcal{L}^{2}}{\tau^{2}},&#10;\end{equation*}&#10;&#10;\end{document}" title="IguanaTex Bitmap Display">
            <a:extLst>
              <a:ext uri="{FF2B5EF4-FFF2-40B4-BE49-F238E27FC236}">
                <a16:creationId xmlns:a16="http://schemas.microsoft.com/office/drawing/2014/main" id="{CD38B088-38A9-E774-4549-0E3767EB061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090" y="1763470"/>
            <a:ext cx="1497905" cy="559238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mathrsfs}&#10;\usepackage{mathtools}&#10;\pagestyle{empty}&#10;\begin{document}&#10;&#10;\begin{equation*}&#10;P_{\mathrm{max}}=\frac{\mathcal{A}^{2}}{4\mathcal{L}^{2}}.&#10;\end{equation*}&#10;&#10;\end{document}" title="IguanaTex Bitmap Display">
            <a:extLst>
              <a:ext uri="{FF2B5EF4-FFF2-40B4-BE49-F238E27FC236}">
                <a16:creationId xmlns:a16="http://schemas.microsoft.com/office/drawing/2014/main" id="{BEFB5548-E212-99D5-5DA8-D4FA86CE966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809" y="4916736"/>
            <a:ext cx="1400381" cy="56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99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2EEFC853-DF5E-43BB-8A89-9EB5BDC293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1800" dirty="0"/>
                  <a:t>Choose </a:t>
                </a:r>
                <a:r>
                  <a:rPr lang="en-US" altLang="zh-CN" sz="1800" dirty="0">
                    <a:solidFill>
                      <a:srgbClr val="C00000"/>
                    </a:solidFill>
                  </a:rPr>
                  <a:t>two isothermal lines </a:t>
                </a:r>
                <a:r>
                  <a:rPr lang="en-US" altLang="zh-CN" sz="18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altLang="zh-CN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altLang="zh-CN" sz="1800" dirty="0"/>
                  <a:t>) and </a:t>
                </a:r>
                <a:r>
                  <a:rPr lang="en-US" altLang="zh-CN" sz="1800" dirty="0">
                    <a:solidFill>
                      <a:srgbClr val="C00000"/>
                    </a:solidFill>
                  </a:rPr>
                  <a:t>two connecting paths </a:t>
                </a:r>
                <a:r>
                  <a:rPr lang="en-US" altLang="zh-CN" sz="1800" dirty="0"/>
                  <a:t>to form a closed cycle. </a:t>
                </a:r>
              </a:p>
              <a:p>
                <a:pPr marL="0" indent="0">
                  <a:buNone/>
                </a:pPr>
                <a:endParaRPr lang="en-US" altLang="zh-CN" sz="1800" dirty="0">
                  <a:solidFill>
                    <a:srgbClr val="00A900"/>
                  </a:solidFill>
                </a:endParaRPr>
              </a:p>
              <a:p>
                <a:pPr marL="0" indent="0">
                  <a:buNone/>
                </a:pPr>
                <a:endParaRPr lang="en-US" altLang="zh-CN" sz="1800" dirty="0">
                  <a:solidFill>
                    <a:srgbClr val="00A900"/>
                  </a:solidFill>
                </a:endParaRPr>
              </a:p>
              <a:p>
                <a:pPr marL="0" indent="0">
                  <a:buNone/>
                </a:pPr>
                <a:endParaRPr lang="en-US" altLang="zh-CN" sz="1800" dirty="0">
                  <a:solidFill>
                    <a:srgbClr val="00A900"/>
                  </a:solidFill>
                </a:endParaRPr>
              </a:p>
              <a:p>
                <a:pPr marL="0" indent="0">
                  <a:buNone/>
                </a:pPr>
                <a:endParaRPr lang="en-US" altLang="zh-CN" sz="1800" dirty="0">
                  <a:solidFill>
                    <a:srgbClr val="00A900"/>
                  </a:solidFill>
                </a:endParaRPr>
              </a:p>
              <a:p>
                <a:endParaRPr lang="en-US" altLang="zh-CN" sz="1050" dirty="0"/>
              </a:p>
              <a:p>
                <a:pPr marL="0" indent="0">
                  <a:buNone/>
                </a:pPr>
                <a:endParaRPr lang="en-US" altLang="zh-CN" sz="1050" dirty="0"/>
              </a:p>
              <a:p>
                <a:pPr marL="0" indent="0">
                  <a:buNone/>
                </a:pPr>
                <a:endParaRPr lang="en-US" altLang="zh-CN" sz="2800" dirty="0"/>
              </a:p>
              <a:p>
                <a:r>
                  <a:rPr lang="en-US" altLang="zh-CN" sz="1800" dirty="0"/>
                  <a:t>Connecting paths are shortest</a:t>
                </a:r>
                <a:r>
                  <a:rPr lang="en-US" altLang="zh-CN" sz="1800" dirty="0">
                    <a:solidFill>
                      <a:srgbClr val="00A900"/>
                    </a:solidFill>
                  </a:rPr>
                  <a:t> geodesic curves </a:t>
                </a:r>
                <a:r>
                  <a:rPr lang="en-US" altLang="zh-CN" sz="1800" dirty="0">
                    <a:solidFill>
                      <a:srgbClr val="FC8C11"/>
                    </a:solidFill>
                  </a:rPr>
                  <a:t>or</a:t>
                </a:r>
                <a:r>
                  <a:rPr lang="zh-CN" altLang="en-US" sz="1800" dirty="0">
                    <a:solidFill>
                      <a:srgbClr val="FC8C11"/>
                    </a:solidFill>
                  </a:rPr>
                  <a:t> </a:t>
                </a:r>
                <a:r>
                  <a:rPr lang="en-US" altLang="zh-CN" sz="1800" dirty="0">
                    <a:solidFill>
                      <a:srgbClr val="FC8C11"/>
                    </a:solidFill>
                  </a:rPr>
                  <a:t>exponential paths</a:t>
                </a:r>
                <a:r>
                  <a:rPr lang="en-US" altLang="zh-CN" sz="1800" dirty="0"/>
                  <a:t> </a:t>
                </a:r>
              </a:p>
              <a:p>
                <a:endParaRPr lang="en-US" altLang="zh-CN" sz="1800" dirty="0"/>
              </a:p>
              <a:p>
                <a:endParaRPr lang="en-US" altLang="zh-CN" sz="1800" dirty="0"/>
              </a:p>
              <a:p>
                <a:r>
                  <a:rPr lang="en-US" altLang="zh-CN" sz="1800" dirty="0"/>
                  <a:t>We choose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zh-CN" altLang="en-US" sz="1800" dirty="0"/>
                  <a:t> </a:t>
                </a:r>
                <a:r>
                  <a:rPr lang="en-US" altLang="zh-CN" sz="1800" dirty="0"/>
                  <a:t>to minimize                                or fixed as </a:t>
                </a:r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2EEFC853-DF5E-43BB-8A89-9EB5BDC293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13"/>
                <a:stretch>
                  <a:fillRect l="-464" t="-12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BEFEF4AF-72B3-4408-AAA7-9ACAB38C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442732E-6094-4D76-B214-B7E9B03BA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O</a:t>
            </a:r>
            <a:r>
              <a:rPr lang="en-US" altLang="zh-CN" sz="3600" dirty="0"/>
              <a:t>ptimization in general damped situation</a:t>
            </a:r>
            <a:endParaRPr lang="zh-CN" altLang="en-US" dirty="0"/>
          </a:p>
        </p:txBody>
      </p:sp>
      <p:pic>
        <p:nvPicPr>
          <p:cNvPr id="69" name="图片 68" descr="\documentclass{article}&#10;\usepackage{amsmath}&#10;\usepackage{mathrsfs}&#10;\usepackage{mathtools}&#10;\pagestyle{empty}&#10;\begin{document}&#10;&#10;\begin{equation*}&#10;\alpha_{1,2}=1\;\mathrm{or}\;2.&#10;\end{equation*}&#10;&#10;\end{document}" title="IguanaTex Bitmap Display">
            <a:extLst>
              <a:ext uri="{FF2B5EF4-FFF2-40B4-BE49-F238E27FC236}">
                <a16:creationId xmlns:a16="http://schemas.microsoft.com/office/drawing/2014/main" id="{873E4DD7-1591-C65B-4C92-70E56B9C519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721" y="5681566"/>
            <a:ext cx="1289144" cy="218057"/>
          </a:xfrm>
          <a:prstGeom prst="rect">
            <a:avLst/>
          </a:prstGeom>
        </p:spPr>
      </p:pic>
      <p:pic>
        <p:nvPicPr>
          <p:cNvPr id="21" name="图片 20" descr="\documentclass{article}&#10;\usepackage{amsmath}&#10;\usepackage{mathrsfs}&#10;\usepackage{mathtools}&#10;\pagestyle{empty}&#10;\begin{document}&#10;&#10;\begin{equation*}&#10;\mathcal{L}_{\mathrm{exp}}(r_{1},\alpha_{1},r_{2},\alpha_{2})&#10;\end{equation*}&#10;&#10;\end{document}" title="IguanaTex Bitmap Display">
            <a:extLst>
              <a:ext uri="{FF2B5EF4-FFF2-40B4-BE49-F238E27FC236}">
                <a16:creationId xmlns:a16="http://schemas.microsoft.com/office/drawing/2014/main" id="{EB537E5A-A643-401E-87B0-55DC0F90177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46" y="5669331"/>
            <a:ext cx="1802057" cy="235886"/>
          </a:xfrm>
          <a:prstGeom prst="rect">
            <a:avLst/>
          </a:prstGeom>
        </p:spPr>
      </p:pic>
      <p:pic>
        <p:nvPicPr>
          <p:cNvPr id="32" name="图片 31" descr="\documentclass{article}&#10;\usepackage{amsmath}&#10;\usepackage{mathrsfs}&#10;\usepackage{mathtools}&#10;\pagestyle{empty}&#10;\begin{document}&#10;&#10;\begin{equation*}&#10;T(r)=T_{L}e^{\alpha(r-r_{0})},&#10;\end{equation*}&#10;&#10;\end{document}" title="IguanaTex Bitmap Display">
            <a:extLst>
              <a:ext uri="{FF2B5EF4-FFF2-40B4-BE49-F238E27FC236}">
                <a16:creationId xmlns:a16="http://schemas.microsoft.com/office/drawing/2014/main" id="{7DCC9867-F605-00AD-1B1C-1241FDE595B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23" y="5087065"/>
            <a:ext cx="1848686" cy="271543"/>
          </a:xfrm>
          <a:prstGeom prst="rect">
            <a:avLst/>
          </a:prstGeom>
        </p:spPr>
      </p:pic>
      <p:pic>
        <p:nvPicPr>
          <p:cNvPr id="63" name="图片 62" descr="\documentclass{article}&#10;\usepackage{amsmath}&#10;\usepackage{mathrsfs}&#10;\usepackage{mathtools}&#10;\pagestyle{empty}&#10;\begin{document}&#10;&#10;\begin{equation*}&#10; \;r_{0}\leq r\leq r_{0}+\frac{1}{\alpha}\ln(\frac{T_{H}}{T_{L}}).&#10;\end{equation*}&#10;&#10;\end{document}" title="IguanaTex Bitmap Display">
            <a:extLst>
              <a:ext uri="{FF2B5EF4-FFF2-40B4-BE49-F238E27FC236}">
                <a16:creationId xmlns:a16="http://schemas.microsoft.com/office/drawing/2014/main" id="{447B120C-8491-2C45-6C8D-99D2B1CB2FC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295" y="4973921"/>
            <a:ext cx="2408228" cy="497829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:a16="http://schemas.microsoft.com/office/drawing/2014/main" id="{02B6BD20-3054-1E35-F154-A5D32957A6B8}"/>
              </a:ext>
            </a:extLst>
          </p:cNvPr>
          <p:cNvGrpSpPr/>
          <p:nvPr/>
        </p:nvGrpSpPr>
        <p:grpSpPr>
          <a:xfrm>
            <a:off x="2341895" y="2005205"/>
            <a:ext cx="4116055" cy="2508387"/>
            <a:chOff x="1303507" y="2051382"/>
            <a:chExt cx="4116055" cy="2508387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78A02B41-222B-2CAB-E009-E4CE1B6CB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507" y="2051382"/>
              <a:ext cx="4116055" cy="2508387"/>
            </a:xfrm>
            <a:prstGeom prst="rect">
              <a:avLst/>
            </a:prstGeom>
          </p:spPr>
        </p:pic>
        <p:pic>
          <p:nvPicPr>
            <p:cNvPr id="52" name="图片 51" descr="\documentclass{article}&#10;\usepackage{amsmath}&#10;\usepackage{mathrsfs}&#10;\usepackage{mathtools}&#10;\pagestyle{empty}&#10;\begin{document}&#10;&#10;\begin{equation*}&#10;(r_1,T_L)&#10;\end{equation*}&#10;&#10;\end{document}" title="IguanaTex Bitmap Display">
              <a:extLst>
                <a:ext uri="{FF2B5EF4-FFF2-40B4-BE49-F238E27FC236}">
                  <a16:creationId xmlns:a16="http://schemas.microsoft.com/office/drawing/2014/main" id="{B4822820-7D93-D074-59A2-6234FE509FE3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5224" y="3437723"/>
              <a:ext cx="550400" cy="176000"/>
            </a:xfrm>
            <a:prstGeom prst="rect">
              <a:avLst/>
            </a:prstGeom>
          </p:spPr>
        </p:pic>
        <p:pic>
          <p:nvPicPr>
            <p:cNvPr id="54" name="图片 53" descr="\documentclass{article}&#10;\usepackage{amsmath}&#10;\usepackage{mathrsfs}&#10;\usepackage{mathtools}&#10;\pagestyle{empty}&#10;\begin{document}&#10;&#10;\begin{equation*}&#10;(r_2,T_L)&#10;\end{equation*}&#10;&#10;\end{document}" title="IguanaTex Bitmap Display">
              <a:extLst>
                <a:ext uri="{FF2B5EF4-FFF2-40B4-BE49-F238E27FC236}">
                  <a16:creationId xmlns:a16="http://schemas.microsoft.com/office/drawing/2014/main" id="{4224A786-46EB-9BF2-9F13-FC79F851165F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0988" y="3424830"/>
              <a:ext cx="550400" cy="176000"/>
            </a:xfrm>
            <a:prstGeom prst="rect">
              <a:avLst/>
            </a:prstGeom>
          </p:spPr>
        </p:pic>
        <p:pic>
          <p:nvPicPr>
            <p:cNvPr id="47" name="图片 46" descr="\documentclass{article}&#10;\usepackage{amsmath}&#10;\usepackage{mathrsfs}&#10;\usepackage{mathtools}&#10;\pagestyle{empty}&#10;\begin{document}&#10;&#10;\begin{equation*}&#10;\alpha=2&#10;\end{equation*}&#10;&#10;\end{document}" title="IguanaTex Bitmap Display">
              <a:extLst>
                <a:ext uri="{FF2B5EF4-FFF2-40B4-BE49-F238E27FC236}">
                  <a16:creationId xmlns:a16="http://schemas.microsoft.com/office/drawing/2014/main" id="{23B329D3-8DF6-8507-DDC2-5C1FE539E0DF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2874" y="3840027"/>
              <a:ext cx="483962" cy="136533"/>
            </a:xfrm>
            <a:prstGeom prst="rect">
              <a:avLst/>
            </a:prstGeom>
          </p:spPr>
        </p:pic>
        <p:pic>
          <p:nvPicPr>
            <p:cNvPr id="50" name="图片 49" descr="\documentclass{article}&#10;\usepackage{amsmath}&#10;\usepackage{mathrsfs}&#10;\usepackage{mathtools}&#10;\pagestyle{empty}&#10;\begin{document}&#10;&#10;\begin{equation*}&#10;\alpha=1&#10;\end{equation*}&#10;&#10;\end{document}" title="IguanaTex Bitmap Display">
              <a:extLst>
                <a:ext uri="{FF2B5EF4-FFF2-40B4-BE49-F238E27FC236}">
                  <a16:creationId xmlns:a16="http://schemas.microsoft.com/office/drawing/2014/main" id="{E7B29E3E-A06C-DC96-0278-C0B021C91E79}"/>
                </a:ext>
              </a:extLst>
            </p:cNvPr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8321" y="3838808"/>
              <a:ext cx="477867" cy="137752"/>
            </a:xfrm>
            <a:prstGeom prst="rect">
              <a:avLst/>
            </a:prstGeom>
          </p:spPr>
        </p:pic>
        <p:pic>
          <p:nvPicPr>
            <p:cNvPr id="58" name="图片 57" descr="\documentclass{article}&#10;\usepackage{amsmath}&#10;\usepackage{mathrsfs}&#10;\usepackage{mathtools}&#10;\pagestyle{empty}&#10;\begin{document}&#10;&#10;\begin{equation*}&#10;(r_1^\prime,T_H)&#10;\end{equation*}&#10;&#10;\end{document}" title="IguanaTex Bitmap Display">
              <a:extLst>
                <a:ext uri="{FF2B5EF4-FFF2-40B4-BE49-F238E27FC236}">
                  <a16:creationId xmlns:a16="http://schemas.microsoft.com/office/drawing/2014/main" id="{E14A0AAC-B53A-406E-81B4-F90E4DE08417}"/>
                </a:ext>
              </a:extLst>
            </p:cNvPr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1744" y="2217392"/>
              <a:ext cx="579200" cy="186667"/>
            </a:xfrm>
            <a:prstGeom prst="rect">
              <a:avLst/>
            </a:prstGeom>
          </p:spPr>
        </p:pic>
        <p:pic>
          <p:nvPicPr>
            <p:cNvPr id="60" name="图片 59" descr="\documentclass{article}&#10;\usepackage{amsmath}&#10;\usepackage{mathrsfs}&#10;\usepackage{mathtools}&#10;\pagestyle{empty}&#10;\begin{document}&#10;&#10;\begin{equation*}&#10;(r_2^\prime,T_H)&#10;\end{equation*}&#10;&#10;\end{document}" title="IguanaTex Bitmap Display">
              <a:extLst>
                <a:ext uri="{FF2B5EF4-FFF2-40B4-BE49-F238E27FC236}">
                  <a16:creationId xmlns:a16="http://schemas.microsoft.com/office/drawing/2014/main" id="{3B81CB32-CA76-AEB7-2795-7F84762DEDC1}"/>
                </a:ext>
              </a:extLst>
            </p:cNvPr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3548" y="2214659"/>
              <a:ext cx="579200" cy="186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3997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DE89785-953F-483A-AACC-6C1AEAA3E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DCC00DEE-5477-4C2A-9931-BEB007F8C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Underdamped limit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CED78079-273A-4556-901D-1721C409EC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21496"/>
                <a:ext cx="8277606" cy="5236784"/>
              </a:xfrm>
            </p:spPr>
            <p:txBody>
              <a:bodyPr>
                <a:normAutofit/>
              </a:bodyPr>
              <a:lstStyle/>
              <a:p>
                <a:r>
                  <a:rPr lang="it-IT" altLang="zh-CN" sz="2000" dirty="0"/>
                  <a:t>In the underdamped limit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it-IT" altLang="zh-CN" sz="2000" dirty="0"/>
                  <a:t>, the thermodynamic length is similified to</a:t>
                </a:r>
              </a:p>
              <a:p>
                <a:endParaRPr lang="it-IT" altLang="zh-CN" sz="2000" dirty="0"/>
              </a:p>
              <a:p>
                <a:endParaRPr lang="it-IT" altLang="zh-CN" sz="2000" dirty="0"/>
              </a:p>
              <a:p>
                <a:r>
                  <a:rPr lang="it-IT" altLang="zh-CN" sz="2000" dirty="0">
                    <a:effectLst/>
                  </a:rPr>
                  <a:t>Choose the exponential paths with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it-IT" altLang="zh-CN" sz="2000" dirty="0">
                    <a:effectLst/>
                  </a:rPr>
                  <a:t> (zero length), and obtain</a:t>
                </a:r>
                <a:endParaRPr lang="en-US" altLang="zh-CN" sz="2000" dirty="0"/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endParaRPr lang="en-US" altLang="zh-CN" sz="2000" dirty="0"/>
              </a:p>
              <a:p>
                <a:r>
                  <a:rPr lang="en-US" altLang="zh-CN" sz="2000" dirty="0">
                    <a:solidFill>
                      <a:srgbClr val="C00000"/>
                    </a:solidFill>
                  </a:rPr>
                  <a:t>Agree with Curzon and Ahlborn’s prediction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[Am. J. Phys 43, 22 (1975)].</a:t>
                </a:r>
                <a:endParaRPr lang="zh-CN" altLang="en-US" sz="1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CED78079-273A-4556-901D-1721C409EC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21496"/>
                <a:ext cx="8277606" cy="5236784"/>
              </a:xfrm>
              <a:blipFill>
                <a:blip r:embed="rId6"/>
                <a:stretch>
                  <a:fillRect l="-663" t="-11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图片 20" descr="\documentclass{article}&#10;\usepackage{amsmath}&#10;\usepackage{mathrsfs}&#10;\usepackage{mathtools}&#10;\pagestyle{empty}&#10;\begin{document}&#10;&#10;\begin{equation*}&#10;P_{\mathrm{max}}^{\mathrm{under}}=\frac{\kappa}{4}(\sqrt{T_{H}}-\sqrt{T_{L}})^{2},&#10;\end{equation*}&#10;&#10;\end{document}" title="IguanaTex Bitmap Display">
            <a:extLst>
              <a:ext uri="{FF2B5EF4-FFF2-40B4-BE49-F238E27FC236}">
                <a16:creationId xmlns:a16="http://schemas.microsoft.com/office/drawing/2014/main" id="{BCE30770-7023-4326-9FDE-C36CC8AE52B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686" y="3422457"/>
            <a:ext cx="2944628" cy="437814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mathrsfs}&#10;\usepackage{mathtools}&#10;\pagestyle{empty}&#10;\begin{document}&#10;&#10;\begin{equation*}&#10;\eta_{\mathrm{EMP}}^{\mathrm{under}}=\eta_\mathrm{CA}\equiv 1-\sqrt{\frac{T_L}{T_H}}.&#10;\end{equation*}&#10;&#10;\end{document}" title="IguanaTex Bitmap Display">
            <a:extLst>
              <a:ext uri="{FF2B5EF4-FFF2-40B4-BE49-F238E27FC236}">
                <a16:creationId xmlns:a16="http://schemas.microsoft.com/office/drawing/2014/main" id="{BF141CA1-D736-FFA0-B2AB-E8460E21C48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149" y="4037445"/>
            <a:ext cx="2777702" cy="58424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mathrsfs}&#10;\usepackage{mathtools}&#10;\pagestyle{empty}&#10;\begin{document}&#10;&#10;\begin{equation*}&#10;\mathcal{L}=\oint\sqrt{\frac{(Tdr-dT)^{2}}{\kappa T}}.&#10;\end{equation*}&#10;&#10;\end{document}" title="IguanaTex Bitmap Display">
            <a:extLst>
              <a:ext uri="{FF2B5EF4-FFF2-40B4-BE49-F238E27FC236}">
                <a16:creationId xmlns:a16="http://schemas.microsoft.com/office/drawing/2014/main" id="{35E57484-94D4-9116-6BFF-4AAEACB7FF1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772" y="2055916"/>
            <a:ext cx="2193583" cy="55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8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DEEA008-0FC7-4CA9-A97C-C811AAB68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250A944-4CD5-4CA5-843B-4605898BF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Overdamped limit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3F838224-9EFF-4979-BD07-6751F7356A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21496"/>
                <a:ext cx="8149590" cy="5034855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In the overdamped limit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zh-CN" sz="2000" dirty="0"/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Choose </a:t>
                </a:r>
                <a:r>
                  <a:rPr lang="it-IT" altLang="zh-CN" sz="2000" dirty="0">
                    <a:effectLst/>
                  </a:rPr>
                  <a:t>the exponential paths with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it-IT" altLang="zh-CN" sz="2000" dirty="0">
                    <a:effectLst/>
                  </a:rPr>
                  <a:t> (zero length), and obtain</a:t>
                </a:r>
              </a:p>
              <a:p>
                <a:pPr>
                  <a:lnSpc>
                    <a:spcPct val="150000"/>
                  </a:lnSpc>
                </a:pPr>
                <a:endParaRPr lang="it-IT" altLang="zh-CN" sz="2000" dirty="0"/>
              </a:p>
              <a:p>
                <a:pPr>
                  <a:lnSpc>
                    <a:spcPct val="150000"/>
                  </a:lnSpc>
                </a:pPr>
                <a:endParaRPr lang="it-IT" altLang="zh-CN" sz="1200" dirty="0"/>
              </a:p>
              <a:p>
                <a:pPr>
                  <a:lnSpc>
                    <a:spcPct val="150000"/>
                  </a:lnSpc>
                </a:pPr>
                <a:endParaRPr lang="it-IT" altLang="zh-CN" sz="12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The quasistatic efficiency is </a:t>
                </a:r>
              </a:p>
              <a:p>
                <a:pPr>
                  <a:lnSpc>
                    <a:spcPct val="150000"/>
                  </a:lnSpc>
                </a:pPr>
                <a:endParaRPr lang="en-US" altLang="zh-CN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solidFill>
                      <a:srgbClr val="C00000"/>
                    </a:solidFill>
                  </a:rPr>
                  <a:t>EMP matches that in </a:t>
                </a:r>
                <a:r>
                  <a:rPr lang="en-US" altLang="zh-CN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:r>
                  <a:rPr lang="de-DE" altLang="zh-CN" sz="18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T. Schmiedl and U. Seifert, Europhys. Lett. 81, 20003 (2007)]</a:t>
                </a:r>
                <a:r>
                  <a:rPr lang="de-DE" altLang="zh-CN" sz="20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CN" alt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3F838224-9EFF-4979-BD07-6751F7356A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21496"/>
                <a:ext cx="8149590" cy="5034855"/>
              </a:xfrm>
              <a:blipFill>
                <a:blip r:embed="rId7"/>
                <a:stretch>
                  <a:fillRect l="-673" b="-1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\documentclass{article}&#10;\usepackage{amsmath}&#10;\usepackage{mathrsfs}&#10;\usepackage{mathtools}&#10;\pagestyle{empty}&#10;\begin{document}&#10;&#10;\begin{equation*}&#10;\eta_{\mathrm{o}}^{\mathrm{over}}=\frac{\eta_{\mathrm{C}}}{1+\eta_{\mathrm{C}}/[2(r_{2}-r_{1})]}&lt;\eta_{\mathrm{C}}.&#10;\end{equation*}&#10;&#10;\end{document}" title="IguanaTex Bitmap Display">
            <a:extLst>
              <a:ext uri="{FF2B5EF4-FFF2-40B4-BE49-F238E27FC236}">
                <a16:creationId xmlns:a16="http://schemas.microsoft.com/office/drawing/2014/main" id="{17490355-BA1D-78BC-9977-1DB34DF243D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761" y="4522289"/>
            <a:ext cx="3646477" cy="518095"/>
          </a:xfrm>
          <a:prstGeom prst="rect">
            <a:avLst/>
          </a:prstGeom>
        </p:spPr>
      </p:pic>
      <p:pic>
        <p:nvPicPr>
          <p:cNvPr id="25" name="图片 24" descr="\documentclass{article}&#10;\usepackage{amsmath}&#10;\usepackage{mathrsfs}&#10;\usepackage{mathtools}&#10;\pagestyle{empty}&#10;\begin{document}&#10;&#10;\begin{equation*}&#10;P_{\mathrm{max}}^{\mathrm{over}}=\frac{\lambda_{0}^{2}(T_{H}-T_{L})^{2}(r_{2}-r_{1})^{2}}{16\kappa T_{L}(e^{-r_{1}}-e^{-r_{2}})^{2}},&#10;\end{equation*}&#10;&#10;\end{document}" title="IguanaTex Bitmap Display">
            <a:extLst>
              <a:ext uri="{FF2B5EF4-FFF2-40B4-BE49-F238E27FC236}">
                <a16:creationId xmlns:a16="http://schemas.microsoft.com/office/drawing/2014/main" id="{CC62D376-14F4-F248-3337-4CEBE663B68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47" y="2494303"/>
            <a:ext cx="2768704" cy="474501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mathrsfs}&#10;\usepackage{mathtools}&#10;\pagestyle{empty}&#10;\begin{document}&#10;&#10;\begin{equation*}&#10;\eta_{\mathrm{EMP}}^{\mathrm{over}}=\frac{\eta_{\mathrm{C}}}{2+\left[\frac{1}{(r_{2}-r_{1})}-\frac{1}{2}\right]\eta_{\mathrm{C}}}.&#10;\end{equation*}&#10;&#10;\end{document}" title="IguanaTex Bitmap Display">
            <a:extLst>
              <a:ext uri="{FF2B5EF4-FFF2-40B4-BE49-F238E27FC236}">
                <a16:creationId xmlns:a16="http://schemas.microsoft.com/office/drawing/2014/main" id="{E1598BCC-CAB4-A3E4-9EEC-45469AFA9DD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714" y="3102405"/>
            <a:ext cx="2504572" cy="54345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4CEE0CE-70E2-609B-29A4-AEE467FD1A74}"/>
              </a:ext>
            </a:extLst>
          </p:cNvPr>
          <p:cNvSpPr txBox="1"/>
          <p:nvPr/>
        </p:nvSpPr>
        <p:spPr>
          <a:xfrm>
            <a:off x="6148970" y="4951729"/>
            <a:ext cx="3014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Heat leakage </a:t>
            </a:r>
            <a:r>
              <a:rPr lang="en-US" altLang="zh-CN" sz="1600" dirty="0"/>
              <a:t>from momentum degree of freedom</a:t>
            </a:r>
            <a:endParaRPr lang="zh-CN" altLang="en-US" sz="1600" dirty="0"/>
          </a:p>
        </p:txBody>
      </p:sp>
      <p:pic>
        <p:nvPicPr>
          <p:cNvPr id="16" name="图片 15" descr="\documentclass{article}&#10;\usepackage{amsmath}&#10;\usepackage{mathrsfs}&#10;\usepackage{mathtools}&#10;\pagestyle{empty}&#10;\begin{document}&#10;&#10;\begin{equation*}&#10;\mathcal{L}=\oint\sqrt{\frac{\kappa}{\left(\lambda_{0}e^{r}\right)^{2}}\frac{1}{T}\left(Tdr-\frac{dT}{2}\right)^{2}}.&#10;\end{equation*}&#10;&#10;\end{document}" title="IguanaTex Bitmap Display">
            <a:extLst>
              <a:ext uri="{FF2B5EF4-FFF2-40B4-BE49-F238E27FC236}">
                <a16:creationId xmlns:a16="http://schemas.microsoft.com/office/drawing/2014/main" id="{284A1D9D-46AB-FBAD-3CDC-8DE71109486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381" y="1273043"/>
            <a:ext cx="3469714" cy="684343"/>
          </a:xfrm>
          <a:prstGeom prst="rect">
            <a:avLst/>
          </a:prstGeom>
        </p:spPr>
      </p:pic>
      <p:sp>
        <p:nvSpPr>
          <p:cNvPr id="12" name="弧形 11">
            <a:extLst>
              <a:ext uri="{FF2B5EF4-FFF2-40B4-BE49-F238E27FC236}">
                <a16:creationId xmlns:a16="http://schemas.microsoft.com/office/drawing/2014/main" id="{4A9AB30B-BDD9-25E9-5B65-A1EA4674C696}"/>
              </a:ext>
            </a:extLst>
          </p:cNvPr>
          <p:cNvSpPr/>
          <p:nvPr/>
        </p:nvSpPr>
        <p:spPr>
          <a:xfrm rot="265224" flipV="1">
            <a:off x="5111349" y="4858997"/>
            <a:ext cx="1861457" cy="443359"/>
          </a:xfrm>
          <a:prstGeom prst="arc">
            <a:avLst>
              <a:gd name="adj1" fmla="val 10922439"/>
              <a:gd name="adj2" fmla="val 17298044"/>
            </a:avLst>
          </a:prstGeom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250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D87DE95A-40A3-4D6C-9414-FFEC1BBEBD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:endParaRPr lang="en-US" altLang="zh-CN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altLang="zh-CN" sz="2000" dirty="0"/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altLang="zh-CN" sz="2000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CN" sz="2000" dirty="0"/>
                  <a:t> is the largest with </a:t>
                </a:r>
                <a:r>
                  <a:rPr lang="en-US" altLang="zh-CN" sz="2000" dirty="0">
                    <a:solidFill>
                      <a:srgbClr val="FC8C11"/>
                    </a:solidFill>
                  </a:rPr>
                  <a:t>the shortest exponential paths.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>
                    <a:solidFill>
                      <a:srgbClr val="299829"/>
                    </a:solidFill>
                  </a:rPr>
                  <a:t>Underdamped regime (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solidFill>
                          <a:srgbClr val="299829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1800" b="0" i="1" smtClean="0">
                        <a:solidFill>
                          <a:srgbClr val="299829"/>
                        </a:solidFill>
                        <a:latin typeface="Cambria Math" panose="02040503050406030204" pitchFamily="18" charset="0"/>
                      </a:rPr>
                      <m:t>≫0</m:t>
                    </m:r>
                  </m:oMath>
                </a14:m>
                <a:r>
                  <a:rPr lang="en-US" altLang="zh-CN" sz="1800" dirty="0">
                    <a:solidFill>
                      <a:srgbClr val="299829"/>
                    </a:solidFill>
                  </a:rPr>
                  <a:t>):</a:t>
                </a:r>
                <a:r>
                  <a:rPr lang="en-US" altLang="zh-CN" sz="1800" dirty="0"/>
                  <a:t>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CN" sz="1800" dirty="0"/>
                  <a:t>, Curzon-Ahlborn’s type.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>
                    <a:solidFill>
                      <a:srgbClr val="962929"/>
                    </a:solidFill>
                  </a:rPr>
                  <a:t>Overdamped regime (</a:t>
                </a:r>
                <a14:m>
                  <m:oMath xmlns:m="http://schemas.openxmlformats.org/officeDocument/2006/math">
                    <m:r>
                      <a:rPr lang="en-US" altLang="zh-CN" sz="1800" b="0" i="1" smtClean="0">
                        <a:solidFill>
                          <a:srgbClr val="962929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1800" b="0" i="1" smtClean="0">
                        <a:solidFill>
                          <a:srgbClr val="962929"/>
                        </a:solidFill>
                        <a:latin typeface="Cambria Math" panose="02040503050406030204" pitchFamily="18" charset="0"/>
                      </a:rPr>
                      <m:t>≪0</m:t>
                    </m:r>
                  </m:oMath>
                </a14:m>
                <a:r>
                  <a:rPr lang="en-US" altLang="zh-CN" sz="1800" dirty="0">
                    <a:solidFill>
                      <a:srgbClr val="962929"/>
                    </a:solidFill>
                  </a:rPr>
                  <a:t>): </a:t>
                </a:r>
                <a:r>
                  <a:rPr lang="en-US" altLang="zh-CN" sz="1800" dirty="0"/>
                  <a:t>small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en-US" altLang="zh-CN" sz="1800" dirty="0">
                    <a:solidFill>
                      <a:schemeClr val="tx1"/>
                    </a:solidFill>
                  </a:rPr>
                  <a:t>, Schmiedl-Seifert’s </a:t>
                </a:r>
                <a:r>
                  <a:rPr lang="en-US" altLang="zh-CN" sz="1800" dirty="0"/>
                  <a:t>type.</a:t>
                </a:r>
              </a:p>
              <a:p>
                <a:pPr>
                  <a:lnSpc>
                    <a:spcPct val="150000"/>
                  </a:lnSpc>
                </a:pPr>
                <a:endParaRPr lang="zh-CN" altLang="en-US" sz="2000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D87DE95A-40A3-4D6C-9414-FFEC1BBEBD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F67DFD17-F1CF-C06A-AB76-10CB829273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643" y="1244101"/>
            <a:ext cx="3241811" cy="26695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978E657-B16D-9D48-BC26-F059AFE8E1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448" y="1266514"/>
            <a:ext cx="3188906" cy="2647179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9AE1E49-30A2-4E5E-BE36-C22B11E8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15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54F133C5-16EF-4DFF-94B1-7484297010E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EMP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in general damped situation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标题 2">
                <a:extLst>
                  <a:ext uri="{FF2B5EF4-FFF2-40B4-BE49-F238E27FC236}">
                    <a16:creationId xmlns:a16="http://schemas.microsoft.com/office/drawing/2014/main" id="{54F133C5-16EF-4DFF-94B1-7484297010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8"/>
                <a:stretch>
                  <a:fillRect t="-6087" r="-1700" b="-165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usepackage{mathrsfs}&#10;\usepackage{mathtools}&#10;\pagestyle{empty}&#10;\begin{document}&#10;&#10;\begin{equation*}&#10;\eta_{\mathrm{EMP}}^{\mathrm{under}}=\eta_{\mathrm{CA}}&#10;\end{equation*}&#10;&#10;\end{document}" title="IguanaTex Bitmap Display">
            <a:extLst>
              <a:ext uri="{FF2B5EF4-FFF2-40B4-BE49-F238E27FC236}">
                <a16:creationId xmlns:a16="http://schemas.microsoft.com/office/drawing/2014/main" id="{DB638256-65A6-6E63-B5D2-326BB7EB01B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26" y="1603938"/>
            <a:ext cx="1100055" cy="229629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mathrsfs}&#10;\usepackage{mathtools}&#10;\pagestyle{empty}&#10;\begin{document}&#10;&#10;\begin{equation*}&#10;\eta_{\mathrm{EMP}}^{\mathrm{over}}=\frac{\eta_{\mathrm{o}}}{2-\eta_{\mathrm{o}}/2}&#10;\end{equation*}&#10;&#10;\end{document}" title="IguanaTex Bitmap Display">
            <a:extLst>
              <a:ext uri="{FF2B5EF4-FFF2-40B4-BE49-F238E27FC236}">
                <a16:creationId xmlns:a16="http://schemas.microsoft.com/office/drawing/2014/main" id="{970D97E4-A85E-4474-80DA-81D8844C00B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444" y="2971890"/>
            <a:ext cx="1579377" cy="4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71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C9FE4D3-07C6-4226-B736-8627A709A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85" y="1749855"/>
            <a:ext cx="7174230" cy="4555500"/>
          </a:xfrm>
          <a:prstGeom prst="rect">
            <a:avLst/>
          </a:prstGeo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C7CE135-3474-4F35-8E8B-9AE50294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E3C21FD-E592-4836-880F-317BB8803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Control of the cycle</a:t>
            </a:r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454615-6C13-4C12-875C-60201D4B7E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The control of a typical cycle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4ECC75-E780-9E9D-3214-091D7BC4F2CD}"/>
              </a:ext>
            </a:extLst>
          </p:cNvPr>
          <p:cNvSpPr txBox="1"/>
          <p:nvPr/>
        </p:nvSpPr>
        <p:spPr>
          <a:xfrm>
            <a:off x="5537200" y="967638"/>
            <a:ext cx="23977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C00000"/>
                </a:solidFill>
              </a:rPr>
              <a:t>Connecting processes consume time according to thermodynamic length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2D6017-FAC8-71F5-B35E-E102116A73EA}"/>
              </a:ext>
            </a:extLst>
          </p:cNvPr>
          <p:cNvSpPr txBox="1"/>
          <p:nvPr/>
        </p:nvSpPr>
        <p:spPr>
          <a:xfrm>
            <a:off x="2686051" y="6393420"/>
            <a:ext cx="3784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JFC, Phys. Rev. E</a:t>
            </a:r>
            <a:r>
              <a:rPr lang="is-I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800" i="0" u="none" strike="noStrike" baseline="0" dirty="0">
                <a:latin typeface="Times-Bold"/>
              </a:rPr>
              <a:t>106</a:t>
            </a:r>
            <a:r>
              <a:rPr lang="en-US" altLang="zh-CN" sz="1800" b="0" i="0" u="none" strike="noStrike" baseline="0" dirty="0">
                <a:latin typeface="Times-Roman"/>
              </a:rPr>
              <a:t>, 054108 </a:t>
            </a:r>
            <a:r>
              <a:rPr lang="en-US" altLang="zh-CN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(2022)</a:t>
            </a:r>
            <a:endParaRPr lang="zh-CN" altLang="en-US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599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内容占位符 16">
            <a:extLst>
              <a:ext uri="{FF2B5EF4-FFF2-40B4-BE49-F238E27FC236}">
                <a16:creationId xmlns:a16="http://schemas.microsoft.com/office/drawing/2014/main" id="{4F0C3A7F-0082-A46C-9C81-D29B301B2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16" y="1247527"/>
            <a:ext cx="3577590" cy="2066895"/>
          </a:xfrm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6B29D5C-AEF1-4FC8-B81C-E056220C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44E2CDE9-BEE6-47BF-BF91-E384FE89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Traditional optimization vs. Shortcut strategy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AAE7815-0A0F-4FEA-A056-F0BDCA54E190}"/>
              </a:ext>
            </a:extLst>
          </p:cNvPr>
          <p:cNvSpPr txBox="1"/>
          <p:nvPr/>
        </p:nvSpPr>
        <p:spPr>
          <a:xfrm>
            <a:off x="390164" y="3500781"/>
            <a:ext cx="431899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altLang="zh-CN" sz="1400" dirty="0"/>
              <a:t>Given protocol, solve cycle diagram.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altLang="zh-CN" sz="1400" dirty="0"/>
              <a:t>Irreversibility:</a:t>
            </a:r>
            <a:r>
              <a:rPr lang="zh-CN" altLang="en-US" sz="1400" dirty="0"/>
              <a:t> </a:t>
            </a:r>
            <a:r>
              <a:rPr lang="en-US" altLang="zh-CN" sz="1400" dirty="0"/>
              <a:t>deviation from quasi-static cycles.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altLang="zh-CN" sz="1400" dirty="0"/>
              <a:t>Thermodynamic length valid for </a:t>
            </a:r>
            <a:r>
              <a:rPr lang="en-US" altLang="zh-CN" sz="1400" dirty="0">
                <a:solidFill>
                  <a:srgbClr val="FF0000"/>
                </a:solidFill>
              </a:rPr>
              <a:t>slow driving processes</a:t>
            </a:r>
            <a:r>
              <a:rPr lang="en-US" altLang="zh-CN" sz="1400" dirty="0"/>
              <a:t>.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altLang="zh-CN" sz="1400" dirty="0"/>
              <a:t>Optimal cycles are only solved in overdamped limit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Schmiedl and U. Seifert, Europhys. Lett. 81, 20003 (2007)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r>
              <a:rPr lang="en-US" altLang="zh-CN" sz="1400" dirty="0"/>
              <a:t>and underdamped limits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[A.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Dechant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</a:t>
            </a:r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Kiesel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E. Lutz</a:t>
            </a:r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Europhys. Lett. 119, 50003 (2017) and </a:t>
            </a:r>
            <a:r>
              <a:rPr lang="de-DE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H. Chen, JFC, Z. Fei, and H. T. Quan</a:t>
            </a:r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Phys. Rev. E 106, 024105 (2022)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144000" indent="-144000">
              <a:buFont typeface="Arial" panose="020B0604020202020204" pitchFamily="34" charset="0"/>
              <a:buChar char="•"/>
            </a:pPr>
            <a:endParaRPr lang="zh-CN" altLang="en-US" sz="1600" dirty="0"/>
          </a:p>
          <a:p>
            <a:pPr marL="144000" indent="-144000">
              <a:buFont typeface="Arial" panose="020B0604020202020204" pitchFamily="34" charset="0"/>
              <a:buChar char="•"/>
            </a:pPr>
            <a:endParaRPr lang="zh-CN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CC0662A-E7D6-45D4-BADB-5CA29817D437}"/>
                  </a:ext>
                </a:extLst>
              </p:cNvPr>
              <p:cNvSpPr txBox="1"/>
              <p:nvPr/>
            </p:nvSpPr>
            <p:spPr>
              <a:xfrm>
                <a:off x="4807137" y="3515184"/>
                <a:ext cx="4241069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en-US" altLang="zh-CN" sz="1400" dirty="0"/>
                  <a:t>Given cycle diagram, solve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d>
                      <m:d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CN" sz="1400" dirty="0"/>
                  <a:t>.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en-US" altLang="zh-CN" sz="1400" dirty="0"/>
                  <a:t>Irreversibility: energy cost to implement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400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d>
                      <m:d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CN" sz="1400" dirty="0"/>
                  <a:t>.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en-US" altLang="zh-CN" sz="1400" dirty="0">
                    <a:solidFill>
                      <a:srgbClr val="C00000"/>
                    </a:solidFill>
                  </a:rPr>
                  <a:t>Exact thermodynamic length</a:t>
                </a:r>
                <a:r>
                  <a:rPr lang="en-US" altLang="zh-CN" sz="1400" dirty="0"/>
                  <a:t> for arbitrary finite-time processes. 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r>
                  <a:rPr lang="en-US" altLang="zh-CN" sz="1400" dirty="0">
                    <a:solidFill>
                      <a:srgbClr val="C00000"/>
                    </a:solidFill>
                  </a:rPr>
                  <a:t>Geometric interpretation of the optimization to acquire large output power</a:t>
                </a:r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endParaRPr lang="zh-CN" altLang="en-US" sz="1400" dirty="0"/>
              </a:p>
              <a:p>
                <a:pPr marL="144000" indent="-144000">
                  <a:buFont typeface="Arial" panose="020B0604020202020204" pitchFamily="34" charset="0"/>
                  <a:buChar char="•"/>
                </a:pPr>
                <a:endParaRPr lang="zh-CN" altLang="en-US" sz="1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CC0662A-E7D6-45D4-BADB-5CA29817D4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137" y="3515184"/>
                <a:ext cx="4241069" cy="1815882"/>
              </a:xfrm>
              <a:prstGeom prst="rect">
                <a:avLst/>
              </a:prstGeom>
              <a:blipFill>
                <a:blip r:embed="rId4"/>
                <a:stretch>
                  <a:fillRect l="-288" t="-6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BE725D50-8662-4F00-27AA-65D6BF2AFE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80" y="1121282"/>
            <a:ext cx="3061060" cy="239653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mathrsfs}&#10;\usepackage{mathtools}&#10;\pagestyle{empty}&#10;\begin{document}&#10;&#10;\begin{equation*}&#10;P_{\mathrm{max}}=\frac{\mathcal{A}^{2}}{4\mathcal{L}^{2}}.&#10;\end{equation*}&#10;&#10;\end{document}" title="IguanaTex Bitmap Display">
            <a:extLst>
              <a:ext uri="{FF2B5EF4-FFF2-40B4-BE49-F238E27FC236}">
                <a16:creationId xmlns:a16="http://schemas.microsoft.com/office/drawing/2014/main" id="{3A0DE14E-004E-4E75-B811-3395A0A8D7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035" y="4929886"/>
            <a:ext cx="1181615" cy="47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20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2824D1D-519C-4633-9E01-8ECF853A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CACFFFE1-A54F-49C6-AEB8-B3A74705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and Outlook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8313ACA0-54AE-4141-890B-DE12EFBC1A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321496"/>
                <a:ext cx="7886700" cy="539998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zh-CN" sz="2000" dirty="0"/>
                  <a:t>Shortcut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strategy: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 new way 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construct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and optimize the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Brownian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heat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engines.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Generalization to</a:t>
                </a:r>
                <a:r>
                  <a:rPr lang="zh-CN" altLang="en-US" sz="2000" dirty="0"/>
                  <a:t> </a:t>
                </a:r>
                <a:r>
                  <a:rPr lang="en-US" altLang="zh-CN" sz="2000" dirty="0"/>
                  <a:t>power-law potentials 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Strict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zh-CN" sz="2000" dirty="0"/>
                  <a:t> scaling of irreversible heat in shortcut processes.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The performance of the optimal heat-engine cycle with shortcut strategy is characterized by </a:t>
                </a:r>
                <a14:m>
                  <m:oMath xmlns:m="http://schemas.openxmlformats.org/officeDocument/2006/math">
                    <m:r>
                      <a:rPr lang="zh-CN" altLang="en-US" sz="200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and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altLang="zh-CN" sz="2000" dirty="0"/>
                  <a:t>.</a:t>
                </a:r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r>
                  <a:rPr lang="en-US" altLang="zh-CN" sz="2000" dirty="0"/>
                  <a:t>Better understanding of the optimal cycles in the underdamped and the overdamped limits.</a:t>
                </a:r>
              </a:p>
              <a:p>
                <a:pPr marL="0" indent="0">
                  <a:buNone/>
                </a:pPr>
                <a:endParaRPr lang="en-US" altLang="zh-CN" sz="2000" dirty="0"/>
              </a:p>
              <a:p>
                <a:r>
                  <a:rPr lang="en-US" altLang="zh-CN" sz="2000" dirty="0"/>
                  <a:t>Extension to open quantum systems under external driving and also active systems.</a:t>
                </a:r>
                <a:endParaRPr lang="zh-CN" altLang="en-US" sz="2000" dirty="0"/>
              </a:p>
            </p:txBody>
          </p:sp>
        </mc:Choice>
        <mc:Fallback xmlns="">
          <p:sp>
            <p:nvSpPr>
              <p:cNvPr id="4" name="内容占位符 3">
                <a:extLst>
                  <a:ext uri="{FF2B5EF4-FFF2-40B4-BE49-F238E27FC236}">
                    <a16:creationId xmlns:a16="http://schemas.microsoft.com/office/drawing/2014/main" id="{8313ACA0-54AE-4141-890B-DE12EFBC1A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321496"/>
                <a:ext cx="7886700" cy="5399980"/>
              </a:xfrm>
              <a:blipFill>
                <a:blip r:embed="rId4"/>
                <a:stretch>
                  <a:fillRect l="-696" t="-16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pagestyle{empty}&#10;\begin{document}&#10;&#10;\begin{equation*}&#10;U_{\mathrm{o}}(x,\lambda)=\frac{1}{2n}m\lambda^{n+1}x^{2n}.&#10;\end{equation*}&#10;&#10;&#10;\end{document}" title="IguanaTex Bitmap Display">
            <a:extLst>
              <a:ext uri="{FF2B5EF4-FFF2-40B4-BE49-F238E27FC236}">
                <a16:creationId xmlns:a16="http://schemas.microsoft.com/office/drawing/2014/main" id="{17251ED9-BC18-41DF-8B2A-856C84A249C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299" y="2181405"/>
            <a:ext cx="2843089" cy="53702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5313FD6-49A0-4F0A-B0BD-1C9418630CAD}"/>
              </a:ext>
            </a:extLst>
          </p:cNvPr>
          <p:cNvSpPr txBox="1"/>
          <p:nvPr/>
        </p:nvSpPr>
        <p:spPr>
          <a:xfrm>
            <a:off x="2753042" y="6356351"/>
            <a:ext cx="36379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JFC, Phys. Rev. E</a:t>
            </a:r>
            <a:r>
              <a:rPr lang="is-I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i="0" u="none" strike="noStrike" baseline="0" dirty="0">
                <a:latin typeface="Times-Bold"/>
              </a:rPr>
              <a:t>106</a:t>
            </a:r>
            <a:r>
              <a:rPr lang="en-US" altLang="zh-CN" sz="1600" b="0" i="0" u="none" strike="noStrike" baseline="0" dirty="0">
                <a:latin typeface="Times-Roman"/>
              </a:rPr>
              <a:t>, 054108 </a:t>
            </a:r>
            <a:r>
              <a:rPr lang="en-US" altLang="zh-CN" sz="1600" dirty="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(2022)</a:t>
            </a:r>
            <a:endParaRPr lang="zh-CN" altLang="en-US" sz="1600" dirty="0"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962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6E6FC13-A0ED-4234-85B9-A2E715CE7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E34ACF5-9C45-42C9-81D3-3A9014D9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59F8447-F741-48D0-9CFD-669397E6F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5D40F2A2-403A-43B4-B113-69C1FDA3F6F4}"/>
              </a:ext>
            </a:extLst>
          </p:cNvPr>
          <p:cNvSpPr>
            <a:spLocks/>
          </p:cNvSpPr>
          <p:nvPr/>
        </p:nvSpPr>
        <p:spPr bwMode="auto">
          <a:xfrm>
            <a:off x="1601788" y="2995613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A8A836F-A7B9-4CA6-8C11-823E969CA617}"/>
              </a:ext>
            </a:extLst>
          </p:cNvPr>
          <p:cNvSpPr>
            <a:spLocks/>
          </p:cNvSpPr>
          <p:nvPr/>
        </p:nvSpPr>
        <p:spPr bwMode="auto">
          <a:xfrm>
            <a:off x="2482850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79E6ED1-FCED-472C-B27D-C46D9ADB48AD}"/>
              </a:ext>
            </a:extLst>
          </p:cNvPr>
          <p:cNvSpPr>
            <a:spLocks/>
          </p:cNvSpPr>
          <p:nvPr/>
        </p:nvSpPr>
        <p:spPr bwMode="auto">
          <a:xfrm>
            <a:off x="1620838" y="2752725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37CEEB7F-A149-4E48-9436-A8DE2663A7F5}"/>
              </a:ext>
            </a:extLst>
          </p:cNvPr>
          <p:cNvSpPr>
            <a:spLocks/>
          </p:cNvSpPr>
          <p:nvPr/>
        </p:nvSpPr>
        <p:spPr bwMode="auto">
          <a:xfrm>
            <a:off x="1246188" y="2954338"/>
            <a:ext cx="1371600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3E123388-27C7-4E71-9E6C-2A8A1045C5A3}"/>
              </a:ext>
            </a:extLst>
          </p:cNvPr>
          <p:cNvSpPr>
            <a:spLocks/>
          </p:cNvSpPr>
          <p:nvPr/>
        </p:nvSpPr>
        <p:spPr bwMode="auto">
          <a:xfrm>
            <a:off x="1711325" y="3446463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91C5847E-345F-476E-972A-8ECF362F8C22}"/>
              </a:ext>
            </a:extLst>
          </p:cNvPr>
          <p:cNvSpPr>
            <a:spLocks noEditPoints="1"/>
          </p:cNvSpPr>
          <p:nvPr/>
        </p:nvSpPr>
        <p:spPr bwMode="auto">
          <a:xfrm>
            <a:off x="3192463" y="3284538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7FD11288-1416-455F-9324-7134B899C61F}"/>
              </a:ext>
            </a:extLst>
          </p:cNvPr>
          <p:cNvSpPr>
            <a:spLocks/>
          </p:cNvSpPr>
          <p:nvPr/>
        </p:nvSpPr>
        <p:spPr bwMode="auto">
          <a:xfrm>
            <a:off x="3795713" y="3295650"/>
            <a:ext cx="333375" cy="357188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6EB8F01A-5EB6-4DC9-A61B-A872AD7515DF}"/>
              </a:ext>
            </a:extLst>
          </p:cNvPr>
          <p:cNvSpPr>
            <a:spLocks/>
          </p:cNvSpPr>
          <p:nvPr/>
        </p:nvSpPr>
        <p:spPr bwMode="auto">
          <a:xfrm>
            <a:off x="3946525" y="3295650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C80F158D-6724-4765-9CB5-F5198AF56A85}"/>
              </a:ext>
            </a:extLst>
          </p:cNvPr>
          <p:cNvSpPr>
            <a:spLocks/>
          </p:cNvSpPr>
          <p:nvPr/>
        </p:nvSpPr>
        <p:spPr bwMode="auto">
          <a:xfrm>
            <a:off x="5629275" y="3243263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4C0C29A0-3175-43D8-AB0A-07C28A24622D}"/>
              </a:ext>
            </a:extLst>
          </p:cNvPr>
          <p:cNvSpPr>
            <a:spLocks noEditPoints="1"/>
          </p:cNvSpPr>
          <p:nvPr/>
        </p:nvSpPr>
        <p:spPr bwMode="auto">
          <a:xfrm>
            <a:off x="5813425" y="2774950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C08107E9-968F-4519-92E0-7B077A6890C9}"/>
              </a:ext>
            </a:extLst>
          </p:cNvPr>
          <p:cNvSpPr>
            <a:spLocks/>
          </p:cNvSpPr>
          <p:nvPr/>
        </p:nvSpPr>
        <p:spPr bwMode="auto">
          <a:xfrm>
            <a:off x="6176963" y="3757613"/>
            <a:ext cx="330200" cy="296862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C67A2360-566A-4DA9-B4FF-F5A52C6C3BB9}"/>
              </a:ext>
            </a:extLst>
          </p:cNvPr>
          <p:cNvSpPr>
            <a:spLocks noEditPoints="1"/>
          </p:cNvSpPr>
          <p:nvPr/>
        </p:nvSpPr>
        <p:spPr bwMode="auto">
          <a:xfrm>
            <a:off x="5364163" y="3746500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52DDF681-1F43-45FF-BEFA-327C4FF00B21}"/>
              </a:ext>
            </a:extLst>
          </p:cNvPr>
          <p:cNvSpPr>
            <a:spLocks/>
          </p:cNvSpPr>
          <p:nvPr/>
        </p:nvSpPr>
        <p:spPr bwMode="auto">
          <a:xfrm>
            <a:off x="6088063" y="3138488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4B3E4B08-680F-45FA-B92F-359F77DA3B3D}"/>
              </a:ext>
            </a:extLst>
          </p:cNvPr>
          <p:cNvSpPr>
            <a:spLocks/>
          </p:cNvSpPr>
          <p:nvPr/>
        </p:nvSpPr>
        <p:spPr bwMode="auto">
          <a:xfrm>
            <a:off x="5780088" y="2794000"/>
            <a:ext cx="573087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1402F91C-26C1-4532-B20F-A4ED29A4FAFE}"/>
              </a:ext>
            </a:extLst>
          </p:cNvPr>
          <p:cNvSpPr>
            <a:spLocks/>
          </p:cNvSpPr>
          <p:nvPr/>
        </p:nvSpPr>
        <p:spPr bwMode="auto">
          <a:xfrm>
            <a:off x="5626100" y="2782888"/>
            <a:ext cx="633413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AB3D1F50-12FC-4206-8D87-E90B7CB824AE}"/>
              </a:ext>
            </a:extLst>
          </p:cNvPr>
          <p:cNvSpPr>
            <a:spLocks/>
          </p:cNvSpPr>
          <p:nvPr/>
        </p:nvSpPr>
        <p:spPr bwMode="auto">
          <a:xfrm>
            <a:off x="6510338" y="3295650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90BC4A5A-53A7-4F67-827A-75D457377A0D}"/>
              </a:ext>
            </a:extLst>
          </p:cNvPr>
          <p:cNvSpPr>
            <a:spLocks/>
          </p:cNvSpPr>
          <p:nvPr/>
        </p:nvSpPr>
        <p:spPr bwMode="auto">
          <a:xfrm>
            <a:off x="6618288" y="3295650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7EAE443C-E321-4C9B-B2A3-5D0CAA6B8E9D}"/>
              </a:ext>
            </a:extLst>
          </p:cNvPr>
          <p:cNvSpPr>
            <a:spLocks/>
          </p:cNvSpPr>
          <p:nvPr/>
        </p:nvSpPr>
        <p:spPr bwMode="auto">
          <a:xfrm>
            <a:off x="7013575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4A20412C-3DF9-4015-B419-DF8C12B977E3}"/>
              </a:ext>
            </a:extLst>
          </p:cNvPr>
          <p:cNvSpPr>
            <a:spLocks/>
          </p:cNvSpPr>
          <p:nvPr/>
        </p:nvSpPr>
        <p:spPr bwMode="auto">
          <a:xfrm>
            <a:off x="7024688" y="3302000"/>
            <a:ext cx="319087" cy="338138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584D614E-5BAD-483A-8C4F-429D7C469CF8}"/>
              </a:ext>
            </a:extLst>
          </p:cNvPr>
          <p:cNvSpPr>
            <a:spLocks/>
          </p:cNvSpPr>
          <p:nvPr/>
        </p:nvSpPr>
        <p:spPr bwMode="auto">
          <a:xfrm>
            <a:off x="7048500" y="3284538"/>
            <a:ext cx="623888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2B625DB-5DB2-4417-99F8-9BCCA60BC362}"/>
              </a:ext>
            </a:extLst>
          </p:cNvPr>
          <p:cNvSpPr>
            <a:spLocks/>
          </p:cNvSpPr>
          <p:nvPr/>
        </p:nvSpPr>
        <p:spPr bwMode="auto">
          <a:xfrm>
            <a:off x="7351713" y="3330575"/>
            <a:ext cx="280987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D103676B-5B07-4C80-B181-68EEE0A21C29}"/>
              </a:ext>
            </a:extLst>
          </p:cNvPr>
          <p:cNvSpPr>
            <a:spLocks/>
          </p:cNvSpPr>
          <p:nvPr/>
        </p:nvSpPr>
        <p:spPr bwMode="auto">
          <a:xfrm>
            <a:off x="7394575" y="34099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EDB7AE9-B9CF-4FBD-8167-FDD4E3F8C372}"/>
              </a:ext>
            </a:extLst>
          </p:cNvPr>
          <p:cNvSpPr>
            <a:spLocks/>
          </p:cNvSpPr>
          <p:nvPr/>
        </p:nvSpPr>
        <p:spPr bwMode="auto">
          <a:xfrm>
            <a:off x="2716213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BBA41C2C-AE2F-4487-AFF5-A68E376446BE}"/>
              </a:ext>
            </a:extLst>
          </p:cNvPr>
          <p:cNvSpPr>
            <a:spLocks/>
          </p:cNvSpPr>
          <p:nvPr/>
        </p:nvSpPr>
        <p:spPr bwMode="auto">
          <a:xfrm>
            <a:off x="2884488" y="3295650"/>
            <a:ext cx="277812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41608FE3-2B78-4060-93FA-D235F9C5CBF6}"/>
              </a:ext>
            </a:extLst>
          </p:cNvPr>
          <p:cNvSpPr>
            <a:spLocks/>
          </p:cNvSpPr>
          <p:nvPr/>
        </p:nvSpPr>
        <p:spPr bwMode="auto">
          <a:xfrm>
            <a:off x="2955925" y="3438525"/>
            <a:ext cx="319088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F679622F-5C2E-4A90-9014-60FD591FD756}"/>
              </a:ext>
            </a:extLst>
          </p:cNvPr>
          <p:cNvSpPr>
            <a:spLocks/>
          </p:cNvSpPr>
          <p:nvPr/>
        </p:nvSpPr>
        <p:spPr bwMode="auto">
          <a:xfrm>
            <a:off x="2667000" y="3295650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817E6149-D86C-4250-AC44-680071E8C78B}"/>
              </a:ext>
            </a:extLst>
          </p:cNvPr>
          <p:cNvSpPr>
            <a:spLocks/>
          </p:cNvSpPr>
          <p:nvPr/>
        </p:nvSpPr>
        <p:spPr bwMode="auto">
          <a:xfrm>
            <a:off x="2581275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DDE1B097-E38A-48F6-BFD3-05222305A82C}"/>
              </a:ext>
            </a:extLst>
          </p:cNvPr>
          <p:cNvSpPr>
            <a:spLocks/>
          </p:cNvSpPr>
          <p:nvPr/>
        </p:nvSpPr>
        <p:spPr bwMode="auto">
          <a:xfrm>
            <a:off x="2520950" y="3311525"/>
            <a:ext cx="341313" cy="341313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D2C0EFE4-CC86-406C-8425-1DED3C6FA3B8}"/>
              </a:ext>
            </a:extLst>
          </p:cNvPr>
          <p:cNvSpPr>
            <a:spLocks/>
          </p:cNvSpPr>
          <p:nvPr/>
        </p:nvSpPr>
        <p:spPr bwMode="auto">
          <a:xfrm>
            <a:off x="4540250" y="3213100"/>
            <a:ext cx="608013" cy="360363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E4DB71C2-E767-4BEF-9067-9721ECC9984B}"/>
              </a:ext>
            </a:extLst>
          </p:cNvPr>
          <p:cNvSpPr>
            <a:spLocks/>
          </p:cNvSpPr>
          <p:nvPr/>
        </p:nvSpPr>
        <p:spPr bwMode="auto">
          <a:xfrm>
            <a:off x="4891088" y="3213100"/>
            <a:ext cx="314325" cy="360363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8666A598-8D71-47B9-8FAB-8EBFACAFECC2}"/>
              </a:ext>
            </a:extLst>
          </p:cNvPr>
          <p:cNvSpPr>
            <a:spLocks/>
          </p:cNvSpPr>
          <p:nvPr/>
        </p:nvSpPr>
        <p:spPr bwMode="auto">
          <a:xfrm>
            <a:off x="4959350" y="3348038"/>
            <a:ext cx="319088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3E8A9B42-72FB-4F6B-A865-D335C4FBD744}"/>
              </a:ext>
            </a:extLst>
          </p:cNvPr>
          <p:cNvSpPr>
            <a:spLocks/>
          </p:cNvSpPr>
          <p:nvPr/>
        </p:nvSpPr>
        <p:spPr bwMode="auto">
          <a:xfrm>
            <a:off x="6851650" y="3435350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未知">
            <a:extLst>
              <a:ext uri="{FF2B5EF4-FFF2-40B4-BE49-F238E27FC236}">
                <a16:creationId xmlns:a16="http://schemas.microsoft.com/office/drawing/2014/main" id="{F1CEB7D9-25D2-4B16-9431-9139D3EB8910}"/>
              </a:ext>
            </a:extLst>
          </p:cNvPr>
          <p:cNvSpPr>
            <a:spLocks/>
          </p:cNvSpPr>
          <p:nvPr/>
        </p:nvSpPr>
        <p:spPr bwMode="auto">
          <a:xfrm>
            <a:off x="3511550" y="3435350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未知">
            <a:extLst>
              <a:ext uri="{FF2B5EF4-FFF2-40B4-BE49-F238E27FC236}">
                <a16:creationId xmlns:a16="http://schemas.microsoft.com/office/drawing/2014/main" id="{B90DC4A4-C3A9-41FA-BD2B-F546471EA3CD}"/>
              </a:ext>
            </a:extLst>
          </p:cNvPr>
          <p:cNvSpPr>
            <a:spLocks/>
          </p:cNvSpPr>
          <p:nvPr/>
        </p:nvSpPr>
        <p:spPr bwMode="auto">
          <a:xfrm>
            <a:off x="3484563" y="3292475"/>
            <a:ext cx="327025" cy="360363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9" name="图片 25" descr="羽毛.png">
            <a:extLst>
              <a:ext uri="{FF2B5EF4-FFF2-40B4-BE49-F238E27FC236}">
                <a16:creationId xmlns:a16="http://schemas.microsoft.com/office/drawing/2014/main" id="{2F3603DB-9C1B-4857-A78A-16E525905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7875588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未知">
            <a:extLst>
              <a:ext uri="{FF2B5EF4-FFF2-40B4-BE49-F238E27FC236}">
                <a16:creationId xmlns:a16="http://schemas.microsoft.com/office/drawing/2014/main" id="{B9E6DD10-0F57-46BD-8F0B-F97A0E7C7552}"/>
              </a:ext>
            </a:extLst>
          </p:cNvPr>
          <p:cNvSpPr>
            <a:spLocks/>
          </p:cNvSpPr>
          <p:nvPr/>
        </p:nvSpPr>
        <p:spPr bwMode="auto">
          <a:xfrm>
            <a:off x="4572000" y="242093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02DAB5B3-0A91-43EB-8F9B-163AC17D8EC0}"/>
              </a:ext>
            </a:extLst>
          </p:cNvPr>
          <p:cNvSpPr>
            <a:spLocks/>
          </p:cNvSpPr>
          <p:nvPr/>
        </p:nvSpPr>
        <p:spPr bwMode="auto">
          <a:xfrm>
            <a:off x="4727575" y="242093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未知">
            <a:extLst>
              <a:ext uri="{FF2B5EF4-FFF2-40B4-BE49-F238E27FC236}">
                <a16:creationId xmlns:a16="http://schemas.microsoft.com/office/drawing/2014/main" id="{F03BD248-4FF2-46BA-93DE-F80AE105B037}"/>
              </a:ext>
            </a:extLst>
          </p:cNvPr>
          <p:cNvSpPr>
            <a:spLocks/>
          </p:cNvSpPr>
          <p:nvPr/>
        </p:nvSpPr>
        <p:spPr bwMode="auto">
          <a:xfrm>
            <a:off x="4140200" y="3284538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未知">
            <a:extLst>
              <a:ext uri="{FF2B5EF4-FFF2-40B4-BE49-F238E27FC236}">
                <a16:creationId xmlns:a16="http://schemas.microsoft.com/office/drawing/2014/main" id="{DA93B689-AEE9-4AD5-9920-614E8F095FF0}"/>
              </a:ext>
            </a:extLst>
          </p:cNvPr>
          <p:cNvSpPr>
            <a:spLocks/>
          </p:cNvSpPr>
          <p:nvPr/>
        </p:nvSpPr>
        <p:spPr bwMode="auto">
          <a:xfrm>
            <a:off x="4144963" y="3357563"/>
            <a:ext cx="498475" cy="296862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D5F9AD7C-884C-468E-A62E-3CD72FB490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35" y="4699388"/>
            <a:ext cx="1393371" cy="1393371"/>
          </a:xfrm>
          <a:prstGeom prst="rect">
            <a:avLst/>
          </a:prstGeom>
        </p:spPr>
      </p:pic>
      <p:pic>
        <p:nvPicPr>
          <p:cNvPr id="1026" name="Picture 2" descr="https://lh5.googleusercontent.com/Kzh_zzbCQOwt-B0jxDOBEmhAxJtu_BbfR5JEfDWW_WsLHqOQoTfVb4NMOiqsY_lIje_NN_cpqoh76pCIRTvO-o4vwFP-0h0icKpRCcyaXpOr5jkcnAjPdStmHgDJmdYKMw=w1280">
            <a:extLst>
              <a:ext uri="{FF2B5EF4-FFF2-40B4-BE49-F238E27FC236}">
                <a16:creationId xmlns:a16="http://schemas.microsoft.com/office/drawing/2014/main" id="{8E2E767A-BE00-4731-A0C0-8B57F426C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47" y="4821123"/>
            <a:ext cx="3458482" cy="116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39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7884EC9-3E8D-1327-F1BD-94C1B1BDF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B960262-7A64-6624-4A5F-06F449AD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937E4D-A021-E21C-5902-0EF17A232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Approximate shortcuts with momentum-independent auxiliary Hamiltonian see </a:t>
            </a:r>
          </a:p>
          <a:p>
            <a:pPr marL="0" indent="0">
              <a:buNone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G. Li, C. P. Sun, H. Dong, Phys. Rev. E, 107, 014103 (2023)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723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3FCC50F2-87C8-40B1-B4E4-7EFC2B8FE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8E554-68D5-44BC-B8F5-A276036BC507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553B36E0-84BA-40E2-ADB0-30AA8B138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8641693-BA4A-4E36-95B0-A8DB81DB9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Lindblad master equation</a:t>
            </a:r>
            <a:endParaRPr lang="zh-CN" altLang="en-US" dirty="0"/>
          </a:p>
        </p:txBody>
      </p:sp>
      <p:pic>
        <p:nvPicPr>
          <p:cNvPr id="6" name="图片 5" descr="\documentclass{article}&#10;\usepackage{amsmath}&#10;\pagestyle{empty}&#10;\begin{document}&#10;&#10;\begin{equation*}&#10;\dot{\rho}=-i[H,\rho]+\sum_{k}\gamma_{k}(L_{k}\rho L_{k}^{\dagger}-\frac{1}{2}L_{k}^{\dagger}L_{k}\rho-\frac{1}{2}\rho L_{k}^{\dagger}L_{k}).&#10;\end{equation*}&#10;&#10;&#10;\end{document}" title="IguanaTex Bitmap Display">
            <a:extLst>
              <a:ext uri="{FF2B5EF4-FFF2-40B4-BE49-F238E27FC236}">
                <a16:creationId xmlns:a16="http://schemas.microsoft.com/office/drawing/2014/main" id="{62F3D7B0-3A25-4CD4-9A71-4B7DAC3D2E8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38" y="2027936"/>
            <a:ext cx="5729524" cy="6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816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1.7173"/>
  <p:tag name="ORIGINALWIDTH" val="1065.617"/>
  <p:tag name="LATEXADDIN" val="\documentclass{article}&#10;\usepackage{amsmath}&#10;\usepackage{mathrsfs}&#10;\pagestyle{empty}&#10;\begin{document}&#10;&#10;\begin{equation*}&#10;\frac{\partial\rho}{\partial t}=\mathscr{L}\left[\rho\right]+\mathscr{D}\left[\rho\right],&#10;\end{equation*}&#10;&#10;\end{document}"/>
  <p:tag name="IGUANATEXSIZE" val="20"/>
  <p:tag name="IGUANATEXCURSOR" val="21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056.243"/>
  <p:tag name="LATEXADDIN" val="\documentclass{article}&#10;\usepackage{amsmath}&#10;\usepackage{mathrsfs}&#10;\pagestyle{empty}&#10;\begin{document}&#10;&#10;\begin{equation*}&#10;\mathscr{L}\left[\rho\right]=-\frac{\partial}{\partial x}\left(\frac{\partial H}{\partial p}\rho\right)+\frac{\partial}{\partial p}\left(\frac{\partial H}{\partial x}\rho\right),&#10;\end{equation*}&#10;&#10;\end{document}"/>
  <p:tag name="IGUANATEXSIZE" val="20"/>
  <p:tag name="IGUANATEXCURSOR" val="29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723.285"/>
  <p:tag name="LATEXADDIN" val="\documentclass{article}&#10;\usepackage{amsmath}&#10;\usepackage{mathrsfs}&#10;\pagestyle{empty}&#10;\begin{document}&#10;&#10;\begin{equation*}&#10;\mathscr{D}\left[\rho\right]=\kappa m\frac{\partial}{\partial p}\left(\frac{\partial H}{\partial p}\rho+\frac{1}{\beta}\frac{\partial\rho}{\partial p}\right).&#10;\end{equation*}&#10;&#10;\end{document}"/>
  <p:tag name="IGUANATEXSIZE" val="20"/>
  <p:tag name="IGUANATEXCURSOR" val="27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187.102"/>
  <p:tag name="LATEXADDIN" val="\documentclass{article}&#10;\usepackage{amsmath}&#10;\usepackage{mathrsfs}&#10;\usepackage{mathtools}&#10;\pagestyle{empty}&#10;\begin{document}&#10;&#10;\begin{equation*}&#10;H=H_{\mathrm{o}}(\lambda(t))+H_{\mathrm{a}}(t)&#10;\end{equation*}&#10;&#10;\end{document}"/>
  <p:tag name="IGUANATEXSIZE" val="20"/>
  <p:tag name="IGUANATEXCURSOR" val="18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.2145"/>
  <p:tag name="ORIGINALWIDTH" val="1997"/>
  <p:tag name="LATEXADDIN" val="\documentclass{article}&#10;\usepackage{amsmath}&#10;\usepackage{mathrsfs}&#10;\usepackage{mathtools}&#10;\pagestyle{empty}&#10;\begin{document}&#10;&#10;\begin{equation*}&#10;\rho(t)=\rho_{\mathrm{ieq}}(t)=\frac{1}{Z(\beta(t))}e^{-\beta(t)H_{\mathrm{o}}(\lambda(t))}&#10;\end{equation*}&#10;&#10;\end{document}"/>
  <p:tag name="IGUANATEXSIZE" val="20"/>
  <p:tag name="IGUANATEXCURSOR" val="23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2309"/>
  <p:tag name="ORIGINALWIDTH" val="2138.733"/>
  <p:tag name="LATEXADDIN" val="\documentclass{article}&#10;\usepackage{amsmath}&#10;\usepackage{mathrsfs}&#10;\pagestyle{empty}&#10;\begin{document}&#10;&#10;\begin{equation*}&#10;H_{\mathrm{a}}(x,p,t)=\dot{\lambda}h_{\lambda}(x,p,\lambda)+\dot{\beta}h_{\beta}(x,p,\lambda),&#10;\end{equation*}&#10;&#10;\end{document}"/>
  <p:tag name="IGUANATEXSIZE" val="24"/>
  <p:tag name="IGUANATEXCURSOR" val="21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9681"/>
  <p:tag name="ORIGINALWIDTH" val="959.1301"/>
  <p:tag name="LATEXADDIN" val="\documentclass{article}&#10;\usepackage{amsmath}&#10;\usepackage{mathrsfs}&#10;\usepackage{mathtools}&#10;\pagestyle{empty}&#10;\begin{document}&#10;&#10;\begin{equation*}&#10;H_{\mathrm{o}}=\frac{1}{2m}p^2 +U_\mathrm{o},&#10;\end{equation*}&#10;&#10;\end{document}"/>
  <p:tag name="IGUANATEXSIZE" val="20"/>
  <p:tag name="IGUANATEXCURSOR" val="17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.4684"/>
  <p:tag name="ORIGINALWIDTH" val="781.4023"/>
  <p:tag name="LATEXADDIN" val="\documentclass{article}&#10;\usepackage{amsmath}&#10;\usepackage{mathrsfs}&#10;\usepackage{mathtools}&#10;\pagestyle{empty}&#10;\begin{document}&#10;&#10;\begin{equation*}&#10;U_\mathrm{o}=\frac{1}{2}m\lambda^{2}x^{2},&#10;\end{equation*}&#10;&#10;\end{document}"/>
  <p:tag name="IGUANATEXSIZE" val="20"/>
  <p:tag name="IGUANATEXCURSOR" val="18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62.1672"/>
  <p:tag name="ORIGINALWIDTH" val="1952.756"/>
  <p:tag name="LATEXADDIN" val="\documentclass{article}&#10;\usepackage{amsmath}&#10;\usepackage{mathrsfs}&#10;\usepackage{mathtools}&#10;\pagestyle{empty}&#10;\begin{document}&#10;&#10;\begin{equation*}&#10;\begin{aligned}&#10;h_{\lambda}&amp;=\frac{1}{2\kappa}\left[\frac{1}{\lambda m}(p-\kappa mx)^{2}+m\lambda x^{2}\right],\\h_{\beta}&amp;=\frac{p^{2}+\left(p-\kappa mx\right)^{2}+2m^{2}\lambda^{2}x^{2}}{4\kappa\beta m}.&#10;\end{aligned}&#10;\end{equation*}&#10;&#10;\end{document}"/>
  <p:tag name="IGUANATEXSIZE" val="20"/>
  <p:tag name="IGUANATEXCURSOR" val="25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44.319"/>
  <p:tag name="LATEXADDIN" val="\documentclass{article}&#10;\usepackage{amsmath}&#10;\usepackage{mathrsfs}&#10;\usepackage{mathtools}&#10;\pagestyle{empty}&#10;\begin{document}&#10;&#10;\begin{equation*}&#10;\dot{W}\equiv\left\langle \frac{\partial H}{\partial t}\right\rangle=\dot{W}_\mathrm{o}+\dot{W}_\mathrm{irr},&#10;\end{equation*}&#10;&#10;\end{document}"/>
  <p:tag name="IGUANATEXSIZE" val="18"/>
  <p:tag name="IGUANATEXCURSOR" val="25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465"/>
  <p:tag name="ORIGINALWIDTH" val="1870.266"/>
  <p:tag name="LATEXADDIN" val="\documentclass{article}&#10;\usepackage{amsmath}&#10;\usepackage{mathrsfs}&#10;\usepackage{mathtools}&#10;\pagestyle{empty}&#10;\begin{document}&#10;&#10;\begin{equation*}&#10;\dot{Q}\equiv\iint H\frac{\partial\rho_{\mathrm{ieq}}}{\partial t}dxdp=\dot{Q}_\mathrm{o}+\dot{Q}_\mathrm{irr},&#10;\end{equation*}&#10;&#10;\end{document}"/>
  <p:tag name="IGUANATEXSIZE" val="18"/>
  <p:tag name="IGUANATEXCURSOR" val="15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920.8849"/>
  <p:tag name="LATEXADDIN" val="\documentclass{article}&#10;\usepackage{amsmath}&#10;\usepackage{mathrsfs}&#10;\usepackage{mathtools}&#10;\pagestyle{empty}&#10;\begin{document}&#10;&#10;\begin{equation*}&#10;\dot{W}_\mathrm{o}=\dot{\lambda}\left\langle \frac{\partial H_\mathrm{o}}{\partial \lambda}\right\rangle, &#10;\end{equation*}&#10;&#10;\end{document}"/>
  <p:tag name="IGUANATEXSIZE" val="18"/>
  <p:tag name="IGUANATEXCURSOR" val="24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884.1395"/>
  <p:tag name="LATEXADDIN" val="\documentclass{article}&#10;\usepackage{amsmath}&#10;\usepackage{mathrsfs}&#10;\usepackage{mathtools}&#10;\pagestyle{empty}&#10;\begin{document}&#10;&#10;\begin{equation*}&#10;\dot{W}_{\mathrm{irr}}=\left\langle \frac{\partial H_\mathrm{a}}{\partial t}\right\rangle, &#10;\end{equation*}&#10;&#10;\end{document}"/>
  <p:tag name="IGUANATEXSIZE" val="18"/>
  <p:tag name="IGUANATEXCURSOR" val="23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465"/>
  <p:tag name="ORIGINALWIDTH" val="1289.089"/>
  <p:tag name="LATEXADDIN" val="\documentclass{article}&#10;\usepackage{amsmath}&#10;\usepackage{mathrsfs}&#10;\usepackage{mathtools}&#10;\pagestyle{empty}&#10;\begin{document}&#10;&#10;\begin{equation*}&#10;\dot{Q}_{\mathrm{o}}=\iint H_{\mathrm{o}}\frac{\partial\rho_{\mathrm{ieq}}}{\partial t}dxdp,&#10;\end{equation*}&#10;&#10;\end{document}"/>
  <p:tag name="IGUANATEXSIZE" val="18"/>
  <p:tag name="IGUANATEXCURSOR" val="23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0.465"/>
  <p:tag name="ORIGINALWIDTH" val="1343.082"/>
  <p:tag name="LATEXADDIN" val="\documentclass{article}&#10;\usepackage{amsmath}&#10;\usepackage{mathrsfs}&#10;\usepackage{mathtools}&#10;\pagestyle{empty}&#10;\begin{document}&#10;&#10;\begin{equation*}&#10;\dot{Q}_{\mathrm{irr}}=\iint H_{\mathrm{a}}\frac{\partial\rho_{\mathrm{ieq}}}{\partial t}dxdp.&#10;\end{equation*}&#10;&#10;\end{document}"/>
  <p:tag name="IGUANATEXSIZE" val="18"/>
  <p:tag name="IGUANATEXCURSOR" val="23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.2167"/>
  <p:tag name="ORIGINALWIDTH" val="1035.621"/>
  <p:tag name="LATEXADDIN" val="\documentclass{article}&#10;\usepackage{amsmath}&#10;\usepackage{mathrsfs}&#10;\usepackage{mathtools}&#10;\pagestyle{empty}&#10;\begin{document}&#10;&#10;\begin{equation*}&#10;\frac{\partial\left\langle H_{\mathrm{o}}\right\rangle }{\partial t}=\dot{W}_{\mathrm{o}}+\dot{Q}_{\mathrm{o}},&#10;\end{equation*}&#10;&#10;\end{document}"/>
  <p:tag name="IGUANATEXSIZE" val="18"/>
  <p:tag name="IGUANATEXCURSOR" val="25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.2167"/>
  <p:tag name="ORIGINALWIDTH" val="1147.357"/>
  <p:tag name="LATEXADDIN" val="\documentclass{article}&#10;\usepackage{amsmath}&#10;\usepackage{mathrsfs}&#10;\usepackage{mathtools}&#10;\pagestyle{empty}&#10;\begin{document}&#10;&#10;\begin{equation*}&#10;\frac{\partial\left\langle H_{\mathrm{a}}\right\rangle }{\partial t}=\dot{W}_{\mathrm{irr}}+\dot{Q}_{\mathrm{irr}}.&#10;\end{equation*}&#10;&#10;\end{document}"/>
  <p:tag name="IGUANATEXSIZE" val="18"/>
  <p:tag name="IGUANATEXCURSOR" val="2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.2328"/>
  <p:tag name="ORIGINALWIDTH" val="1940.008"/>
  <p:tag name="LATEXADDIN" val="\documentclass{article}&#10;\usepackage{amsmath}&#10;\usepackage{mathrsfs}&#10;\usepackage{mathtools}&#10;\pagestyle{empty}&#10;\begin{document}&#10;&#10;\begin{equation*}&#10;W_{\mathrm{irr}}=\left\langle H_{\mathrm{a}}\right\rangle (\tau^{+})-\left\langle H_{\mathrm{a}}\right\rangle (0^{-})-Q_{\mathrm{irr}}&#10;\end{equation*}&#10;&#10;\end{document}"/>
  <p:tag name="IGUANATEXSIZE" val="20"/>
  <p:tag name="IGUANATEXCURSOR" val="27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195.7255"/>
  <p:tag name="LATEXADDIN" val="\documentclass{article}&#10;\usepackage{amsmath}&#10;\usepackage{mathrsfs}&#10;\usepackage{mathtools}&#10;\pagestyle{empty}&#10;\begin{document}&#10;&#10;\begin{equation*}&#10;Q_\mathrm{irr}&#10;\end{equation*}&#10;&#10;\end{document}"/>
  <p:tag name="IGUANATEXSIZE" val="20"/>
  <p:tag name="IGUANATEXCURSOR" val="15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633.6708"/>
  <p:tag name="LATEXADDIN" val="\documentclass{article}&#10;\usepackage{amsmath}&#10;\usepackage{mathrsfs}&#10;\usepackage{mathtools}&#10;\pagestyle{empty}&#10;\begin{document}&#10;&#10;\begin{equation*}&#10;-W_\mathrm{o}-W_\mathrm{irr}&#10;\end{equation*}&#10;&#10;\end{document}"/>
  <p:tag name="IGUANATEXSIZE" val="20"/>
  <p:tag name="IGUANATEXCURSOR" val="14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53.24331"/>
  <p:tag name="LATEXADDIN" val="\documentclass{article}&#10;\usepackage{amsmath}&#10;\usepackage{mathrsfs}&#10;\usepackage{mathtools}&#10;\pagestyle{empty}&#10;\begin{document}&#10;&#10;\begin{equation*}&#10;0&#10;\end{equation*}&#10;&#10;\end{document}"/>
  <p:tag name="IGUANATEXSIZE" val="20"/>
  <p:tag name="IGUANATEXCURSOR" val="14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53.24331"/>
  <p:tag name="LATEXADDIN" val="\documentclass{article}&#10;\usepackage{amsmath}&#10;\usepackage{mathrsfs}&#10;\usepackage{mathtools}&#10;\pagestyle{empty}&#10;\begin{document}&#10;&#10;\begin{equation*}&#10;0&#10;\end{equation*}&#10;&#10;\end{document}"/>
  <p:tag name="IGUANATEXSIZE" val="20"/>
  <p:tag name="IGUANATEXCURSOR" val="14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mathrsfs}&#10;\usepackage{mathtools}&#10;\pagestyle{empty}&#10;\begin{document}&#10;&#10;\begin{equation*}&#10;=&#10;\end{equation*}&#10;&#10;\end{document}"/>
  <p:tag name="IGUANATEXSIZE" val="20"/>
  <p:tag name="IGUANATEXCURSOR" val="14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mathrsfs}&#10;\usepackage{mathtools}&#10;\pagestyle{empty}&#10;\begin{document}&#10;&#10;\begin{equation*}&#10;=&#10;\end{equation*}&#10;&#10;\end{document}"/>
  <p:tag name="IGUANATEXSIZE" val="20"/>
  <p:tag name="IGUANATEXCURSOR" val="14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47.7315"/>
  <p:tag name="LATEXADDIN" val="\documentclass{article}&#10;\usepackage{amsmath}&#10;\usepackage{mathrsfs}&#10;\usepackage{mathtools}&#10;\pagestyle{empty}&#10;\begin{document}&#10;&#10;\begin{equation*}&#10;H_{\mathrm{a}}&#10;\end{equation*}&#10;&#10;\end{document}"/>
  <p:tag name="IGUANATEXSIZE" val="20"/>
  <p:tag name="IGUANATEXCURSOR" val="15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0.4612"/>
  <p:tag name="ORIGINALWIDTH" val="1863.517"/>
  <p:tag name="LATEXADDIN" val="\documentclass{article}&#10;\usepackage{amsmath}&#10;\usepackage{mathrsfs}&#10;\usepackage{mathtools}&#10;\pagestyle{empty}&#10;\begin{document}&#10;&#10;\begin{equation*}&#10;Q_{\mathrm{irr}}=-\int_{0}^{\tau}\left(\begin{array}{cc}&#10;\dot{\lambda} &amp; \dot{\beta}\end{array}\right)\mathbf{g}\left(\begin{array}{c}&#10;\dot{\lambda}\\&#10;\dot{\beta}&#10;\end{array}\right)dt,&#10;\end{equation*}&#10;&#10;\end{document}"/>
  <p:tag name="IGUANATEXSIZE" val="20"/>
  <p:tag name="IGUANATEXCURSOR" val="32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993.251"/>
  <p:tag name="LATEXADDIN" val="\documentclass{article}&#10;\usepackage{amsmath}&#10;\usepackage{mathrsfs}&#10;\usepackage{mathtools}&#10;\pagestyle{empty}&#10;\begin{document}&#10;&#10;\begin{equation*}&#10;\mathbf{g}=\kappa m\left(\begin{array}{cc}&#10;\left\langle \frac{\partial h_{\lambda}}{\partial p}\frac{\partial h_{\lambda}}{\partial p}\right\rangle  &amp; \left\langle \frac{\partial h_{\lambda}}{\partial p}\frac{\partial h_{\beta}}{\partial p}\right\rangle \\&#10;\left\langle \frac{\partial h_{\lambda}}{\partial p}\frac{\partial h_{\beta}}{\partial p}\right\rangle  &amp; \left\langle \frac{\partial h_{\beta}}{\partial p}\frac{\partial h_{\beta}}{\partial p}\right\rangle &#10;\end{array}\right)&#10;\end{equation*}&#10;&#10;\end{document}"/>
  <p:tag name="IGUANATEXSIZE" val="20"/>
  <p:tag name="IGUANATEXCURSOR" val="62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.2156"/>
  <p:tag name="ORIGINALWIDTH" val="1257.593"/>
  <p:tag name="LATEXADDIN" val="\documentclass{article}&#10;\usepackage{amsmath}&#10;\usepackage{mathrsfs}&#10;\usepackage{mathtools}&#10;\pagestyle{empty}&#10;\begin{document}&#10;&#10;\begin{equation*}&#10;W_{\mathrm{irr}}=-Q_{\mathrm{irr}}\geq\frac{\mathcal{L}^{2}}{\tau}&gt;0&#10;\end{equation*}&#10;&#10;\end{document}"/>
  <p:tag name="IGUANATEXSIZE" val="20"/>
  <p:tag name="IGUANATEXCURSOR" val="16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4.2032"/>
  <p:tag name="ORIGINALWIDTH" val="2303.712"/>
  <p:tag name="LATEXADDIN" val="\documentclass{article}&#10;\usepackage{amsmath}&#10;\usepackage{mathrsfs}&#10;\usepackage{mathtools}&#10;\pagestyle{empty}&#10;\begin{document}&#10;&#10;\begin{equation*}&#10;\mathcal{L}\equiv\int_{0}^{1}\sqrt{\left(\begin{array}{cc}&#10;\tilde{\lambda}^{\prime}(s) &amp; \tilde{\beta}^{\prime}(s)\end{array}\right)\mathbf{g}\left(\begin{array}{c}&#10;\tilde{\lambda}^{\prime}(s)\\&#10;\tilde{\beta}^{\prime}(s)&#10;\end{array}\right)}ds.&#10;\end{equation*}&#10;&#10;\end{document}"/>
  <p:tag name="IGUANATEXSIZE" val="20"/>
  <p:tag name="IGUANATEXCURSOR" val="16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9824"/>
  <p:tag name="ORIGINALWIDTH" val="1919.76"/>
  <p:tag name="LATEXADDIN" val="\documentclass{article}&#10;\usepackage{amsmath}&#10;\usepackage{mathrsfs}&#10;\usepackage{mathtools}&#10;\pagestyle{empty}&#10;\begin{document}&#10;&#10;\begin{equation*}&#10;-W=-W_{\mathrm{o}}-W_{\mathrm{irr}}\leq-W_{\mathrm{o}}-\mathcal{L}^{2}/\tau,&#10;\end{equation*}&#10;&#10;\end{document}"/>
  <p:tag name="IGUANATEXSIZE" val="20"/>
  <p:tag name="IGUANATEXCURSOR" val="17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3.2133"/>
  <p:tag name="ORIGINALWIDTH" val="1348.331"/>
  <p:tag name="LATEXADDIN" val="\documentclass{article}&#10;\usepackage{amsmath}&#10;\usepackage{mathrsfs}&#10;\usepackage{mathtools}&#10;\pagestyle{empty}&#10;\begin{document}&#10;&#10;\begin{equation*}&#10;P_{\mathrm{max}}=\frac{-W}{\tau_\mathrm{max}}=\frac{(-W_{\mathrm{o}})^{2}}{4\mathcal{L}^{2}}.&#10;\end{equation*}&#10;&#10;\end{document}"/>
  <p:tag name="IGUANATEXSIZE" val="20"/>
  <p:tag name="IGUANATEXCURSOR" val="237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.9824"/>
  <p:tag name="ORIGINALWIDTH" val="1064.867"/>
  <p:tag name="LATEXADDIN" val="\documentclass{article}&#10;\usepackage{amsmath}&#10;\usepackage{mathrsfs}&#10;\usepackage{mathtools}&#10;\pagestyle{empty}&#10;\begin{document}&#10;&#10;\begin{equation*}&#10;\tau_{\mathrm{max}}=2\mathcal{L}^{2}/(-W_{\mathrm{o}}).&#10;\end{equation*}&#10;&#10;\end{document}"/>
  <p:tag name="IGUANATEXSIZE" val="20"/>
  <p:tag name="IGUANATEXCURSOR" val="165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57.4803"/>
  <p:tag name="LATEXADDIN" val="\documentclass{article}&#10;\usepackage{amsmath}&#10;\usepackage{mathrsfs}&#10;\usepackage{mathtools}&#10;\pagestyle{empty}&#10;\begin{document}&#10;&#10;\begin{equation*}&#10;W_{\mathrm{o}}&#10;\end{equation*}&#10;&#10;\end{document}"/>
  <p:tag name="IGUANATEXSIZE" val="18"/>
  <p:tag name="IGUANATEXCURSOR" val="157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7.99023"/>
  <p:tag name="LATEXADDIN" val="\documentclass{article}&#10;\usepackage{amsmath}&#10;\usepackage{mathrsfs}&#10;\usepackage{mathtools}&#10;\pagestyle{empty}&#10;\begin{document}&#10;&#10;\begin{equation*}&#10;\mathcal{L}&#10;\end{equation*}&#10;&#10;\end{document}"/>
  <p:tag name="IGUANATEXSIZE" val="18"/>
  <p:tag name="IGUANATEXCURSOR" val="155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6.9854"/>
  <p:tag name="ORIGINALWIDTH" val="152.2309"/>
  <p:tag name="LATEXADDIN" val="\documentclass{article}&#10;\usepackage{amsmath}&#10;\usepackage{mathrsfs}&#10;\usepackage{mathtools}&#10;\pagestyle{empty}&#10;\begin{document}&#10;&#10;\begin{equation*}&#10;\mathcal{L}_{+}&#10;\end{equation*}&#10;&#10;\end{document}"/>
  <p:tag name="IGUANATEXSIZE" val="20"/>
  <p:tag name="IGUANATEXCURSOR" val="1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150.7312"/>
  <p:tag name="LATEXADDIN" val="\documentclass{article}&#10;\usepackage{amsmath}&#10;\usepackage{mathrsfs}&#10;\usepackage{mathtools}&#10;\pagestyle{empty}&#10;\begin{document}&#10;&#10;\begin{equation*}&#10;\mathcal{L}_{-}&#10;\end{equation*}&#10;&#10;\end{document}"/>
  <p:tag name="IGUANATEXSIZE" val="20"/>
  <p:tag name="IGUANATEXCURSOR" val="1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8.9839"/>
  <p:tag name="ORIGINALWIDTH" val="1155.605"/>
  <p:tag name="LATEXADDIN" val="\documentclass{article}&#10;\usepackage{amsmath}&#10;\usepackage{mathrsfs}&#10;\usepackage{mathtools}&#10;\pagestyle{empty}&#10;\begin{document}&#10;&#10;\begin{equation*}&#10;Q_{+}=Q_{\mathrm{o},+}-\mathcal{L}_{+}\mathcal{L}/\tau.&#10;\end{equation*}&#10;&#10;\end{document}"/>
  <p:tag name="IGUANATEXSIZE" val="20"/>
  <p:tag name="IGUANATEXCURSOR" val="14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4.462"/>
  <p:tag name="ORIGINALWIDTH" val="1698.538"/>
  <p:tag name="LATEXADDIN" val="\documentclass{article}&#10;\usepackage{amsmath}&#10;\usepackage{mathrsfs}&#10;\usepackage{mathtools}&#10;\pagestyle{empty}&#10;\begin{document}&#10;&#10;\begin{equation*}&#10;\eta\equiv\frac{-W}{Q_+}=\frac{-W_{\mathrm{o}}-\mathcal{L}^{2}/\tau}{-W_{\mathrm{o}}/\eta_{\mathrm{o}}-\mathcal{L}_{+}\mathcal{L}/\tau}.&#10;\end{equation*}&#10;&#10;\end{document}"/>
  <p:tag name="IGUANATEXSIZE" val="20"/>
  <p:tag name="IGUANATEXCURSOR" val="16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9681"/>
  <p:tag name="ORIGINALWIDTH" val="1157.105"/>
  <p:tag name="LATEXADDIN" val="\documentclass{article}&#10;\usepackage{amsmath}&#10;\usepackage{mathrsfs}&#10;\usepackage{mathtools}&#10;\pagestyle{empty}&#10;\begin{document}&#10;&#10;\begin{equation*}&#10;\eta_{\mathrm{EMP}}=\frac{\eta_{\mathrm{o}}}{2-\eta_{\mathrm{o}}\mathcal{\mathcal{L}}_{+}/\mathcal{L}}.&#10;\end{equation*}&#10;&#10;\end{document}"/>
  <p:tag name="IGUANATEXSIZE" val="20"/>
  <p:tag name="IGUANATEXCURSOR" val="24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0.2137"/>
  <p:tag name="ORIGINALWIDTH" val="605.1743"/>
  <p:tag name="LATEXADDIN" val="\documentclass{article}&#10;\usepackage{amsmath}&#10;\usepackage{mathrsfs}&#10;\usepackage{mathtools}&#10;\pagestyle{empty}&#10;\begin{document}&#10;&#10;\begin{equation*}&#10;\eta_{\mathrm{o}}=\frac{-W_{\mathrm{o}}}{Q_{\mathrm{o},+}}.&#10;\end{equation*}&#10;&#10;\end{document}"/>
  <p:tag name="IGUANATEXSIZE" val="20"/>
  <p:tag name="IGUANATEXCURSOR" val="203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500.1875"/>
  <p:tag name="LATEXADDIN" val="\documentclass{article}&#10;\usepackage{amsmath}&#10;\usepackage{mathrsfs}&#10;\usepackage{mathtools}&#10;\pagestyle{empty}&#10;\begin{document}&#10;&#10;\begin{equation*}&#10;\lambda=\lambda_{0}e^{r},&#10;\end{equation*}&#10;&#10;\end{document}"/>
  <p:tag name="IGUANATEXSIZE" val="20"/>
  <p:tag name="IGUANATEXCURSOR" val="16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471.691"/>
  <p:tag name="LATEXADDIN" val="\documentclass{article}&#10;\usepackage{amsmath}&#10;\usepackage{mathrsfs}&#10;\usepackage{mathtools}&#10;\pagestyle{empty}&#10;\begin{document}&#10;&#10;\begin{equation*}&#10;\beta=1/T.&#10;\end{equation*}&#10;&#10;\end{document}"/>
  <p:tag name="IGUANATEXSIZE" val="20"/>
  <p:tag name="IGUANATEXCURSOR" val="15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920.8849"/>
  <p:tag name="LATEXADDIN" val="\documentclass{article}&#10;\usepackage{amsmath}&#10;\usepackage{mathrsfs}&#10;\usepackage{mathtools}&#10;\pagestyle{empty}&#10;\begin{document}&#10;&#10;\begin{equation*}&#10;-W_{\mathrm{o}}=-\oint Tdr.&#10;\end{equation*}&#10;&#10;\end{document}"/>
  <p:tag name="IGUANATEXSIZE" val="20"/>
  <p:tag name="IGUANATEXCURSOR" val="161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.2306"/>
  <p:tag name="ORIGINALWIDTH" val="646.4192"/>
  <p:tag name="LATEXADDIN" val="\documentclass{article}&#10;\usepackage{amsmath}&#10;\usepackage{mathrsfs}&#10;\usepackage{mathtools}&#10;\pagestyle{empty}&#10;\begin{document}&#10;&#10;$&#10;\mathcal{A}=\left|\oint Tdr\right|&#10;$&#10;&#10;\end{document}"/>
  <p:tag name="IGUANATEXSIZE" val="20"/>
  <p:tag name="IGUANATEXCURSOR" val="16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4.2032"/>
  <p:tag name="ORIGINALWIDTH" val="2752.906"/>
  <p:tag name="LATEXADDIN" val="\documentclass{article}&#10;\usepackage{amsmath}&#10;\usepackage{mathrsfs}&#10;\usepackage{mathtools}&#10;\pagestyle{empty}&#10;\begin{document}&#10;&#10;\begin{equation*}&#10;\mathcal{L}=\oint\sqrt{\frac{(Tdr-dT)^{2}}{\kappa T}+\frac{\kappa}{\left(\lambda_{0}e^{r}\right)^{2}}\frac{1}{T}\left(Tdr-\frac{dT}{2}\right)^{2}}.&#10;\end{equation*}&#10;&#10;\end{document}"/>
  <p:tag name="IGUANATEXSIZE" val="20"/>
  <p:tag name="IGUANATEXCURSOR" val="27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4.48819"/>
  <p:tag name="ORIGINALWIDTH" val="326.9591"/>
  <p:tag name="LATEXADDIN" val="\documentclass{article}&#10;\usepackage{amsmath}&#10;\usepackage{mathrsfs}&#10;\usepackage{mathtools}&#10;\pagestyle{empty}&#10;\begin{document}&#10;&#10;\begin{equation*}&#10;\kappa\ll\lambda&#10;\end{equation*}&#10;&#10;\end{document}"/>
  <p:tag name="IGUANATEXSIZE" val="20"/>
  <p:tag name="IGUANATEXCURSOR" val="160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4.48819"/>
  <p:tag name="ORIGINALWIDTH" val="326.9591"/>
  <p:tag name="LATEXADDIN" val="\documentclass{article}&#10;\usepackage{amsmath}&#10;\usepackage{mathrsfs}&#10;\usepackage{mathtools}&#10;\pagestyle{empty}&#10;\begin{document}&#10;&#10;\begin{equation*}&#10;\kappa\gg\lambda&#10;\end{equation*}&#10;&#10;\end{document}"/>
  <p:tag name="IGUANATEXSIZE" val="20"/>
  <p:tag name="IGUANATEXCURSOR" val="153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96.73788"/>
  <p:tag name="LATEXADDIN" val="\documentclass{article}&#10;\usepackage{amsmath}&#10;\usepackage{mathrsfs}&#10;\usepackage{mathtools}&#10;\pagestyle{empty}&#10;\begin{document}&#10;&#10;\begin{equation*}&#10;\mathcal{A}&#10;\end{equation*}&#10;&#10;\end{document}"/>
  <p:tag name="IGUANATEXSIZE" val="20"/>
  <p:tag name="IGUANATEXCURSOR" val="15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7.99023"/>
  <p:tag name="LATEXADDIN" val="\documentclass{article}&#10;\usepackage{amsmath}&#10;\usepackage{mathrsfs}&#10;\usepackage{mathtools}&#10;\pagestyle{empty}&#10;\begin{document}&#10;&#10;\begin{equation*}&#10;\mathcal{L}&#10;\end{equation*}&#10;&#10;\end{document}"/>
  <p:tag name="IGUANATEXSIZE" val="20"/>
  <p:tag name="IGUANATEXCURSOR" val="15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40.7199"/>
  <p:tag name="LATEXADDIN" val="\documentclass{article}&#10;\usepackage{amsmath}&#10;\usepackage{mathrsfs}&#10;\usepackage{mathtools}&#10;\pagestyle{empty}&#10;\begin{document}&#10;&#10;\begin{equation*}&#10;\mathcal{A}/\mathcal{L}&#10;\end{equation*}&#10;&#10;\end{document}"/>
  <p:tag name="IGUANATEXSIZE" val="20"/>
  <p:tag name="IGUANATEXCURSOR" val="16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.2156"/>
  <p:tag name="ORIGINALWIDTH" val="737.1579"/>
  <p:tag name="LATEXADDIN" val="\documentclass{article}&#10;\usepackage{amsmath}&#10;\usepackage{mathrsfs}&#10;\usepackage{mathtools}&#10;\pagestyle{empty}&#10;\begin{document}&#10;&#10;\begin{equation*}&#10;P=\frac{\mathcal{A}}{\tau}-\frac{\mathcal{L}^{2}}{\tau^{2}},&#10;\end{equation*}&#10;&#10;\end{document}"/>
  <p:tag name="IGUANATEXSIZE" val="20"/>
  <p:tag name="IGUANATEXCURSOR" val="20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689.1639"/>
  <p:tag name="LATEXADDIN" val="\documentclass{article}&#10;\usepackage{amsmath}&#10;\usepackage{mathrsfs}&#10;\usepackage{mathtools}&#10;\pagestyle{empty}&#10;\begin{document}&#10;&#10;\begin{equation*}&#10;P_{\mathrm{max}}=\frac{\mathcal{A}^{2}}{4\mathcal{L}^{2}}.&#10;\end{equation*}&#10;&#10;\end{document}"/>
  <p:tag name="IGUANATEXSIZE" val="20"/>
  <p:tag name="IGUANATEXCURSOR" val="202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9.2351"/>
  <p:tag name="ORIGINALWIDTH" val="704.9119"/>
  <p:tag name="LATEXADDIN" val="\documentclass{article}&#10;\usepackage{amsmath}&#10;\usepackage{mathrsfs}&#10;\usepackage{mathtools}&#10;\pagestyle{empty}&#10;\begin{document}&#10;&#10;\begin{equation*}&#10;\alpha_{1,2}=1\;\mathrm{or}\;2.&#10;\end{equation*}&#10;&#10;\end{document}"/>
  <p:tag name="IGUANATEXSIZE" val="18"/>
  <p:tag name="IGUANATEXCURSOR" val="15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8.9839"/>
  <p:tag name="ORIGINALWIDTH" val="985.3768"/>
  <p:tag name="LATEXADDIN" val="\documentclass{article}&#10;\usepackage{amsmath}&#10;\usepackage{mathrsfs}&#10;\usepackage{mathtools}&#10;\pagestyle{empty}&#10;\begin{document}&#10;&#10;\begin{equation*}&#10;\mathcal{L}_{\mathrm{exp}}(r_{1},\alpha_{1},r_{2},\alpha_{2})&#10;\end{equation*}&#10;&#10;\end{document}"/>
  <p:tag name="IGUANATEXSIZE" val="18"/>
  <p:tag name="IGUANATEXCURSOR" val="205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8.4814"/>
  <p:tag name="ORIGINALWIDTH" val="1010.874"/>
  <p:tag name="LATEXADDIN" val="\documentclass{article}&#10;\usepackage{amsmath}&#10;\usepackage{mathrsfs}&#10;\usepackage{mathtools}&#10;\pagestyle{empty}&#10;\begin{document}&#10;&#10;\begin{equation*}&#10;T(r)=T_{L}e^{\alpha(r-r_{0})},&#10;\end{equation*}&#10;&#10;\end{document}"/>
  <p:tag name="IGUANATEXSIZE" val="18"/>
  <p:tag name="IGUANATEXCURSOR" val="17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2.216"/>
  <p:tag name="ORIGINALWIDTH" val="1316.835"/>
  <p:tag name="LATEXADDIN" val="\documentclass{article}&#10;\usepackage{amsmath}&#10;\usepackage{mathrsfs}&#10;\usepackage{mathtools}&#10;\pagestyle{empty}&#10;\begin{document}&#10;&#10;\begin{equation*}&#10; \;r_{0}\leq r\leq r_{0}+\frac{1}{\alpha}\ln(\frac{T_{H}}{T_{L}}).&#10;\end{equation*}&#10;&#10;\end{document}"/>
  <p:tag name="IGUANATEXSIZE" val="18"/>
  <p:tag name="IGUANATEXCURSOR" val="210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86.9517"/>
  <p:tag name="LATEXADDIN" val="\documentclass{article}&#10;\usepackage{amsmath}&#10;\usepackage{mathrsfs}&#10;\usepackage{mathtools}&#10;\pagestyle{empty}&#10;\begin{document}&#10;&#10;\begin{equation*}&#10;(r_1,T_L)&#10;\end{equation*}&#10;&#10;\end{document}"/>
  <p:tag name="IGUANATEXSIZE" val="14"/>
  <p:tag name="IGUANATEXCURSOR" val="152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386.9517"/>
  <p:tag name="LATEXADDIN" val="\documentclass{article}&#10;\usepackage{amsmath}&#10;\usepackage{mathrsfs}&#10;\usepackage{mathtools}&#10;\pagestyle{empty}&#10;\begin{document}&#10;&#10;\begin{equation*}&#10;(r_2,T_L)&#10;\end{equation*}&#10;&#10;\end{document}"/>
  <p:tag name="IGUANATEXSIZE" val="14"/>
  <p:tag name="IGUANATEXCURSOR" val="148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297.7128"/>
  <p:tag name="LATEXADDIN" val="\documentclass{article}&#10;\usepackage{amsmath}&#10;\usepackage{mathrsfs}&#10;\usepackage{mathtools}&#10;\pagestyle{empty}&#10;\begin{document}&#10;&#10;\begin{equation*}&#10;\alpha=2&#10;\end{equation*}&#10;&#10;\end{document}"/>
  <p:tag name="IGUANATEXSIZE" val="16"/>
  <p:tag name="IGUANATEXCURSOR" val="152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293.9632"/>
  <p:tag name="LATEXADDIN" val="\documentclass{article}&#10;\usepackage{amsmath}&#10;\usepackage{mathrsfs}&#10;\usepackage{mathtools}&#10;\pagestyle{empty}&#10;\begin{document}&#10;&#10;\begin{equation*}&#10;\alpha=1&#10;\end{equation*}&#10;&#10;\end{document}"/>
  <p:tag name="IGUANATEXSIZE" val="16"/>
  <p:tag name="IGUANATEXCURSOR" val="152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336"/>
  <p:tag name="ORIGINALWIDTH" val="407.1991"/>
  <p:tag name="LATEXADDIN" val="\documentclass{article}&#10;\usepackage{amsmath}&#10;\usepackage{mathrsfs}&#10;\usepackage{mathtools}&#10;\pagestyle{empty}&#10;\begin{document}&#10;&#10;\begin{equation*}&#10;(r_1^\prime,T_H)&#10;\end{equation*}&#10;&#10;\end{document}"/>
  <p:tag name="IGUANATEXSIZE" val="14"/>
  <p:tag name="IGUANATEXCURSOR" val="1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.2336"/>
  <p:tag name="ORIGINALWIDTH" val="407.1991"/>
  <p:tag name="LATEXADDIN" val="\documentclass{article}&#10;\usepackage{amsmath}&#10;\usepackage{mathrsfs}&#10;\usepackage{mathtools}&#10;\pagestyle{empty}&#10;\begin{document}&#10;&#10;\begin{equation*}&#10;(r_2^\prime,T_H)&#10;\end{equation*}&#10;&#10;\end{document}"/>
  <p:tag name="IGUANATEXSIZE" val="14"/>
  <p:tag name="IGUANATEXCURSOR" val="1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508.061"/>
  <p:tag name="LATEXADDIN" val="\documentclass{article}&#10;\usepackage{amsmath}&#10;\usepackage{mathrsfs}&#10;\usepackage{mathtools}&#10;\pagestyle{empty}&#10;\begin{document}&#10;&#10;\begin{equation*}&#10;P_{\mathrm{max}}^{\mathrm{under}}=\frac{\kappa}{4}(\sqrt{T_{H}}-\sqrt{T_{L}})^{2},&#10;\end{equation*}&#10;&#10;\end{document}"/>
  <p:tag name="IGUANATEXSIZE" val="20"/>
  <p:tag name="IGUANATEXCURSOR" val="22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422.572"/>
  <p:tag name="LATEXADDIN" val="\documentclass{article}&#10;\usepackage{amsmath}&#10;\usepackage{mathrsfs}&#10;\usepackage{mathtools}&#10;\pagestyle{empty}&#10;\begin{document}&#10;&#10;\begin{equation*}&#10;\eta_{\mathrm{EMP}}^{\mathrm{under}}=\eta_\mathrm{CA}\equiv 1-\sqrt{\frac{T_L}{T_H}}.&#10;\end{equation*}&#10;&#10;\end{document}"/>
  <p:tag name="IGUANATEXSIZE" val="20"/>
  <p:tag name="IGUANATEXCURSOR" val="204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4.2107"/>
  <p:tag name="ORIGINALWIDTH" val="1246.344"/>
  <p:tag name="LATEXADDIN" val="\documentclass{article}&#10;\usepackage{amsmath}&#10;\usepackage{mathrsfs}&#10;\usepackage{mathtools}&#10;\pagestyle{empty}&#10;\begin{document}&#10;&#10;\begin{equation*}&#10;\mathcal{L}=\oint\sqrt{\frac{(Tdr-dT)^{2}}{\kappa T}}.&#10;\end{equation*}&#10;&#10;\end{document}"/>
  <p:tag name="IGUANATEXSIZE" val="20"/>
  <p:tag name="IGUANATEXCURSOR" val="19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9681"/>
  <p:tag name="ORIGINALWIDTH" val="1794.526"/>
  <p:tag name="LATEXADDIN" val="\documentclass{article}&#10;\usepackage{amsmath}&#10;\usepackage{mathrsfs}&#10;\usepackage{mathtools}&#10;\pagestyle{empty}&#10;\begin{document}&#10;&#10;\begin{equation*}&#10;\eta_{\mathrm{o}}^{\mathrm{over}}=\frac{\eta_{\mathrm{C}}}{1+\eta_{\mathrm{C}}/[2(r_{2}-r_{1})]}&lt;\eta_{\mathrm{C}}.&#10;\end{equation*}&#10;&#10;\end{document}"/>
  <p:tag name="IGUANATEXSIZE" val="20"/>
  <p:tag name="IGUANATEXCURSOR" val="25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4.462"/>
  <p:tag name="ORIGINALWIDTH" val="1776.528"/>
  <p:tag name="LATEXADDIN" val="\documentclass{article}&#10;\usepackage{amsmath}&#10;\usepackage{mathrsfs}&#10;\usepackage{mathtools}&#10;\pagestyle{empty}&#10;\begin{document}&#10;&#10;\begin{equation*}&#10;P_{\mathrm{max}}^{\mathrm{over}}=\frac{\lambda_{0}^{2}(T_{H}-T_{L})^{2}(r_{2}-r_{1})^{2}}{16\kappa T_{L}(e^{-r_{1}}-e^{-r_{2}})^{2}},&#10;\end{equation*}&#10;&#10;\end{document}"/>
  <p:tag name="IGUANATEXSIZE" val="20"/>
  <p:tag name="IGUANATEXCURSOR" val="27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48.7064"/>
  <p:tag name="ORIGINALWIDTH" val="1607.049"/>
  <p:tag name="LATEXADDIN" val="\documentclass{article}&#10;\usepackage{amsmath}&#10;\usepackage{mathrsfs}&#10;\usepackage{mathtools}&#10;\pagestyle{empty}&#10;\begin{document}&#10;&#10;\begin{equation*}&#10;\eta_{\mathrm{EMP}}^{\mathrm{over}}=\frac{\eta_{\mathrm{C}}}{2+\left[\frac{1}{(r_{2}-r_{1})}-\frac{1}{2}\right]\eta_{\mathrm{C}}}.&#10;\end{equation*}&#10;&#10;\end{document}"/>
  <p:tag name="IGUANATEXSIZE" val="20"/>
  <p:tag name="IGUANATEXCURSOR" val="220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4.2032"/>
  <p:tag name="ORIGINALWIDTH" val="1897.263"/>
  <p:tag name="LATEXADDIN" val="\documentclass{article}&#10;\usepackage{amsmath}&#10;\usepackage{mathrsfs}&#10;\usepackage{mathtools}&#10;\pagestyle{empty}&#10;\begin{document}&#10;&#10;\begin{equation*}&#10;\mathcal{L}=\oint\sqrt{\frac{\kappa}{\left(\lambda_{0}e^{r}\right)^{2}}\frac{1}{T}\left(Tdr-\frac{dT}{2}\right)^{2}}.&#10;\end{equation*}&#10;&#10;\end{document}"/>
  <p:tag name="IGUANATEXSIZE" val="18"/>
  <p:tag name="IGUANATEXCURSOR" val="167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3.2321"/>
  <p:tag name="ORIGINALWIDTH" val="686.1642"/>
  <p:tag name="LATEXADDIN" val="\documentclass{article}&#10;\usepackage{amsmath}&#10;\usepackage{mathrsfs}&#10;\usepackage{mathtools}&#10;\pagestyle{empty}&#10;\begin{document}&#10;&#10;\begin{equation*}&#10;\eta_{\mathrm{EMP}}^{\mathrm{under}}=\eta_{\mathrm{CA}}&#10;\end{equation*}&#10;&#10;\end{document}"/>
  <p:tag name="IGUANATEXSIZE" val="20"/>
  <p:tag name="IGUANATEXCURSOR" val="199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9681"/>
  <p:tag name="ORIGINALWIDTH" val="926.1343"/>
  <p:tag name="LATEXADDIN" val="\documentclass{article}&#10;\usepackage{amsmath}&#10;\usepackage{mathrsfs}&#10;\usepackage{mathtools}&#10;\pagestyle{empty}&#10;\begin{document}&#10;&#10;\begin{equation*}&#10;\eta_{\mathrm{EMP}}^{\mathrm{over}}=\frac{\eta_{\mathrm{o}}}{2-\eta_{\mathrm{o}}/2}&#10;\end{equation*}&#10;&#10;\end{document}"/>
  <p:tag name="IGUANATEXSIZE" val="20"/>
  <p:tag name="IGUANATEXCURSOR" val="226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689.1639"/>
  <p:tag name="LATEXADDIN" val="\documentclass{article}&#10;\usepackage{amsmath}&#10;\usepackage{mathrsfs}&#10;\usepackage{mathtools}&#10;\pagestyle{empty}&#10;\begin{document}&#10;&#10;\begin{equation*}&#10;P_{\mathrm{max}}=\frac{\mathcal{A}^{2}}{4\mathcal{L}^{2}}.&#10;\end{equation*}&#10;&#10;\end{document}"/>
  <p:tag name="IGUANATEXSIZE" val="20"/>
  <p:tag name="IGUANATEXCURSOR" val="202"/>
  <p:tag name="TRANSPARENCY" val="True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.9681"/>
  <p:tag name="ORIGINALWIDTH" val="1349.831"/>
  <p:tag name="LATEXADDIN" val="\documentclass{article}&#10;\usepackage{amsmath}&#10;\pagestyle{empty}&#10;\begin{document}&#10;&#10;\begin{equation*}&#10;U_{\mathrm{o}}(x,\lambda)=\frac{1}{2n}m\lambda^{n+1}x^{2n}.&#10;\end{equation*}&#10;&#10;&#10;\end{document}"/>
  <p:tag name="IGUANATEXSIZE" val="22"/>
  <p:tag name="IGUANATEXCURSOR" val="158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7.9602"/>
  <p:tag name="ORIGINALWIDTH" val="2819.647"/>
  <p:tag name="LATEXADDIN" val="\documentclass{article}&#10;\usepackage{amsmath}&#10;\pagestyle{empty}&#10;\begin{document}&#10;&#10;\begin{equation*}&#10;\dot{\rho}=-i[H,\rho]+\sum_{k}\gamma_{k}(L_{k}\rho L_{k}^{\dagger}-\frac{1}{2}L_{k}^{\dagger}L_{k}\rho-\frac{1}{2}\rho L_{k}^{\dagger}L_{k}).&#10;\end{equation*}&#10;&#10;&#10;\end{document}"/>
  <p:tag name="IGUANATEXSIZE" val="20"/>
  <p:tag name="IGUANATEXCURSOR" val="240"/>
  <p:tag name="TRANSPARENCY" val="True"/>
  <p:tag name="FILENAME" val=""/>
  <p:tag name="LATEXENGINEID" val="0"/>
  <p:tag name="TEMPFOLDER" val="d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组会模板pku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组会模板pku" id="{3A79B7C5-3F2D-4F8A-ABA4-13E9A0E3C8D3}" vid="{B947E38A-A183-4EE7-A164-C6A89EA7F7F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组会模板pku</Template>
  <TotalTime>14308</TotalTime>
  <Words>2464</Words>
  <Application>Microsoft Office PowerPoint</Application>
  <PresentationFormat>全屏显示(4:3)</PresentationFormat>
  <Paragraphs>261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Times-Bold</vt:lpstr>
      <vt:lpstr>Times-Roman</vt:lpstr>
      <vt:lpstr>等线</vt:lpstr>
      <vt:lpstr>Arial</vt:lpstr>
      <vt:lpstr>Cambria Math</vt:lpstr>
      <vt:lpstr>Times New Roman</vt:lpstr>
      <vt:lpstr>组会模板pku</vt:lpstr>
      <vt:lpstr>Optimizing Brownian heat engine with shortcut strategy</vt:lpstr>
      <vt:lpstr>Transformation between two equilibrium states</vt:lpstr>
      <vt:lpstr>Outline</vt:lpstr>
      <vt:lpstr>Shortcut strategy of evolution</vt:lpstr>
      <vt:lpstr>Shortcut strategy of evolution</vt:lpstr>
      <vt:lpstr>Energetics in shortcut processes </vt:lpstr>
      <vt:lpstr>Thermodynamic length of irreversibility</vt:lpstr>
      <vt:lpstr>Brownian heat engine: maximum power</vt:lpstr>
      <vt:lpstr>Shortcut Brownian heat engine: EMP</vt:lpstr>
      <vt:lpstr>Results for harmonic potential</vt:lpstr>
      <vt:lpstr>Optimization of heat-engine cycle</vt:lpstr>
      <vt:lpstr>Optimization in general damped situation</vt:lpstr>
      <vt:lpstr>Underdamped limit</vt:lpstr>
      <vt:lpstr>Overdamped limit</vt:lpstr>
      <vt:lpstr>P_max and η_EMP in general damped situation</vt:lpstr>
      <vt:lpstr>Control of the cycle</vt:lpstr>
      <vt:lpstr>Traditional optimization vs. Shortcut strategy</vt:lpstr>
      <vt:lpstr>Summary and Outlook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Quantum-classical correspondence of heat statistics in phase space formulation</dc:title>
  <dc:creator>Chen Jinfu</dc:creator>
  <cp:lastModifiedBy>Chen Jinfu</cp:lastModifiedBy>
  <cp:revision>277</cp:revision>
  <cp:lastPrinted>2021-11-18T00:55:26Z</cp:lastPrinted>
  <dcterms:created xsi:type="dcterms:W3CDTF">2021-07-13T03:38:38Z</dcterms:created>
  <dcterms:modified xsi:type="dcterms:W3CDTF">2023-07-20T01:25:08Z</dcterms:modified>
</cp:coreProperties>
</file>