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3" r:id="rId2"/>
  </p:sldMasterIdLst>
  <p:handoutMasterIdLst>
    <p:handoutMasterId r:id="rId5"/>
  </p:handoutMasterIdLst>
  <p:sldIdLst>
    <p:sldId id="256" r:id="rId3"/>
  </p:sldIdLst>
  <p:sldSz cx="32399288" cy="43200638"/>
  <p:notesSz cx="6669088" cy="9926638"/>
  <p:defaultTextStyle>
    <a:defPPr>
      <a:defRPr lang="en-US"/>
    </a:defPPr>
    <a:lvl1pPr marL="0" algn="l" defTabSz="4446787" rtl="0" eaLnBrk="1" latinLnBrk="0" hangingPunct="1">
      <a:defRPr sz="8780" kern="1200">
        <a:solidFill>
          <a:schemeClr val="tx1"/>
        </a:solidFill>
        <a:latin typeface="+mn-lt"/>
        <a:ea typeface="+mn-ea"/>
        <a:cs typeface="+mn-cs"/>
      </a:defRPr>
    </a:lvl1pPr>
    <a:lvl2pPr marL="2223394" algn="l" defTabSz="4446787" rtl="0" eaLnBrk="1" latinLnBrk="0" hangingPunct="1">
      <a:defRPr sz="8780" kern="1200">
        <a:solidFill>
          <a:schemeClr val="tx1"/>
        </a:solidFill>
        <a:latin typeface="+mn-lt"/>
        <a:ea typeface="+mn-ea"/>
        <a:cs typeface="+mn-cs"/>
      </a:defRPr>
    </a:lvl2pPr>
    <a:lvl3pPr marL="4446787" algn="l" defTabSz="4446787" rtl="0" eaLnBrk="1" latinLnBrk="0" hangingPunct="1">
      <a:defRPr sz="8780" kern="1200">
        <a:solidFill>
          <a:schemeClr val="tx1"/>
        </a:solidFill>
        <a:latin typeface="+mn-lt"/>
        <a:ea typeface="+mn-ea"/>
        <a:cs typeface="+mn-cs"/>
      </a:defRPr>
    </a:lvl3pPr>
    <a:lvl4pPr marL="6670179" algn="l" defTabSz="4446787" rtl="0" eaLnBrk="1" latinLnBrk="0" hangingPunct="1">
      <a:defRPr sz="8780" kern="1200">
        <a:solidFill>
          <a:schemeClr val="tx1"/>
        </a:solidFill>
        <a:latin typeface="+mn-lt"/>
        <a:ea typeface="+mn-ea"/>
        <a:cs typeface="+mn-cs"/>
      </a:defRPr>
    </a:lvl4pPr>
    <a:lvl5pPr marL="8893573" algn="l" defTabSz="4446787" rtl="0" eaLnBrk="1" latinLnBrk="0" hangingPunct="1">
      <a:defRPr sz="8780" kern="1200">
        <a:solidFill>
          <a:schemeClr val="tx1"/>
        </a:solidFill>
        <a:latin typeface="+mn-lt"/>
        <a:ea typeface="+mn-ea"/>
        <a:cs typeface="+mn-cs"/>
      </a:defRPr>
    </a:lvl5pPr>
    <a:lvl6pPr marL="11116967" algn="l" defTabSz="4446787" rtl="0" eaLnBrk="1" latinLnBrk="0" hangingPunct="1">
      <a:defRPr sz="8780" kern="1200">
        <a:solidFill>
          <a:schemeClr val="tx1"/>
        </a:solidFill>
        <a:latin typeface="+mn-lt"/>
        <a:ea typeface="+mn-ea"/>
        <a:cs typeface="+mn-cs"/>
      </a:defRPr>
    </a:lvl6pPr>
    <a:lvl7pPr marL="13340362" algn="l" defTabSz="4446787" rtl="0" eaLnBrk="1" latinLnBrk="0" hangingPunct="1">
      <a:defRPr sz="8780" kern="1200">
        <a:solidFill>
          <a:schemeClr val="tx1"/>
        </a:solidFill>
        <a:latin typeface="+mn-lt"/>
        <a:ea typeface="+mn-ea"/>
        <a:cs typeface="+mn-cs"/>
      </a:defRPr>
    </a:lvl7pPr>
    <a:lvl8pPr marL="15563754" algn="l" defTabSz="4446787" rtl="0" eaLnBrk="1" latinLnBrk="0" hangingPunct="1">
      <a:defRPr sz="8780" kern="1200">
        <a:solidFill>
          <a:schemeClr val="tx1"/>
        </a:solidFill>
        <a:latin typeface="+mn-lt"/>
        <a:ea typeface="+mn-ea"/>
        <a:cs typeface="+mn-cs"/>
      </a:defRPr>
    </a:lvl8pPr>
    <a:lvl9pPr marL="17787148" algn="l" defTabSz="4446787" rtl="0" eaLnBrk="1" latinLnBrk="0" hangingPunct="1">
      <a:defRPr sz="878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55" userDrawn="1">
          <p15:clr>
            <a:srgbClr val="A4A3A4"/>
          </p15:clr>
        </p15:guide>
        <p15:guide id="2" orient="horz" pos="378" userDrawn="1">
          <p15:clr>
            <a:srgbClr val="A4A3A4"/>
          </p15:clr>
        </p15:guide>
        <p15:guide id="3" orient="horz" pos="26457" userDrawn="1">
          <p15:clr>
            <a:srgbClr val="A4A3A4"/>
          </p15:clr>
        </p15:guide>
        <p15:guide id="4" orient="horz" userDrawn="1">
          <p15:clr>
            <a:srgbClr val="A4A3A4"/>
          </p15:clr>
        </p15:guide>
        <p15:guide id="5" pos="430" userDrawn="1">
          <p15:clr>
            <a:srgbClr val="A4A3A4"/>
          </p15:clr>
        </p15:guide>
        <p15:guide id="6" pos="19982"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0000"/>
    <a:srgbClr val="9A0000"/>
    <a:srgbClr val="483532"/>
    <a:srgbClr val="00AA00"/>
    <a:srgbClr val="AA0000"/>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0" autoAdjust="0"/>
    <p:restoredTop sz="93995" autoAdjust="0"/>
  </p:normalViewPr>
  <p:slideViewPr>
    <p:cSldViewPr snapToGrid="0" snapToObjects="1" showGuides="1">
      <p:cViewPr>
        <p:scale>
          <a:sx n="33" d="100"/>
          <a:sy n="33" d="100"/>
        </p:scale>
        <p:origin x="3998" y="-5"/>
      </p:cViewPr>
      <p:guideLst>
        <p:guide orient="horz" pos="4355"/>
        <p:guide orient="horz" pos="378"/>
        <p:guide orient="horz" pos="26457"/>
        <p:guide orient="horz"/>
        <p:guide pos="430"/>
        <p:guide pos="199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5" Type="http://schemas.openxmlformats.org/officeDocument/2006/relationships/handoutMaster" Target="handoutMasters/handoutMaster1.xml"/><Relationship Id="rId10" Type="http://schemas.openxmlformats.org/officeDocument/2006/relationships/tableStyles" Target="tableStyles.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0158C5BC-9A70-462C-B28D-9600239EAC64}" type="datetimeFigureOut">
              <a:rPr lang="en-US" smtClean="0"/>
              <a:pPr/>
              <a:t>7/22/2023</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17162194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67449" y="7543797"/>
            <a:ext cx="15302366"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80849" y="6798020"/>
            <a:ext cx="15290287"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80846" y="18539366"/>
            <a:ext cx="15294023"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6430501" y="6798020"/>
            <a:ext cx="15290089"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6430501" y="7543797"/>
            <a:ext cx="15290089"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6430501" y="18562153"/>
            <a:ext cx="15285889"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6424641" y="19362791"/>
            <a:ext cx="15291748"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6442353" y="33587998"/>
            <a:ext cx="15278236"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6430501" y="34408823"/>
            <a:ext cx="15285889"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67448" y="19341883"/>
            <a:ext cx="15303687"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400874" y="5098709"/>
            <a:ext cx="23597541" cy="1260019"/>
          </a:xfrm>
          <a:prstGeom prst="rect">
            <a:avLst/>
          </a:prstGeom>
        </p:spPr>
        <p:txBody>
          <a:bodyPr>
            <a:normAutofit/>
          </a:bodyPr>
          <a:lstStyle>
            <a:lvl1pPr marL="0" indent="0" algn="ctr">
              <a:buFontTx/>
              <a:buNone/>
              <a:defRPr sz="5906">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affiliations</a:t>
            </a:r>
          </a:p>
        </p:txBody>
      </p:sp>
      <p:sp>
        <p:nvSpPr>
          <p:cNvPr id="79" name="Text Placeholder 76"/>
          <p:cNvSpPr>
            <a:spLocks noGrp="1"/>
          </p:cNvSpPr>
          <p:nvPr>
            <p:ph type="body" sz="quarter" idx="151" hasCustomPrompt="1"/>
          </p:nvPr>
        </p:nvSpPr>
        <p:spPr>
          <a:xfrm>
            <a:off x="4400874" y="3621723"/>
            <a:ext cx="23597541" cy="1885500"/>
          </a:xfrm>
          <a:prstGeom prst="rect">
            <a:avLst/>
          </a:prstGeom>
        </p:spPr>
        <p:txBody>
          <a:bodyPr anchor="t" anchorCtr="1">
            <a:normAutofit/>
          </a:bodyPr>
          <a:lstStyle>
            <a:lvl1pPr marL="0" indent="0" algn="ctr">
              <a:buFontTx/>
              <a:buNone/>
              <a:defRPr sz="8662" b="1">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authors</a:t>
            </a:r>
          </a:p>
        </p:txBody>
      </p:sp>
      <p:sp>
        <p:nvSpPr>
          <p:cNvPr id="80" name="Text Placeholder 76"/>
          <p:cNvSpPr>
            <a:spLocks noGrp="1"/>
          </p:cNvSpPr>
          <p:nvPr>
            <p:ph type="body" sz="quarter" idx="153" hasCustomPrompt="1"/>
          </p:nvPr>
        </p:nvSpPr>
        <p:spPr>
          <a:xfrm>
            <a:off x="4400874" y="699680"/>
            <a:ext cx="23597541" cy="2343463"/>
          </a:xfrm>
          <a:prstGeom prst="rect">
            <a:avLst/>
          </a:prstGeom>
        </p:spPr>
        <p:txBody>
          <a:bodyPr anchor="t" anchorCtr="1">
            <a:normAutofit/>
          </a:bodyPr>
          <a:lstStyle>
            <a:lvl1pPr marL="0" indent="0" algn="ctr">
              <a:buFontTx/>
              <a:buNone/>
              <a:defRPr sz="13583" b="1">
                <a:solidFill>
                  <a:schemeClr val="bg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67448" y="7711163"/>
            <a:ext cx="7423665"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680849" y="6910521"/>
            <a:ext cx="7417807" cy="807685"/>
          </a:xfrm>
          <a:prstGeom prst="rect">
            <a:avLst/>
          </a:prstGeom>
          <a:noFill/>
        </p:spPr>
        <p:txBody>
          <a:bodyPr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ABSTRACT</a:t>
            </a:r>
          </a:p>
        </p:txBody>
      </p:sp>
      <p:sp>
        <p:nvSpPr>
          <p:cNvPr id="19" name="Text Placeholder 3"/>
          <p:cNvSpPr>
            <a:spLocks noGrp="1"/>
          </p:cNvSpPr>
          <p:nvPr>
            <p:ph type="body" sz="quarter" idx="19" hasCustomPrompt="1"/>
          </p:nvPr>
        </p:nvSpPr>
        <p:spPr>
          <a:xfrm>
            <a:off x="666274" y="19410372"/>
            <a:ext cx="7424836"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680847" y="18651868"/>
            <a:ext cx="7418977"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8553330" y="7700746"/>
            <a:ext cx="15294974"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8553330" y="6910521"/>
            <a:ext cx="15294975"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8553330" y="28458195"/>
            <a:ext cx="15294975"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8553330" y="27657557"/>
            <a:ext cx="15294975"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4304153" y="6910521"/>
            <a:ext cx="7416434"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4304153" y="7711163"/>
            <a:ext cx="7416434"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4299953" y="18730906"/>
            <a:ext cx="7416434"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4347515" y="19531544"/>
            <a:ext cx="7362607"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4304153" y="34309018"/>
            <a:ext cx="7416434"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CONTACT</a:t>
            </a:r>
          </a:p>
        </p:txBody>
      </p:sp>
      <p:sp>
        <p:nvSpPr>
          <p:cNvPr id="30" name="Text Placeholder 3"/>
          <p:cNvSpPr>
            <a:spLocks noGrp="1"/>
          </p:cNvSpPr>
          <p:nvPr>
            <p:ph type="body" sz="quarter" idx="30" hasCustomPrompt="1"/>
          </p:nvPr>
        </p:nvSpPr>
        <p:spPr>
          <a:xfrm>
            <a:off x="24289971" y="35129209"/>
            <a:ext cx="7420150"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31" name="Text Placeholder 76"/>
          <p:cNvSpPr>
            <a:spLocks noGrp="1"/>
          </p:cNvSpPr>
          <p:nvPr>
            <p:ph type="body" sz="quarter" idx="150" hasCustomPrompt="1"/>
          </p:nvPr>
        </p:nvSpPr>
        <p:spPr>
          <a:xfrm>
            <a:off x="4400874" y="5098709"/>
            <a:ext cx="23597541" cy="1260019"/>
          </a:xfrm>
          <a:prstGeom prst="rect">
            <a:avLst/>
          </a:prstGeom>
        </p:spPr>
        <p:txBody>
          <a:bodyPr>
            <a:normAutofit/>
          </a:bodyPr>
          <a:lstStyle>
            <a:lvl1pPr marL="0" indent="0" algn="ctr">
              <a:buFontTx/>
              <a:buNone/>
              <a:defRPr sz="5906">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affiliations</a:t>
            </a:r>
          </a:p>
        </p:txBody>
      </p:sp>
      <p:sp>
        <p:nvSpPr>
          <p:cNvPr id="32" name="Text Placeholder 76"/>
          <p:cNvSpPr>
            <a:spLocks noGrp="1"/>
          </p:cNvSpPr>
          <p:nvPr>
            <p:ph type="body" sz="quarter" idx="151" hasCustomPrompt="1"/>
          </p:nvPr>
        </p:nvSpPr>
        <p:spPr>
          <a:xfrm>
            <a:off x="4400874" y="3621723"/>
            <a:ext cx="23597541" cy="1885500"/>
          </a:xfrm>
          <a:prstGeom prst="rect">
            <a:avLst/>
          </a:prstGeom>
        </p:spPr>
        <p:txBody>
          <a:bodyPr anchor="t" anchorCtr="1">
            <a:normAutofit/>
          </a:bodyPr>
          <a:lstStyle>
            <a:lvl1pPr marL="0" indent="0" algn="ctr">
              <a:buFontTx/>
              <a:buNone/>
              <a:defRPr sz="8662" b="1">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authors</a:t>
            </a:r>
          </a:p>
        </p:txBody>
      </p:sp>
      <p:sp>
        <p:nvSpPr>
          <p:cNvPr id="33" name="Text Placeholder 76"/>
          <p:cNvSpPr>
            <a:spLocks noGrp="1"/>
          </p:cNvSpPr>
          <p:nvPr>
            <p:ph type="body" sz="quarter" idx="153" hasCustomPrompt="1"/>
          </p:nvPr>
        </p:nvSpPr>
        <p:spPr>
          <a:xfrm>
            <a:off x="4400874" y="699680"/>
            <a:ext cx="23597541" cy="2343463"/>
          </a:xfrm>
          <a:prstGeom prst="rect">
            <a:avLst/>
          </a:prstGeom>
        </p:spPr>
        <p:txBody>
          <a:bodyPr anchor="t" anchorCtr="1">
            <a:normAutofit/>
          </a:bodyPr>
          <a:lstStyle>
            <a:lvl1pPr marL="0" indent="0" algn="ctr">
              <a:buFontTx/>
              <a:buNone/>
              <a:defRPr sz="13583" b="1">
                <a:solidFill>
                  <a:schemeClr val="bg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oleObject" Target="../embeddings/oleObject1.bin"/><Relationship Id="rId12" Type="http://schemas.openxmlformats.org/officeDocument/2006/relationships/image" Target="../media/image7.wmf"/><Relationship Id="rId17" Type="http://schemas.openxmlformats.org/officeDocument/2006/relationships/image" Target="../media/image10.jpeg"/><Relationship Id="rId2" Type="http://schemas.openxmlformats.org/officeDocument/2006/relationships/theme" Target="../theme/theme1.xml"/><Relationship Id="rId16" Type="http://schemas.openxmlformats.org/officeDocument/2006/relationships/hyperlink" Target="http://www.facebook.com/pages/PosterPresentationscom/217914411419?v=app_4949752878&amp;ref=ts" TargetMode="Externa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oleObject" Target="../embeddings/oleObject3.bin"/><Relationship Id="rId5" Type="http://schemas.openxmlformats.org/officeDocument/2006/relationships/image" Target="../media/image3.png"/><Relationship Id="rId15" Type="http://schemas.openxmlformats.org/officeDocument/2006/relationships/image" Target="../media/image9.wmf"/><Relationship Id="rId10" Type="http://schemas.openxmlformats.org/officeDocument/2006/relationships/image" Target="../media/image6.wmf"/><Relationship Id="rId4" Type="http://schemas.openxmlformats.org/officeDocument/2006/relationships/image" Target="../media/image2.png"/><Relationship Id="rId9" Type="http://schemas.openxmlformats.org/officeDocument/2006/relationships/oleObject" Target="../embeddings/oleObject2.bin"/><Relationship Id="rId14" Type="http://schemas.openxmlformats.org/officeDocument/2006/relationships/oleObject" Target="../embeddings/oleObject4.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oleObject" Target="../embeddings/oleObject5.bin"/><Relationship Id="rId12" Type="http://schemas.openxmlformats.org/officeDocument/2006/relationships/image" Target="../media/image7.wmf"/><Relationship Id="rId17" Type="http://schemas.openxmlformats.org/officeDocument/2006/relationships/image" Target="../media/image10.jpeg"/><Relationship Id="rId2" Type="http://schemas.openxmlformats.org/officeDocument/2006/relationships/theme" Target="../theme/theme2.xml"/><Relationship Id="rId16" Type="http://schemas.openxmlformats.org/officeDocument/2006/relationships/hyperlink" Target="http://www.facebook.com/pages/PosterPresentationscom/217914411419?v=app_4949752878&amp;ref=ts" TargetMode="Externa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oleObject" Target="../embeddings/oleObject7.bin"/><Relationship Id="rId5" Type="http://schemas.openxmlformats.org/officeDocument/2006/relationships/image" Target="../media/image3.png"/><Relationship Id="rId15" Type="http://schemas.openxmlformats.org/officeDocument/2006/relationships/image" Target="../media/image9.wmf"/><Relationship Id="rId10" Type="http://schemas.openxmlformats.org/officeDocument/2006/relationships/image" Target="../media/image6.wmf"/><Relationship Id="rId4" Type="http://schemas.openxmlformats.org/officeDocument/2006/relationships/image" Target="../media/image2.png"/><Relationship Id="rId9" Type="http://schemas.openxmlformats.org/officeDocument/2006/relationships/oleObject" Target="../embeddings/oleObject6.bin"/><Relationship Id="rId14" Type="http://schemas.openxmlformats.org/officeDocument/2006/relationships/oleObject" Target="../embeddings/oleObject8.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 name="Rounded Rectangle 36"/>
          <p:cNvSpPr/>
          <p:nvPr userDrawn="1"/>
        </p:nvSpPr>
        <p:spPr>
          <a:xfrm>
            <a:off x="680846" y="6745277"/>
            <a:ext cx="15293804" cy="34360832"/>
          </a:xfrm>
          <a:prstGeom prst="roundRect">
            <a:avLst>
              <a:gd name="adj" fmla="val 2950"/>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sp>
        <p:nvSpPr>
          <p:cNvPr id="38" name="Rounded Rectangle 37"/>
          <p:cNvSpPr/>
          <p:nvPr userDrawn="1"/>
        </p:nvSpPr>
        <p:spPr>
          <a:xfrm>
            <a:off x="16428305" y="6745277"/>
            <a:ext cx="15293804" cy="34360832"/>
          </a:xfrm>
          <a:prstGeom prst="roundRect">
            <a:avLst>
              <a:gd name="adj" fmla="val 2950"/>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grpSp>
        <p:nvGrpSpPr>
          <p:cNvPr id="122" name="Group 121"/>
          <p:cNvGrpSpPr/>
          <p:nvPr userDrawn="1"/>
        </p:nvGrpSpPr>
        <p:grpSpPr>
          <a:xfrm>
            <a:off x="-12565865" y="-47369"/>
            <a:ext cx="12171138" cy="43248008"/>
            <a:chOff x="-11259590" y="-1"/>
            <a:chExt cx="11053266" cy="39493430"/>
          </a:xfrm>
        </p:grpSpPr>
        <p:sp>
          <p:nvSpPr>
            <p:cNvPr id="123" name="Rectangle 122"/>
            <p:cNvSpPr/>
            <p:nvPr/>
          </p:nvSpPr>
          <p:spPr>
            <a:xfrm>
              <a:off x="-11216136" y="-1"/>
              <a:ext cx="11009812" cy="394934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494503" rtl="0" eaLnBrk="1" fontAlgn="auto" latinLnBrk="0" hangingPunct="1">
                <a:lnSpc>
                  <a:spcPct val="100000"/>
                </a:lnSpc>
                <a:spcBef>
                  <a:spcPts val="0"/>
                </a:spcBef>
                <a:spcAft>
                  <a:spcPts val="0"/>
                </a:spcAft>
                <a:buClrTx/>
                <a:buSzTx/>
                <a:buFontTx/>
                <a:buNone/>
                <a:tabLst/>
                <a:defRPr/>
              </a:pPr>
              <a:r>
                <a:rPr lang="en-US" sz="3937" b="1" spc="0" dirty="0">
                  <a:solidFill>
                    <a:srgbClr val="FF0000"/>
                  </a:solidFill>
                  <a:latin typeface="Trebuchet MS" pitchFamily="34" charset="0"/>
                </a:rPr>
                <a:t>(—THIS SIDEBAR DOES NOT PRINT—)</a:t>
              </a:r>
              <a:endParaRPr lang="en-US" sz="3937" b="1" spc="591" dirty="0">
                <a:solidFill>
                  <a:schemeClr val="bg1"/>
                </a:solidFill>
                <a:latin typeface="Trebuchet MS" pitchFamily="34" charset="0"/>
              </a:endParaRPr>
            </a:p>
            <a:p>
              <a:pPr algn="ctr"/>
              <a:r>
                <a:rPr lang="en-US" sz="4725" b="1" spc="591" dirty="0">
                  <a:solidFill>
                    <a:schemeClr val="bg1"/>
                  </a:solidFill>
                  <a:latin typeface="Trebuchet MS" pitchFamily="34" charset="0"/>
                </a:rPr>
                <a:t>DESIGN</a:t>
              </a:r>
              <a:r>
                <a:rPr lang="en-US" sz="4725" b="1" spc="591" baseline="0" dirty="0">
                  <a:solidFill>
                    <a:schemeClr val="bg1"/>
                  </a:solidFill>
                  <a:latin typeface="Trebuchet MS" pitchFamily="34" charset="0"/>
                </a:rPr>
                <a:t> </a:t>
              </a:r>
              <a:r>
                <a:rPr lang="en-US" sz="4725" b="1" spc="591" dirty="0">
                  <a:solidFill>
                    <a:schemeClr val="bg1"/>
                  </a:solidFill>
                  <a:latin typeface="Trebuchet MS" pitchFamily="34" charset="0"/>
                </a:rPr>
                <a:t>GUIDE</a:t>
              </a:r>
            </a:p>
            <a:p>
              <a:pPr algn="ctr"/>
              <a:endParaRPr lang="en-US" sz="3543" b="1" dirty="0">
                <a:latin typeface="Trebuchet MS" pitchFamily="34" charset="0"/>
              </a:endParaRPr>
            </a:p>
            <a:p>
              <a:pPr defTabSz="3706518"/>
              <a:r>
                <a:rPr lang="en-US" sz="3543" i="0" dirty="0">
                  <a:latin typeface="Trebuchet MS" pitchFamily="34" charset="0"/>
                </a:rPr>
                <a:t>This PowerPoint</a:t>
              </a:r>
              <a:r>
                <a:rPr lang="en-US" sz="3543" i="0" baseline="0" dirty="0">
                  <a:latin typeface="Trebuchet MS" pitchFamily="34" charset="0"/>
                </a:rPr>
                <a:t> </a:t>
              </a:r>
              <a:r>
                <a:rPr lang="en-US" sz="3543" i="0" dirty="0">
                  <a:latin typeface="Trebuchet MS" pitchFamily="34" charset="0"/>
                </a:rPr>
                <a:t>2007 template produces</a:t>
              </a:r>
              <a:r>
                <a:rPr lang="en-US" sz="3543" i="0" baseline="0" dirty="0">
                  <a:latin typeface="Trebuchet MS" pitchFamily="34" charset="0"/>
                </a:rPr>
                <a:t> </a:t>
              </a:r>
              <a:r>
                <a:rPr lang="en-US" sz="3543" i="0" dirty="0">
                  <a:latin typeface="Trebuchet MS" pitchFamily="34" charset="0"/>
                </a:rPr>
                <a:t>a 91cmx122cm presentation poster. </a:t>
              </a:r>
              <a:r>
                <a:rPr lang="en-US" sz="3543" dirty="0">
                  <a:latin typeface="Trebuchet MS" pitchFamily="34" charset="0"/>
                </a:rPr>
                <a:t>You</a:t>
              </a:r>
              <a:r>
                <a:rPr lang="en-US" sz="3543" baseline="0" dirty="0">
                  <a:latin typeface="Trebuchet MS" pitchFamily="34" charset="0"/>
                </a:rPr>
                <a:t> can u</a:t>
              </a:r>
              <a:r>
                <a:rPr lang="en-US" sz="3543" dirty="0">
                  <a:latin typeface="Trebuchet MS" pitchFamily="34" charset="0"/>
                </a:rPr>
                <a:t>se</a:t>
              </a:r>
              <a:r>
                <a:rPr lang="en-US" sz="3543" baseline="0" dirty="0">
                  <a:latin typeface="Trebuchet MS" pitchFamily="34" charset="0"/>
                </a:rPr>
                <a:t> it to create your research poster and </a:t>
              </a:r>
              <a:r>
                <a:rPr lang="en-US" sz="3543" dirty="0">
                  <a:latin typeface="Trebuchet MS" pitchFamily="34" charset="0"/>
                </a:rPr>
                <a:t>save valuable time placing titles, subtitles,</a:t>
              </a:r>
              <a:r>
                <a:rPr lang="en-US" sz="3543" baseline="0" dirty="0">
                  <a:latin typeface="Trebuchet MS" pitchFamily="34" charset="0"/>
                </a:rPr>
                <a:t> text, and graphics</a:t>
              </a:r>
              <a:r>
                <a:rPr lang="en-US" sz="3543" dirty="0">
                  <a:latin typeface="Trebuchet MS" pitchFamily="34" charset="0"/>
                </a:rPr>
                <a:t>. </a:t>
              </a:r>
            </a:p>
            <a:p>
              <a:pPr defTabSz="3706518"/>
              <a:endParaRPr lang="en-US" sz="3543" dirty="0">
                <a:latin typeface="Trebuchet MS" pitchFamily="34" charset="0"/>
              </a:endParaRPr>
            </a:p>
            <a:p>
              <a:pPr defTabSz="4320308"/>
              <a:r>
                <a:rPr lang="en-US" sz="3543" dirty="0">
                  <a:latin typeface="Trebuchet MS" pitchFamily="34" charset="0"/>
                </a:rPr>
                <a:t>We provide a series of online tutorials that will guide you through the poster design process and answer your poster production questions. To view our template tutorials, go online to </a:t>
              </a:r>
              <a:r>
                <a:rPr lang="en-US" sz="3543" b="1" dirty="0">
                  <a:solidFill>
                    <a:srgbClr val="FFC000"/>
                  </a:solidFill>
                  <a:latin typeface="Trebuchet MS" pitchFamily="34" charset="0"/>
                </a:rPr>
                <a:t>PosterPresentations.com</a:t>
              </a:r>
              <a:r>
                <a:rPr lang="en-US" sz="3543" b="1" dirty="0">
                  <a:solidFill>
                    <a:schemeClr val="bg1"/>
                  </a:solidFill>
                  <a:latin typeface="Trebuchet MS" pitchFamily="34" charset="0"/>
                </a:rPr>
                <a:t> </a:t>
              </a:r>
              <a:r>
                <a:rPr lang="en-US" sz="3543" dirty="0">
                  <a:solidFill>
                    <a:schemeClr val="bg1"/>
                  </a:solidFill>
                  <a:latin typeface="Trebuchet MS" pitchFamily="34" charset="0"/>
                </a:rPr>
                <a:t>and click on HELP DESK.</a:t>
              </a:r>
            </a:p>
            <a:p>
              <a:pPr defTabSz="4320308"/>
              <a:endParaRPr lang="en-US" sz="3543" dirty="0">
                <a:latin typeface="Trebuchet MS" pitchFamily="34" charset="0"/>
              </a:endParaRPr>
            </a:p>
            <a:p>
              <a:pPr defTabSz="4320308"/>
              <a:r>
                <a:rPr lang="en-US" sz="3543" dirty="0">
                  <a:solidFill>
                    <a:schemeClr val="bg1"/>
                  </a:solidFill>
                  <a:latin typeface="Trebuchet MS" pitchFamily="34" charset="0"/>
                </a:rPr>
                <a:t>When</a:t>
              </a:r>
              <a:r>
                <a:rPr lang="en-US" sz="3543" baseline="0" dirty="0">
                  <a:solidFill>
                    <a:schemeClr val="bg1"/>
                  </a:solidFill>
                  <a:latin typeface="Trebuchet MS" pitchFamily="34" charset="0"/>
                </a:rPr>
                <a:t> you are ready to print your poster</a:t>
              </a:r>
              <a:r>
                <a:rPr lang="en-US" sz="3543" dirty="0">
                  <a:solidFill>
                    <a:schemeClr val="bg1"/>
                  </a:solidFill>
                  <a:latin typeface="Trebuchet MS" pitchFamily="34" charset="0"/>
                </a:rPr>
                <a:t>,</a:t>
              </a:r>
              <a:r>
                <a:rPr lang="en-US" sz="3543" baseline="0" dirty="0">
                  <a:solidFill>
                    <a:schemeClr val="bg1"/>
                  </a:solidFill>
                  <a:latin typeface="Trebuchet MS" pitchFamily="34" charset="0"/>
                </a:rPr>
                <a:t> go online to </a:t>
              </a:r>
              <a:r>
                <a:rPr lang="en-US" sz="3543" b="0" dirty="0">
                  <a:solidFill>
                    <a:schemeClr val="bg1"/>
                  </a:solidFill>
                  <a:latin typeface="Trebuchet MS" pitchFamily="34" charset="0"/>
                </a:rPr>
                <a:t>PosterPresentations.com</a:t>
              </a:r>
              <a:br>
                <a:rPr lang="en-US" sz="3543" dirty="0">
                  <a:solidFill>
                    <a:schemeClr val="bg1"/>
                  </a:solidFill>
                  <a:latin typeface="Trebuchet MS" pitchFamily="34" charset="0"/>
                </a:rPr>
              </a:br>
              <a:endParaRPr lang="en-US" sz="3543" dirty="0">
                <a:solidFill>
                  <a:schemeClr val="bg1"/>
                </a:solidFill>
                <a:latin typeface="Trebuchet MS" pitchFamily="34" charset="0"/>
              </a:endParaRPr>
            </a:p>
            <a:p>
              <a:pPr algn="l" defTabSz="3706518"/>
              <a:r>
                <a:rPr lang="en-US" sz="3543" b="0" dirty="0">
                  <a:solidFill>
                    <a:schemeClr val="bg1"/>
                  </a:solidFill>
                  <a:latin typeface="Trebuchet MS" pitchFamily="34" charset="0"/>
                </a:rPr>
                <a:t>Need</a:t>
              </a:r>
              <a:r>
                <a:rPr lang="en-US" sz="3543" b="0" baseline="0" dirty="0">
                  <a:solidFill>
                    <a:schemeClr val="bg1"/>
                  </a:solidFill>
                  <a:latin typeface="Trebuchet MS" pitchFamily="34" charset="0"/>
                </a:rPr>
                <a:t> assistance? Call us at </a:t>
              </a:r>
              <a:r>
                <a:rPr lang="en-US" sz="3543" b="0" dirty="0">
                  <a:solidFill>
                    <a:srgbClr val="FFC000"/>
                  </a:solidFill>
                  <a:latin typeface="Trebuchet MS" pitchFamily="34" charset="0"/>
                </a:rPr>
                <a:t>1.510.649.3001</a:t>
              </a:r>
            </a:p>
            <a:p>
              <a:pPr algn="l" defTabSz="3706518"/>
              <a:endParaRPr lang="en-US" sz="4331" b="1" dirty="0">
                <a:solidFill>
                  <a:srgbClr val="FFFF00"/>
                </a:solidFill>
                <a:latin typeface="Trebuchet MS" pitchFamily="34" charset="0"/>
              </a:endParaRPr>
            </a:p>
            <a:p>
              <a:pPr algn="ctr"/>
              <a:endParaRPr lang="en-US" sz="3150" b="1" dirty="0">
                <a:solidFill>
                  <a:schemeClr val="bg1"/>
                </a:solidFill>
                <a:latin typeface="Trebuchet MS" pitchFamily="34" charset="0"/>
              </a:endParaRPr>
            </a:p>
            <a:p>
              <a:pPr algn="ctr"/>
              <a:r>
                <a:rPr lang="en-US" sz="4725" b="1" spc="591" dirty="0">
                  <a:solidFill>
                    <a:schemeClr val="bg1"/>
                  </a:solidFill>
                  <a:latin typeface="Trebuchet MS" pitchFamily="34" charset="0"/>
                </a:rPr>
                <a:t>QUICK START</a:t>
              </a:r>
            </a:p>
            <a:p>
              <a:pPr algn="ctr"/>
              <a:endParaRPr lang="en-US" sz="3937"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Zoom in and out</a:t>
              </a:r>
            </a:p>
            <a:p>
              <a:pPr marL="2487621" indent="-640656" algn="l" defTabSz="837541">
                <a:tabLst/>
              </a:pPr>
              <a:r>
                <a:rPr lang="en-US" sz="3150" b="0" baseline="0" dirty="0">
                  <a:solidFill>
                    <a:schemeClr val="bg1"/>
                  </a:solidFill>
                  <a:latin typeface="Trebuchet MS" pitchFamily="34" charset="0"/>
                </a:rPr>
                <a:t>	</a:t>
              </a:r>
              <a:r>
                <a:rPr lang="en-US" sz="315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543" b="0"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Title, Authors, and Affiliations</a:t>
              </a:r>
            </a:p>
            <a:p>
              <a:pPr algn="l"/>
              <a:r>
                <a:rPr lang="en-US" sz="3150" b="0" baseline="0" dirty="0">
                  <a:solidFill>
                    <a:schemeClr val="bg1">
                      <a:lumMod val="75000"/>
                    </a:schemeClr>
                  </a:solidFill>
                  <a:latin typeface="Trebuchet MS" pitchFamily="34" charset="0"/>
                </a:rPr>
                <a:t>Start designing your poster by adding the title, the names of the authors, and the affiliated institutions. </a:t>
              </a:r>
              <a:r>
                <a:rPr lang="en-US" sz="315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150" b="0" spc="0"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The font size of your title should be bigger than your name(s) and institution name(s).</a:t>
              </a:r>
            </a:p>
            <a:p>
              <a:pPr algn="l"/>
              <a:br>
                <a:rPr lang="en-US" sz="3543" b="1" baseline="0" dirty="0">
                  <a:solidFill>
                    <a:schemeClr val="bg1"/>
                  </a:solidFill>
                  <a:latin typeface="Trebuchet MS" pitchFamily="34" charset="0"/>
                </a:rPr>
              </a:br>
              <a:endParaRPr lang="en-US" sz="3543" b="1" dirty="0">
                <a:solidFill>
                  <a:schemeClr val="bg1"/>
                </a:solidFill>
                <a:latin typeface="Trebuchet MS" pitchFamily="34" charset="0"/>
              </a:endParaRPr>
            </a:p>
            <a:p>
              <a:pPr algn="ctr"/>
              <a:endParaRPr lang="en-US" sz="3543" b="1" dirty="0">
                <a:solidFill>
                  <a:srgbClr val="FFC000"/>
                </a:solidFill>
                <a:latin typeface="Trebuchet MS" pitchFamily="34" charset="0"/>
              </a:endParaRPr>
            </a:p>
            <a:p>
              <a:pPr algn="ctr"/>
              <a:endParaRPr lang="en-US" sz="3543" b="1" dirty="0">
                <a:solidFill>
                  <a:srgbClr val="FFC000"/>
                </a:solidFill>
                <a:latin typeface="Trebuchet MS" pitchFamily="34" charset="0"/>
              </a:endParaRPr>
            </a:p>
            <a:p>
              <a:pPr algn="ctr"/>
              <a:r>
                <a:rPr lang="en-US" sz="3937" b="1" dirty="0">
                  <a:solidFill>
                    <a:srgbClr val="FFC000"/>
                  </a:solidFill>
                  <a:latin typeface="Trebuchet MS" pitchFamily="34" charset="0"/>
                </a:rPr>
                <a:t>Adding Logos</a:t>
              </a:r>
              <a:r>
                <a:rPr lang="en-US" sz="3937" b="1" baseline="0" dirty="0">
                  <a:solidFill>
                    <a:srgbClr val="FFC000"/>
                  </a:solidFill>
                  <a:latin typeface="Trebuchet MS" pitchFamily="34" charset="0"/>
                </a:rPr>
                <a:t> / Seals</a:t>
              </a:r>
            </a:p>
            <a:p>
              <a:pPr algn="l"/>
              <a:r>
                <a:rPr lang="en-US" sz="315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150" b="0" spc="295"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spc="0"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See if your school’s logo is available on our free poster templates page.</a:t>
              </a:r>
            </a:p>
            <a:p>
              <a:pPr algn="l"/>
              <a:endParaRPr lang="en-US" sz="3150" b="0" baseline="0" dirty="0">
                <a:latin typeface="Trebuchet MS" pitchFamily="34" charset="0"/>
              </a:endParaRPr>
            </a:p>
            <a:p>
              <a:pPr algn="ctr"/>
              <a:r>
                <a:rPr lang="en-US" sz="3937" b="1" baseline="0" dirty="0">
                  <a:solidFill>
                    <a:srgbClr val="FFC000"/>
                  </a:solidFill>
                  <a:latin typeface="Trebuchet MS" pitchFamily="34" charset="0"/>
                </a:rPr>
                <a:t>Photographs / Graphics</a:t>
              </a:r>
            </a:p>
            <a:p>
              <a:pPr algn="l" defTabSz="962547"/>
              <a:r>
                <a:rPr lang="en-US" sz="315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150" b="0" spc="0" baseline="0" dirty="0">
                  <a:solidFill>
                    <a:schemeClr val="bg1">
                      <a:lumMod val="75000"/>
                    </a:schemeClr>
                  </a:solidFill>
                  <a:latin typeface="Trebuchet MS" pitchFamily="34" charset="0"/>
                </a:rPr>
                <a:t>disproportionally.</a:t>
              </a:r>
            </a:p>
            <a:p>
              <a:pPr algn="l" defTabSz="962547"/>
              <a:endParaRPr lang="en-US" sz="3150" b="0" baseline="0" dirty="0">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r>
                <a:rPr lang="en-US" sz="3937" b="1" baseline="0" dirty="0">
                  <a:solidFill>
                    <a:srgbClr val="FFC000"/>
                  </a:solidFill>
                  <a:latin typeface="Trebuchet MS" pitchFamily="34" charset="0"/>
                </a:rPr>
                <a:t>Image Quality Check</a:t>
              </a:r>
            </a:p>
            <a:p>
              <a:pPr lvl="0" algn="l" defTabSz="962547"/>
              <a:r>
                <a:rPr lang="en-US" sz="3150" b="0" baseline="0" dirty="0">
                  <a:solidFill>
                    <a:schemeClr val="bg1">
                      <a:lumMod val="75000"/>
                    </a:schemeClr>
                  </a:solidFill>
                  <a:latin typeface="Trebuchet MS" pitchFamily="34" charset="0"/>
                </a:rPr>
                <a:t>Zoom in and look at your images at 100% magnification. If they look good they will print well. </a:t>
              </a:r>
              <a:endParaRPr lang="en-US" sz="3543" b="0" dirty="0">
                <a:latin typeface="Trebuchet MS" pitchFamily="34" charset="0"/>
              </a:endParaRPr>
            </a:p>
          </p:txBody>
        </p:sp>
        <p:cxnSp>
          <p:nvCxnSpPr>
            <p:cNvPr id="124" name="Straight Connector 123"/>
            <p:cNvCxnSpPr/>
            <p:nvPr/>
          </p:nvCxnSpPr>
          <p:spPr>
            <a:xfrm>
              <a:off x="-11259590" y="1002276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25" name="Picture 124"/>
            <p:cNvPicPr>
              <a:picLocks noChangeAspect="1"/>
            </p:cNvPicPr>
            <p:nvPr userDrawn="1"/>
          </p:nvPicPr>
          <p:blipFill>
            <a:blip r:embed="rId3"/>
            <a:stretch>
              <a:fillRect/>
            </a:stretch>
          </p:blipFill>
          <p:spPr>
            <a:xfrm>
              <a:off x="-10732766" y="12366455"/>
              <a:ext cx="1597666" cy="1201935"/>
            </a:xfrm>
            <a:prstGeom prst="rect">
              <a:avLst/>
            </a:prstGeom>
          </p:spPr>
        </p:pic>
        <p:pic>
          <p:nvPicPr>
            <p:cNvPr id="126" name="Picture 125"/>
            <p:cNvPicPr>
              <a:picLocks noChangeAspect="1"/>
            </p:cNvPicPr>
            <p:nvPr userDrawn="1"/>
          </p:nvPicPr>
          <p:blipFill>
            <a:blip r:embed="rId4"/>
            <a:stretch>
              <a:fillRect/>
            </a:stretch>
          </p:blipFill>
          <p:spPr>
            <a:xfrm>
              <a:off x="-10753121" y="19123126"/>
              <a:ext cx="9986808" cy="1053596"/>
            </a:xfrm>
            <a:prstGeom prst="rect">
              <a:avLst/>
            </a:prstGeom>
          </p:spPr>
        </p:pic>
        <p:grpSp>
          <p:nvGrpSpPr>
            <p:cNvPr id="127" name="Group 126"/>
            <p:cNvGrpSpPr/>
            <p:nvPr userDrawn="1"/>
          </p:nvGrpSpPr>
          <p:grpSpPr>
            <a:xfrm>
              <a:off x="-10018193" y="29365047"/>
              <a:ext cx="7531184" cy="2055473"/>
              <a:chOff x="-4596333" y="13692496"/>
              <a:chExt cx="3470786" cy="944372"/>
            </a:xfrm>
          </p:grpSpPr>
          <p:grpSp>
            <p:nvGrpSpPr>
              <p:cNvPr id="133" name="Group 132"/>
              <p:cNvGrpSpPr/>
              <p:nvPr userDrawn="1"/>
            </p:nvGrpSpPr>
            <p:grpSpPr>
              <a:xfrm>
                <a:off x="-2909401" y="13736732"/>
                <a:ext cx="624431" cy="898924"/>
                <a:chOff x="-4115837" y="14951891"/>
                <a:chExt cx="779338" cy="1288151"/>
              </a:xfrm>
            </p:grpSpPr>
            <p:pic>
              <p:nvPicPr>
                <p:cNvPr id="139" name="Picture 138"/>
                <p:cNvPicPr>
                  <a:picLocks noChangeAspect="1"/>
                </p:cNvPicPr>
                <p:nvPr userDrawn="1"/>
              </p:nvPicPr>
              <p:blipFill>
                <a:blip r:embed="rId5"/>
                <a:stretch>
                  <a:fillRect/>
                </a:stretch>
              </p:blipFill>
              <p:spPr>
                <a:xfrm>
                  <a:off x="-4105300" y="14951891"/>
                  <a:ext cx="768801" cy="1090857"/>
                </a:xfrm>
                <a:prstGeom prst="rect">
                  <a:avLst/>
                </a:prstGeom>
              </p:spPr>
            </p:pic>
            <p:sp>
              <p:nvSpPr>
                <p:cNvPr id="140" name="TextBox 139"/>
                <p:cNvSpPr txBox="1"/>
                <p:nvPr userDrawn="1"/>
              </p:nvSpPr>
              <p:spPr>
                <a:xfrm>
                  <a:off x="-4115837" y="15948633"/>
                  <a:ext cx="779337" cy="291409"/>
                </a:xfrm>
                <a:prstGeom prst="rect">
                  <a:avLst/>
                </a:prstGeom>
                <a:solidFill>
                  <a:schemeClr val="accent1"/>
                </a:solidFill>
                <a:ln>
                  <a:noFill/>
                </a:ln>
              </p:spPr>
              <p:txBody>
                <a:bodyPr wrap="square" lIns="91440" tIns="91440" rIns="91440" bIns="91440" rtlCol="0">
                  <a:spAutoFit/>
                </a:bodyPr>
                <a:lstStyle/>
                <a:p>
                  <a:pPr algn="ctr"/>
                  <a:r>
                    <a:rPr lang="en-US" sz="1969" b="1" dirty="0">
                      <a:solidFill>
                        <a:schemeClr val="tx1"/>
                      </a:solidFill>
                    </a:rPr>
                    <a:t>ORIGINAL</a:t>
                  </a:r>
                </a:p>
              </p:txBody>
            </p:sp>
          </p:grpSp>
          <p:grpSp>
            <p:nvGrpSpPr>
              <p:cNvPr id="134" name="Group 133"/>
              <p:cNvGrpSpPr/>
              <p:nvPr userDrawn="1"/>
            </p:nvGrpSpPr>
            <p:grpSpPr>
              <a:xfrm>
                <a:off x="-2159064" y="13736740"/>
                <a:ext cx="1033517" cy="898917"/>
                <a:chOff x="-3094760" y="14877307"/>
                <a:chExt cx="1420279" cy="1235306"/>
              </a:xfrm>
            </p:grpSpPr>
            <p:pic>
              <p:nvPicPr>
                <p:cNvPr id="137" name="Picture 136"/>
                <p:cNvPicPr>
                  <a:picLocks noChangeAspect="1"/>
                </p:cNvPicPr>
                <p:nvPr userDrawn="1"/>
              </p:nvPicPr>
              <p:blipFill>
                <a:blip r:embed="rId5"/>
                <a:stretch>
                  <a:fillRect/>
                </a:stretch>
              </p:blipFill>
              <p:spPr>
                <a:xfrm>
                  <a:off x="-3094760" y="14877307"/>
                  <a:ext cx="1420279" cy="1029694"/>
                </a:xfrm>
                <a:prstGeom prst="rect">
                  <a:avLst/>
                </a:prstGeom>
              </p:spPr>
            </p:pic>
            <p:sp>
              <p:nvSpPr>
                <p:cNvPr id="138" name="TextBox 137"/>
                <p:cNvSpPr txBox="1"/>
                <p:nvPr userDrawn="1"/>
              </p:nvSpPr>
              <p:spPr>
                <a:xfrm>
                  <a:off x="-3092013" y="15833157"/>
                  <a:ext cx="1417532" cy="279456"/>
                </a:xfrm>
                <a:prstGeom prst="rect">
                  <a:avLst/>
                </a:prstGeom>
                <a:solidFill>
                  <a:srgbClr val="FF0000"/>
                </a:solidFill>
              </p:spPr>
              <p:txBody>
                <a:bodyPr wrap="square" lIns="457200" tIns="91440" rIns="457200" bIns="91440" rtlCol="0">
                  <a:spAutoFit/>
                </a:bodyPr>
                <a:lstStyle/>
                <a:p>
                  <a:pPr algn="ctr"/>
                  <a:r>
                    <a:rPr lang="en-US" sz="1969" b="1" dirty="0">
                      <a:solidFill>
                        <a:schemeClr val="bg1"/>
                      </a:solidFill>
                    </a:rPr>
                    <a:t>DISTORTED</a:t>
                  </a:r>
                  <a:endParaRPr lang="en-US" sz="886" b="1" dirty="0">
                    <a:solidFill>
                      <a:schemeClr val="bg1"/>
                    </a:solidFill>
                  </a:endParaRPr>
                </a:p>
              </p:txBody>
            </p:sp>
          </p:grpSp>
          <p:pic>
            <p:nvPicPr>
              <p:cNvPr id="135" name="Picture 134"/>
              <p:cNvPicPr>
                <a:picLocks noChangeAspect="1"/>
              </p:cNvPicPr>
              <p:nvPr userDrawn="1"/>
            </p:nvPicPr>
            <p:blipFill>
              <a:blip r:embed="rId6"/>
              <a:stretch>
                <a:fillRect/>
              </a:stretch>
            </p:blipFill>
            <p:spPr>
              <a:xfrm>
                <a:off x="-4596333" y="13692496"/>
                <a:ext cx="1098742" cy="847761"/>
              </a:xfrm>
              <a:prstGeom prst="rect">
                <a:avLst/>
              </a:prstGeom>
            </p:spPr>
          </p:pic>
          <p:sp>
            <p:nvSpPr>
              <p:cNvPr id="136" name="TextBox 135"/>
              <p:cNvSpPr txBox="1"/>
              <p:nvPr userDrawn="1"/>
            </p:nvSpPr>
            <p:spPr>
              <a:xfrm>
                <a:off x="-4566506" y="14341484"/>
                <a:ext cx="1035685" cy="295384"/>
              </a:xfrm>
              <a:prstGeom prst="rect">
                <a:avLst/>
              </a:prstGeom>
              <a:noFill/>
            </p:spPr>
            <p:txBody>
              <a:bodyPr wrap="square" lIns="457200" tIns="457200" rIns="457200" bIns="0" rtlCol="0">
                <a:spAutoFit/>
              </a:bodyPr>
              <a:lstStyle/>
              <a:p>
                <a:pPr algn="ctr"/>
                <a:r>
                  <a:rPr lang="en-US" sz="1575" dirty="0">
                    <a:solidFill>
                      <a:schemeClr val="bg1"/>
                    </a:solidFill>
                  </a:rPr>
                  <a:t>Corner</a:t>
                </a:r>
                <a:r>
                  <a:rPr lang="en-US" sz="1575" baseline="0" dirty="0">
                    <a:solidFill>
                      <a:schemeClr val="bg1"/>
                    </a:solidFill>
                  </a:rPr>
                  <a:t> handles</a:t>
                </a:r>
                <a:endParaRPr lang="en-US" sz="1575" dirty="0">
                  <a:solidFill>
                    <a:schemeClr val="bg1"/>
                  </a:solidFill>
                </a:endParaRPr>
              </a:p>
            </p:txBody>
          </p:sp>
        </p:grpSp>
        <p:grpSp>
          <p:nvGrpSpPr>
            <p:cNvPr id="128" name="Group 127"/>
            <p:cNvGrpSpPr/>
            <p:nvPr userDrawn="1"/>
          </p:nvGrpSpPr>
          <p:grpSpPr>
            <a:xfrm>
              <a:off x="-10732766" y="34463689"/>
              <a:ext cx="9344084" cy="2453249"/>
              <a:chOff x="-4908909" y="15818038"/>
              <a:chExt cx="4306270" cy="1127127"/>
            </a:xfrm>
          </p:grpSpPr>
          <p:graphicFrame>
            <p:nvGraphicFramePr>
              <p:cNvPr id="129" name="Object 128"/>
              <p:cNvGraphicFramePr>
                <a:graphicFrameLocks noChangeAspect="1"/>
              </p:cNvGraphicFramePr>
              <p:nvPr userDrawn="1">
                <p:extLst>
                  <p:ext uri="{D42A27DB-BD31-4B8C-83A1-F6EECF244321}">
                    <p14:modId xmlns:p14="http://schemas.microsoft.com/office/powerpoint/2010/main" val="2570841824"/>
                  </p:ext>
                </p:extLst>
              </p:nvPr>
            </p:nvGraphicFramePr>
            <p:xfrm>
              <a:off x="-4682404" y="15818045"/>
              <a:ext cx="1828800" cy="1117600"/>
            </p:xfrm>
            <a:graphic>
              <a:graphicData uri="http://schemas.openxmlformats.org/presentationml/2006/ole">
                <mc:AlternateContent xmlns:mc="http://schemas.openxmlformats.org/markup-compatibility/2006">
                  <mc:Choice xmlns:v="urn:schemas-microsoft-com:vml" Requires="v">
                    <p:oleObj name="Image" r:id="rId7" imgW="1828440" imgH="1117440" progId="Photoshop.Image.13">
                      <p:embed/>
                    </p:oleObj>
                  </mc:Choice>
                  <mc:Fallback>
                    <p:oleObj name="Image" r:id="rId7" imgW="1828440" imgH="1117440" progId="Photoshop.Image.13">
                      <p:embed/>
                      <p:pic>
                        <p:nvPicPr>
                          <p:cNvPr id="0" name=""/>
                          <p:cNvPicPr/>
                          <p:nvPr/>
                        </p:nvPicPr>
                        <p:blipFill>
                          <a:blip r:embed="rId8"/>
                          <a:stretch>
                            <a:fillRect/>
                          </a:stretch>
                        </p:blipFill>
                        <p:spPr>
                          <a:xfrm>
                            <a:off x="-4682404" y="15818045"/>
                            <a:ext cx="1828800" cy="1117600"/>
                          </a:xfrm>
                          <a:prstGeom prst="rect">
                            <a:avLst/>
                          </a:prstGeom>
                        </p:spPr>
                      </p:pic>
                    </p:oleObj>
                  </mc:Fallback>
                </mc:AlternateContent>
              </a:graphicData>
            </a:graphic>
          </p:graphicFrame>
          <p:graphicFrame>
            <p:nvGraphicFramePr>
              <p:cNvPr id="130" name="Object 129"/>
              <p:cNvGraphicFramePr>
                <a:graphicFrameLocks noChangeAspect="1"/>
              </p:cNvGraphicFramePr>
              <p:nvPr userDrawn="1">
                <p:extLst>
                  <p:ext uri="{D42A27DB-BD31-4B8C-83A1-F6EECF244321}">
                    <p14:modId xmlns:p14="http://schemas.microsoft.com/office/powerpoint/2010/main" val="1875106854"/>
                  </p:ext>
                </p:extLst>
              </p:nvPr>
            </p:nvGraphicFramePr>
            <p:xfrm>
              <a:off x="-2605698" y="15821738"/>
              <a:ext cx="1828800" cy="1117600"/>
            </p:xfrm>
            <a:graphic>
              <a:graphicData uri="http://schemas.openxmlformats.org/presentationml/2006/ole">
                <mc:AlternateContent xmlns:mc="http://schemas.openxmlformats.org/markup-compatibility/2006">
                  <mc:Choice xmlns:v="urn:schemas-microsoft-com:vml" Requires="v">
                    <p:oleObj name="Image" r:id="rId9" imgW="1828440" imgH="1117440" progId="Photoshop.Image.13">
                      <p:embed/>
                    </p:oleObj>
                  </mc:Choice>
                  <mc:Fallback>
                    <p:oleObj name="Image" r:id="rId9" imgW="1828440" imgH="1117440" progId="Photoshop.Image.13">
                      <p:embed/>
                      <p:pic>
                        <p:nvPicPr>
                          <p:cNvPr id="0" name=""/>
                          <p:cNvPicPr/>
                          <p:nvPr/>
                        </p:nvPicPr>
                        <p:blipFill>
                          <a:blip r:embed="rId10"/>
                          <a:stretch>
                            <a:fillRect/>
                          </a:stretch>
                        </p:blipFill>
                        <p:spPr>
                          <a:xfrm>
                            <a:off x="-2605698" y="15821738"/>
                            <a:ext cx="1828800" cy="1117600"/>
                          </a:xfrm>
                          <a:prstGeom prst="rect">
                            <a:avLst/>
                          </a:prstGeom>
                        </p:spPr>
                      </p:pic>
                    </p:oleObj>
                  </mc:Fallback>
                </mc:AlternateContent>
              </a:graphicData>
            </a:graphic>
          </p:graphicFrame>
          <p:sp>
            <p:nvSpPr>
              <p:cNvPr id="131" name="TextBox 130"/>
              <p:cNvSpPr txBox="1"/>
              <p:nvPr userDrawn="1"/>
            </p:nvSpPr>
            <p:spPr>
              <a:xfrm rot="16200000">
                <a:off x="-5384842" y="16293971"/>
                <a:ext cx="1117601" cy="165735"/>
              </a:xfrm>
              <a:prstGeom prst="rect">
                <a:avLst/>
              </a:prstGeom>
              <a:noFill/>
            </p:spPr>
            <p:txBody>
              <a:bodyPr wrap="square" lIns="91440" tIns="91440" rIns="91440" bIns="0" rtlCol="0">
                <a:spAutoFit/>
              </a:bodyPr>
              <a:lstStyle/>
              <a:p>
                <a:pPr algn="ctr"/>
                <a:r>
                  <a:rPr lang="en-US" sz="1969" dirty="0">
                    <a:solidFill>
                      <a:srgbClr val="92D050"/>
                    </a:solidFill>
                  </a:rPr>
                  <a:t>Good</a:t>
                </a:r>
                <a:r>
                  <a:rPr lang="en-US" sz="1969" baseline="0" dirty="0">
                    <a:solidFill>
                      <a:srgbClr val="92D050"/>
                    </a:solidFill>
                  </a:rPr>
                  <a:t> </a:t>
                </a:r>
                <a:r>
                  <a:rPr lang="en-US" sz="1969" baseline="0" dirty="0">
                    <a:solidFill>
                      <a:schemeClr val="bg1"/>
                    </a:solidFill>
                  </a:rPr>
                  <a:t>printing quality</a:t>
                </a:r>
                <a:endParaRPr lang="en-US" sz="1969" dirty="0">
                  <a:solidFill>
                    <a:schemeClr val="bg1"/>
                  </a:solidFill>
                </a:endParaRPr>
              </a:p>
            </p:txBody>
          </p:sp>
          <p:sp>
            <p:nvSpPr>
              <p:cNvPr id="132" name="TextBox 131"/>
              <p:cNvSpPr txBox="1"/>
              <p:nvPr userDrawn="1"/>
            </p:nvSpPr>
            <p:spPr>
              <a:xfrm rot="16200000">
                <a:off x="-1244307" y="16303497"/>
                <a:ext cx="1117601" cy="165735"/>
              </a:xfrm>
              <a:prstGeom prst="rect">
                <a:avLst/>
              </a:prstGeom>
              <a:noFill/>
            </p:spPr>
            <p:txBody>
              <a:bodyPr wrap="square" lIns="91440" tIns="91440" rIns="91440" bIns="0" rtlCol="0">
                <a:spAutoFit/>
              </a:bodyPr>
              <a:lstStyle/>
              <a:p>
                <a:pPr algn="ctr"/>
                <a:r>
                  <a:rPr lang="en-US" sz="1969" dirty="0">
                    <a:solidFill>
                      <a:srgbClr val="FF0000"/>
                    </a:solidFill>
                  </a:rPr>
                  <a:t>Bad </a:t>
                </a:r>
                <a:r>
                  <a:rPr lang="en-US" sz="1969" dirty="0">
                    <a:solidFill>
                      <a:schemeClr val="bg1"/>
                    </a:solidFill>
                  </a:rPr>
                  <a:t>printing quality</a:t>
                </a:r>
              </a:p>
            </p:txBody>
          </p:sp>
        </p:grpSp>
      </p:grpSp>
      <p:grpSp>
        <p:nvGrpSpPr>
          <p:cNvPr id="141" name="Group 140"/>
          <p:cNvGrpSpPr/>
          <p:nvPr userDrawn="1"/>
        </p:nvGrpSpPr>
        <p:grpSpPr>
          <a:xfrm>
            <a:off x="32837722" y="0"/>
            <a:ext cx="12158534" cy="43200638"/>
            <a:chOff x="44157839" y="-55065"/>
            <a:chExt cx="11062139" cy="39522767"/>
          </a:xfrm>
        </p:grpSpPr>
        <p:sp>
          <p:nvSpPr>
            <p:cNvPr id="142" name="Rectangle 141"/>
            <p:cNvSpPr/>
            <p:nvPr userDrawn="1"/>
          </p:nvSpPr>
          <p:spPr>
            <a:xfrm>
              <a:off x="44157839" y="-55065"/>
              <a:ext cx="11062139" cy="3952276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725" b="1" spc="591" dirty="0">
                  <a:solidFill>
                    <a:schemeClr val="bg1"/>
                  </a:solidFill>
                  <a:latin typeface="Trebuchet MS" pitchFamily="34" charset="0"/>
                </a:rPr>
                <a:t>QUICK START (cont.)</a:t>
              </a:r>
            </a:p>
            <a:p>
              <a:pPr algn="ctr"/>
              <a:endParaRPr lang="en-US" sz="4331"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How to change the template color theme</a:t>
              </a:r>
            </a:p>
            <a:p>
              <a:pPr marL="0" marR="0" lvl="2" indent="0" algn="l" defTabSz="112505"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150" b="0" spc="0" baseline="0" dirty="0">
                  <a:solidFill>
                    <a:schemeClr val="bg1">
                      <a:lumMod val="75000"/>
                    </a:schemeClr>
                  </a:solidFill>
                  <a:latin typeface="Trebuchet MS" pitchFamily="34" charset="0"/>
                </a:rPr>
                <a:t>also create your own color theme.</a:t>
              </a:r>
            </a:p>
            <a:p>
              <a:pPr marL="0" marR="0" lvl="2"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r>
                <a:rPr lang="en-US" sz="315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Text</a:t>
              </a:r>
            </a:p>
            <a:p>
              <a:pPr marL="3375165" lvl="2" indent="0" algn="l" defTabSz="112505"/>
              <a:r>
                <a:rPr lang="en-US" sz="315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494503" lvl="2"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 </a:t>
              </a:r>
              <a:r>
                <a:rPr kumimoji="0" lang="en-US" sz="3937"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150" b="0" baseline="0" dirty="0">
                <a:solidFill>
                  <a:schemeClr val="bg1">
                    <a:lumMod val="75000"/>
                  </a:schemeClr>
                </a:solidFill>
                <a:latin typeface="Trebuchet MS" pitchFamily="34" charset="0"/>
              </a:endParaRPr>
            </a:p>
            <a:p>
              <a:pPr marL="1494503" lvl="2"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Tables</a:t>
              </a:r>
            </a:p>
            <a:p>
              <a:pPr marL="1968846" lvl="1" indent="0" algn="l" defTabSz="112505"/>
              <a:r>
                <a:rPr lang="en-US" sz="315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2505"/>
              <a:r>
                <a:rPr lang="en-US" sz="315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494503" rtl="0" eaLnBrk="1" fontAlgn="auto" latinLnBrk="0" hangingPunct="1">
                <a:lnSpc>
                  <a:spcPct val="100000"/>
                </a:lnSpc>
                <a:spcBef>
                  <a:spcPts val="0"/>
                </a:spcBef>
                <a:spcAft>
                  <a:spcPts val="0"/>
                </a:spcAft>
                <a:buClrTx/>
                <a:buSzTx/>
                <a:buFontTx/>
                <a:buNone/>
                <a:tabLst/>
                <a:defRPr/>
              </a:pPr>
              <a:endParaRPr kumimoji="0" lang="en-US" sz="3937"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2756"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143" name="Object 142"/>
            <p:cNvGraphicFramePr>
              <a:graphicFrameLocks noChangeAspect="1"/>
            </p:cNvGraphicFramePr>
            <p:nvPr userDrawn="1">
              <p:extLst>
                <p:ext uri="{D42A27DB-BD31-4B8C-83A1-F6EECF244321}">
                  <p14:modId xmlns:p14="http://schemas.microsoft.com/office/powerpoint/2010/main" val="1725404359"/>
                </p:ext>
              </p:extLst>
            </p:nvPr>
          </p:nvGraphicFramePr>
          <p:xfrm>
            <a:off x="46871237" y="4169810"/>
            <a:ext cx="5586150" cy="2063772"/>
          </p:xfrm>
          <a:graphic>
            <a:graphicData uri="http://schemas.openxmlformats.org/presentationml/2006/ole">
              <mc:AlternateContent xmlns:mc="http://schemas.openxmlformats.org/markup-compatibility/2006">
                <mc:Choice xmlns:v="urn:schemas-microsoft-com:vml" Requires="v">
                  <p:oleObj name="Image" r:id="rId11" imgW="4571280" imgH="1688760" progId="Photoshop.Image.13">
                    <p:embed/>
                  </p:oleObj>
                </mc:Choice>
                <mc:Fallback>
                  <p:oleObj name="Image" r:id="rId11" imgW="4571280" imgH="1688760" progId="Photoshop.Image.13">
                    <p:embed/>
                    <p:pic>
                      <p:nvPicPr>
                        <p:cNvPr id="0" name=""/>
                        <p:cNvPicPr/>
                        <p:nvPr/>
                      </p:nvPicPr>
                      <p:blipFill>
                        <a:blip r:embed="rId12"/>
                        <a:stretch>
                          <a:fillRect/>
                        </a:stretch>
                      </p:blipFill>
                      <p:spPr>
                        <a:xfrm>
                          <a:off x="46871237" y="4169810"/>
                          <a:ext cx="5586150" cy="2063772"/>
                        </a:xfrm>
                        <a:prstGeom prst="rect">
                          <a:avLst/>
                        </a:prstGeom>
                      </p:spPr>
                    </p:pic>
                  </p:oleObj>
                </mc:Fallback>
              </mc:AlternateContent>
            </a:graphicData>
          </a:graphic>
        </p:graphicFrame>
        <p:pic>
          <p:nvPicPr>
            <p:cNvPr id="144" name="Picture 143"/>
            <p:cNvPicPr>
              <a:picLocks noChangeAspect="1"/>
            </p:cNvPicPr>
            <p:nvPr userDrawn="1"/>
          </p:nvPicPr>
          <p:blipFill>
            <a:blip r:embed="rId13"/>
            <a:stretch>
              <a:fillRect/>
            </a:stretch>
          </p:blipFill>
          <p:spPr>
            <a:xfrm>
              <a:off x="44487207" y="9867815"/>
              <a:ext cx="2969584" cy="1370577"/>
            </a:xfrm>
            <a:prstGeom prst="rect">
              <a:avLst/>
            </a:prstGeom>
            <a:ln>
              <a:noFill/>
            </a:ln>
          </p:spPr>
        </p:pic>
        <p:graphicFrame>
          <p:nvGraphicFramePr>
            <p:cNvPr id="145" name="Object 144"/>
            <p:cNvGraphicFramePr>
              <a:graphicFrameLocks noChangeAspect="1"/>
            </p:cNvGraphicFramePr>
            <p:nvPr userDrawn="1">
              <p:extLst>
                <p:ext uri="{D42A27DB-BD31-4B8C-83A1-F6EECF244321}">
                  <p14:modId xmlns:p14="http://schemas.microsoft.com/office/powerpoint/2010/main" val="2654579511"/>
                </p:ext>
              </p:extLst>
            </p:nvPr>
          </p:nvGraphicFramePr>
          <p:xfrm>
            <a:off x="44715065" y="15720145"/>
            <a:ext cx="1482266" cy="992162"/>
          </p:xfrm>
          <a:graphic>
            <a:graphicData uri="http://schemas.openxmlformats.org/presentationml/2006/ole">
              <mc:AlternateContent xmlns:mc="http://schemas.openxmlformats.org/markup-compatibility/2006">
                <mc:Choice xmlns:v="urn:schemas-microsoft-com:vml" Requires="v">
                  <p:oleObj name="Image" r:id="rId14" imgW="1574280" imgH="1053720" progId="Photoshop.Image.13">
                    <p:embed/>
                  </p:oleObj>
                </mc:Choice>
                <mc:Fallback>
                  <p:oleObj name="Image" r:id="rId14" imgW="1574280" imgH="1053720" progId="Photoshop.Image.13">
                    <p:embed/>
                    <p:pic>
                      <p:nvPicPr>
                        <p:cNvPr id="0" name=""/>
                        <p:cNvPicPr/>
                        <p:nvPr/>
                      </p:nvPicPr>
                      <p:blipFill>
                        <a:blip r:embed="rId15"/>
                        <a:stretch>
                          <a:fillRect/>
                        </a:stretch>
                      </p:blipFill>
                      <p:spPr>
                        <a:xfrm>
                          <a:off x="44715065" y="15720145"/>
                          <a:ext cx="1482266" cy="992162"/>
                        </a:xfrm>
                        <a:prstGeom prst="rect">
                          <a:avLst/>
                        </a:prstGeom>
                      </p:spPr>
                    </p:pic>
                  </p:oleObj>
                </mc:Fallback>
              </mc:AlternateContent>
            </a:graphicData>
          </a:graphic>
        </p:graphicFrame>
        <p:grpSp>
          <p:nvGrpSpPr>
            <p:cNvPr id="146" name="Group 145"/>
            <p:cNvGrpSpPr/>
            <p:nvPr userDrawn="1"/>
          </p:nvGrpSpPr>
          <p:grpSpPr>
            <a:xfrm>
              <a:off x="44487207" y="36227064"/>
              <a:ext cx="10354213" cy="1265612"/>
              <a:chOff x="44200453" y="34232958"/>
              <a:chExt cx="9771399" cy="1090622"/>
            </a:xfrm>
          </p:grpSpPr>
          <p:sp>
            <p:nvSpPr>
              <p:cNvPr id="148" name="Rounded Rectangle 147"/>
              <p:cNvSpPr/>
              <p:nvPr userDrawn="1"/>
            </p:nvSpPr>
            <p:spPr>
              <a:xfrm>
                <a:off x="44200453" y="34232958"/>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pic>
            <p:nvPicPr>
              <p:cNvPr id="149" name="Picture 7" descr="http://t2.gstatic.com/images?q=tbn:ANd9GcR4APHC6TT9w54M2zn_pvCiBxUNcspYPoVxirLRphBoJabfSvu7zw">
                <a:hlinkClick r:id="rId16"/>
              </p:cNvPr>
              <p:cNvPicPr>
                <a:picLocks noChangeAspect="1" noChangeArrowheads="1"/>
              </p:cNvPicPr>
              <p:nvPr userDrawn="1"/>
            </p:nvPicPr>
            <p:blipFill>
              <a:blip r:embed="rId17" cstate="print"/>
              <a:srcRect/>
              <a:stretch>
                <a:fillRect/>
              </a:stretch>
            </p:blipFill>
            <p:spPr bwMode="auto">
              <a:xfrm>
                <a:off x="44326393" y="34331292"/>
                <a:ext cx="914401" cy="914399"/>
              </a:xfrm>
              <a:prstGeom prst="rect">
                <a:avLst/>
              </a:prstGeom>
              <a:noFill/>
              <a:ln>
                <a:noFill/>
              </a:ln>
            </p:spPr>
          </p:pic>
          <p:sp>
            <p:nvSpPr>
              <p:cNvPr id="150" name="TextBox 149"/>
              <p:cNvSpPr txBox="1"/>
              <p:nvPr userDrawn="1"/>
            </p:nvSpPr>
            <p:spPr>
              <a:xfrm>
                <a:off x="45300663" y="34422880"/>
                <a:ext cx="8671189" cy="645934"/>
              </a:xfrm>
              <a:prstGeom prst="rect">
                <a:avLst/>
              </a:prstGeom>
              <a:noFill/>
              <a:ln>
                <a:noFill/>
              </a:ln>
            </p:spPr>
            <p:txBody>
              <a:bodyPr wrap="square" rtlCol="0">
                <a:spAutoFit/>
              </a:bodyPr>
              <a:lstStyle/>
              <a:p>
                <a:r>
                  <a:rPr lang="en-US" sz="2362" dirty="0">
                    <a:solidFill>
                      <a:schemeClr val="tx2"/>
                    </a:solidFill>
                    <a:latin typeface="Trebuchet MS" pitchFamily="34" charset="0"/>
                  </a:rPr>
                  <a:t>Student</a:t>
                </a:r>
                <a:r>
                  <a:rPr lang="en-US" sz="2362" baseline="0" dirty="0">
                    <a:solidFill>
                      <a:schemeClr val="tx2"/>
                    </a:solidFill>
                    <a:latin typeface="Trebuchet MS" pitchFamily="34" charset="0"/>
                  </a:rPr>
                  <a:t> discounts are available on our </a:t>
                </a:r>
                <a:r>
                  <a:rPr lang="en-US" sz="2362" baseline="0" dirty="0" err="1">
                    <a:solidFill>
                      <a:schemeClr val="tx2"/>
                    </a:solidFill>
                    <a:latin typeface="Trebuchet MS" pitchFamily="34" charset="0"/>
                  </a:rPr>
                  <a:t>Facebook</a:t>
                </a:r>
                <a:r>
                  <a:rPr lang="en-US" sz="2362" baseline="0" dirty="0">
                    <a:solidFill>
                      <a:schemeClr val="tx2"/>
                    </a:solidFill>
                    <a:latin typeface="Trebuchet MS" pitchFamily="34" charset="0"/>
                  </a:rPr>
                  <a:t> page.</a:t>
                </a:r>
                <a:br>
                  <a:rPr lang="en-US" sz="2362" baseline="0" dirty="0">
                    <a:solidFill>
                      <a:schemeClr val="tx2"/>
                    </a:solidFill>
                    <a:latin typeface="Trebuchet MS" pitchFamily="34" charset="0"/>
                  </a:rPr>
                </a:br>
                <a:r>
                  <a:rPr lang="en-US" sz="2362" baseline="0" dirty="0">
                    <a:solidFill>
                      <a:schemeClr val="tx2"/>
                    </a:solidFill>
                    <a:latin typeface="Trebuchet MS" pitchFamily="34" charset="0"/>
                  </a:rPr>
                  <a:t>Go to </a:t>
                </a:r>
                <a:r>
                  <a:rPr lang="en-US" sz="2362" u="sng" baseline="0" dirty="0">
                    <a:solidFill>
                      <a:schemeClr val="tx2"/>
                    </a:solidFill>
                    <a:latin typeface="Trebuchet MS" pitchFamily="34" charset="0"/>
                  </a:rPr>
                  <a:t>PosterPresentations.com</a:t>
                </a:r>
                <a:r>
                  <a:rPr lang="en-US" sz="2362" baseline="0" dirty="0">
                    <a:solidFill>
                      <a:schemeClr val="tx2"/>
                    </a:solidFill>
                    <a:latin typeface="Trebuchet MS" pitchFamily="34" charset="0"/>
                  </a:rPr>
                  <a:t> and click on the FB icon. </a:t>
                </a:r>
                <a:endParaRPr lang="en-US" sz="2362" dirty="0">
                  <a:solidFill>
                    <a:schemeClr val="tx2"/>
                  </a:solidFill>
                  <a:latin typeface="Trebuchet MS" pitchFamily="34" charset="0"/>
                </a:endParaRPr>
              </a:p>
            </p:txBody>
          </p:sp>
        </p:grpSp>
        <p:sp>
          <p:nvSpPr>
            <p:cNvPr id="147" name="TextBox 146"/>
            <p:cNvSpPr txBox="1"/>
            <p:nvPr userDrawn="1"/>
          </p:nvSpPr>
          <p:spPr>
            <a:xfrm>
              <a:off x="44487207" y="37957133"/>
              <a:ext cx="6870215" cy="1280480"/>
            </a:xfrm>
            <a:prstGeom prst="rect">
              <a:avLst/>
            </a:prstGeom>
            <a:noFill/>
          </p:spPr>
          <p:txBody>
            <a:bodyPr wrap="square" lIns="65304" tIns="32651" rIns="65304" bIns="32651" rtlCol="0">
              <a:spAutoFit/>
            </a:bodyPr>
            <a:lstStyle/>
            <a:p>
              <a:pPr marL="290639" indent="-290639">
                <a:lnSpc>
                  <a:spcPts val="2559"/>
                </a:lnSpc>
              </a:pPr>
              <a:r>
                <a:rPr lang="en-US" sz="2756" dirty="0">
                  <a:solidFill>
                    <a:schemeClr val="bg1"/>
                  </a:solidFill>
                </a:rPr>
                <a:t>©2015</a:t>
              </a:r>
              <a:r>
                <a:rPr lang="en-US" sz="2756" baseline="0" dirty="0">
                  <a:solidFill>
                    <a:schemeClr val="bg1"/>
                  </a:solidFill>
                </a:rPr>
                <a:t> </a:t>
              </a:r>
              <a:r>
                <a:rPr lang="en-US" sz="2756" dirty="0">
                  <a:solidFill>
                    <a:schemeClr val="bg1"/>
                  </a:solidFill>
                </a:rPr>
                <a:t>PosterPresentations.com</a:t>
              </a:r>
              <a:br>
                <a:rPr lang="en-US" sz="2756" dirty="0">
                  <a:solidFill>
                    <a:schemeClr val="bg1"/>
                  </a:solidFill>
                </a:rPr>
              </a:br>
              <a:r>
                <a:rPr lang="en-US" sz="2362" dirty="0">
                  <a:solidFill>
                    <a:schemeClr val="bg1"/>
                  </a:solidFill>
                </a:rPr>
                <a:t>2117 Fourth Street ,</a:t>
              </a:r>
              <a:r>
                <a:rPr lang="en-US" sz="2362" baseline="0" dirty="0">
                  <a:solidFill>
                    <a:schemeClr val="bg1"/>
                  </a:solidFill>
                </a:rPr>
                <a:t> Unit C</a:t>
              </a:r>
            </a:p>
            <a:p>
              <a:pPr marL="290639" indent="-6250">
                <a:lnSpc>
                  <a:spcPts val="2559"/>
                </a:lnSpc>
              </a:pPr>
              <a:r>
                <a:rPr lang="en-US" sz="2362" baseline="0" dirty="0">
                  <a:solidFill>
                    <a:schemeClr val="bg1"/>
                  </a:solidFill>
                </a:rPr>
                <a:t>Berkeley CA </a:t>
              </a:r>
              <a:r>
                <a:rPr lang="en-US" sz="1969" baseline="0" dirty="0">
                  <a:solidFill>
                    <a:schemeClr val="bg1"/>
                  </a:solidFill>
                </a:rPr>
                <a:t>94710</a:t>
              </a:r>
              <a:br>
                <a:rPr lang="en-US" sz="2362" baseline="0" dirty="0">
                  <a:solidFill>
                    <a:schemeClr val="bg1"/>
                  </a:solidFill>
                </a:rPr>
              </a:br>
              <a:r>
                <a:rPr lang="en-US" sz="2362" b="1" baseline="0" dirty="0">
                  <a:solidFill>
                    <a:srgbClr val="FFFF00"/>
                  </a:solidFill>
                </a:rPr>
                <a:t>posterpresenter@gmail.com</a:t>
              </a:r>
              <a:endParaRPr lang="en-US" sz="2756" b="1" dirty="0">
                <a:solidFill>
                  <a:srgbClr val="FFFF00"/>
                </a:solidFill>
              </a:endParaRPr>
            </a:p>
          </p:txBody>
        </p:sp>
      </p:grpSp>
      <p:grpSp>
        <p:nvGrpSpPr>
          <p:cNvPr id="47" name="Group 46"/>
          <p:cNvGrpSpPr/>
          <p:nvPr userDrawn="1"/>
        </p:nvGrpSpPr>
        <p:grpSpPr>
          <a:xfrm>
            <a:off x="-37863" y="-10482"/>
            <a:ext cx="32480894" cy="5720152"/>
            <a:chOff x="-14192" y="1382"/>
            <a:chExt cx="27451941" cy="4572641"/>
          </a:xfrm>
        </p:grpSpPr>
        <p:sp>
          <p:nvSpPr>
            <p:cNvPr id="48" name="Rectangle 16"/>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49"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50" name="Rectangle 15"/>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grpSp>
        <p:nvGrpSpPr>
          <p:cNvPr id="51" name="Group 50"/>
          <p:cNvGrpSpPr/>
          <p:nvPr userDrawn="1"/>
        </p:nvGrpSpPr>
        <p:grpSpPr>
          <a:xfrm rot="10800000">
            <a:off x="-49933" y="41722043"/>
            <a:ext cx="32516780" cy="1478594"/>
            <a:chOff x="-14192" y="1382"/>
            <a:chExt cx="27451941" cy="4572641"/>
          </a:xfrm>
        </p:grpSpPr>
        <p:sp>
          <p:nvSpPr>
            <p:cNvPr id="52"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53"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54"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4436870" rtl="0" eaLnBrk="1" latinLnBrk="0" hangingPunct="1">
        <a:spcBef>
          <a:spcPct val="0"/>
        </a:spcBef>
        <a:buNone/>
        <a:defRPr sz="8859" kern="1200">
          <a:solidFill>
            <a:schemeClr val="bg1"/>
          </a:solidFill>
          <a:latin typeface="Trebuchet MS" pitchFamily="34" charset="0"/>
          <a:ea typeface="+mj-ea"/>
          <a:cs typeface="+mj-cs"/>
        </a:defRPr>
      </a:lvl1pPr>
    </p:titleStyle>
    <p:bodyStyle>
      <a:lvl1pPr marL="1663826" indent="-1663826" algn="l" defTabSz="4436870" rtl="0" eaLnBrk="1" latinLnBrk="0" hangingPunct="1">
        <a:spcBef>
          <a:spcPct val="20000"/>
        </a:spcBef>
        <a:buFont typeface="Arial" pitchFamily="34" charset="0"/>
        <a:buChar char="•"/>
        <a:defRPr sz="15552" kern="120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p:bodyStyle>
    <p:otherStyle>
      <a:defPPr>
        <a:defRPr lang="en-US"/>
      </a:defPPr>
      <a:lvl1pPr marL="0" algn="l" defTabSz="4436870" rtl="0" eaLnBrk="1" latinLnBrk="0" hangingPunct="1">
        <a:defRPr sz="8760" kern="1200">
          <a:solidFill>
            <a:schemeClr val="tx1"/>
          </a:solidFill>
          <a:latin typeface="+mn-lt"/>
          <a:ea typeface="+mn-ea"/>
          <a:cs typeface="+mn-cs"/>
        </a:defRPr>
      </a:lvl1pPr>
      <a:lvl2pPr marL="2218436" algn="l" defTabSz="4436870" rtl="0" eaLnBrk="1" latinLnBrk="0" hangingPunct="1">
        <a:defRPr sz="8760" kern="1200">
          <a:solidFill>
            <a:schemeClr val="tx1"/>
          </a:solidFill>
          <a:latin typeface="+mn-lt"/>
          <a:ea typeface="+mn-ea"/>
          <a:cs typeface="+mn-cs"/>
        </a:defRPr>
      </a:lvl2pPr>
      <a:lvl3pPr marL="4436870" algn="l" defTabSz="4436870" rtl="0" eaLnBrk="1" latinLnBrk="0" hangingPunct="1">
        <a:defRPr sz="8760" kern="1200">
          <a:solidFill>
            <a:schemeClr val="tx1"/>
          </a:solidFill>
          <a:latin typeface="+mn-lt"/>
          <a:ea typeface="+mn-ea"/>
          <a:cs typeface="+mn-cs"/>
        </a:defRPr>
      </a:lvl3pPr>
      <a:lvl4pPr marL="6655304" algn="l" defTabSz="4436870" rtl="0" eaLnBrk="1" latinLnBrk="0" hangingPunct="1">
        <a:defRPr sz="8760" kern="1200">
          <a:solidFill>
            <a:schemeClr val="tx1"/>
          </a:solidFill>
          <a:latin typeface="+mn-lt"/>
          <a:ea typeface="+mn-ea"/>
          <a:cs typeface="+mn-cs"/>
        </a:defRPr>
      </a:lvl4pPr>
      <a:lvl5pPr marL="8873739" algn="l" defTabSz="4436870" rtl="0" eaLnBrk="1" latinLnBrk="0" hangingPunct="1">
        <a:defRPr sz="8760" kern="1200">
          <a:solidFill>
            <a:schemeClr val="tx1"/>
          </a:solidFill>
          <a:latin typeface="+mn-lt"/>
          <a:ea typeface="+mn-ea"/>
          <a:cs typeface="+mn-cs"/>
        </a:defRPr>
      </a:lvl5pPr>
      <a:lvl6pPr marL="11092175" algn="l" defTabSz="4436870" rtl="0" eaLnBrk="1" latinLnBrk="0" hangingPunct="1">
        <a:defRPr sz="8760" kern="1200">
          <a:solidFill>
            <a:schemeClr val="tx1"/>
          </a:solidFill>
          <a:latin typeface="+mn-lt"/>
          <a:ea typeface="+mn-ea"/>
          <a:cs typeface="+mn-cs"/>
        </a:defRPr>
      </a:lvl6pPr>
      <a:lvl7pPr marL="13310611" algn="l" defTabSz="4436870" rtl="0" eaLnBrk="1" latinLnBrk="0" hangingPunct="1">
        <a:defRPr sz="8760" kern="1200">
          <a:solidFill>
            <a:schemeClr val="tx1"/>
          </a:solidFill>
          <a:latin typeface="+mn-lt"/>
          <a:ea typeface="+mn-ea"/>
          <a:cs typeface="+mn-cs"/>
        </a:defRPr>
      </a:lvl7pPr>
      <a:lvl8pPr marL="15529045" algn="l" defTabSz="4436870" rtl="0" eaLnBrk="1" latinLnBrk="0" hangingPunct="1">
        <a:defRPr sz="8760" kern="1200">
          <a:solidFill>
            <a:schemeClr val="tx1"/>
          </a:solidFill>
          <a:latin typeface="+mn-lt"/>
          <a:ea typeface="+mn-ea"/>
          <a:cs typeface="+mn-cs"/>
        </a:defRPr>
      </a:lvl8pPr>
      <a:lvl9pPr marL="17747481" algn="l" defTabSz="4436870" rtl="0" eaLnBrk="1" latinLnBrk="0" hangingPunct="1">
        <a:defRPr sz="87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36" name="Group 35"/>
          <p:cNvGrpSpPr/>
          <p:nvPr userDrawn="1"/>
        </p:nvGrpSpPr>
        <p:grpSpPr>
          <a:xfrm>
            <a:off x="-12565865" y="-47369"/>
            <a:ext cx="12171138" cy="43248008"/>
            <a:chOff x="-11259590" y="-1"/>
            <a:chExt cx="11053266" cy="39493430"/>
          </a:xfrm>
        </p:grpSpPr>
        <p:sp>
          <p:nvSpPr>
            <p:cNvPr id="37" name="Rectangle 36"/>
            <p:cNvSpPr/>
            <p:nvPr/>
          </p:nvSpPr>
          <p:spPr>
            <a:xfrm>
              <a:off x="-11216136" y="-1"/>
              <a:ext cx="11009812" cy="394934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494503" rtl="0" eaLnBrk="1" fontAlgn="auto" latinLnBrk="0" hangingPunct="1">
                <a:lnSpc>
                  <a:spcPct val="100000"/>
                </a:lnSpc>
                <a:spcBef>
                  <a:spcPts val="0"/>
                </a:spcBef>
                <a:spcAft>
                  <a:spcPts val="0"/>
                </a:spcAft>
                <a:buClrTx/>
                <a:buSzTx/>
                <a:buFontTx/>
                <a:buNone/>
                <a:tabLst/>
                <a:defRPr/>
              </a:pPr>
              <a:r>
                <a:rPr lang="en-US" sz="3937" b="1" spc="0" dirty="0">
                  <a:solidFill>
                    <a:srgbClr val="FF0000"/>
                  </a:solidFill>
                  <a:latin typeface="Trebuchet MS" pitchFamily="34" charset="0"/>
                </a:rPr>
                <a:t>(—THIS SIDEBAR DOES NOT PRINT—)</a:t>
              </a:r>
              <a:endParaRPr lang="en-US" sz="3937" b="1" spc="591" dirty="0">
                <a:solidFill>
                  <a:schemeClr val="bg1"/>
                </a:solidFill>
                <a:latin typeface="Trebuchet MS" pitchFamily="34" charset="0"/>
              </a:endParaRPr>
            </a:p>
            <a:p>
              <a:pPr algn="ctr"/>
              <a:r>
                <a:rPr lang="en-US" sz="4725" b="1" spc="591" dirty="0">
                  <a:solidFill>
                    <a:schemeClr val="bg1"/>
                  </a:solidFill>
                  <a:latin typeface="Trebuchet MS" pitchFamily="34" charset="0"/>
                </a:rPr>
                <a:t>DESIGN</a:t>
              </a:r>
              <a:r>
                <a:rPr lang="en-US" sz="4725" b="1" spc="591" baseline="0" dirty="0">
                  <a:solidFill>
                    <a:schemeClr val="bg1"/>
                  </a:solidFill>
                  <a:latin typeface="Trebuchet MS" pitchFamily="34" charset="0"/>
                </a:rPr>
                <a:t> </a:t>
              </a:r>
              <a:r>
                <a:rPr lang="en-US" sz="4725" b="1" spc="591" dirty="0">
                  <a:solidFill>
                    <a:schemeClr val="bg1"/>
                  </a:solidFill>
                  <a:latin typeface="Trebuchet MS" pitchFamily="34" charset="0"/>
                </a:rPr>
                <a:t>GUIDE</a:t>
              </a:r>
            </a:p>
            <a:p>
              <a:pPr algn="ctr"/>
              <a:endParaRPr lang="en-US" sz="3543" b="1" dirty="0">
                <a:latin typeface="Trebuchet MS" pitchFamily="34" charset="0"/>
              </a:endParaRPr>
            </a:p>
            <a:p>
              <a:pPr defTabSz="3706518"/>
              <a:r>
                <a:rPr lang="en-US" sz="3543" i="0" dirty="0">
                  <a:latin typeface="Trebuchet MS" pitchFamily="34" charset="0"/>
                </a:rPr>
                <a:t>This PowerPoint</a:t>
              </a:r>
              <a:r>
                <a:rPr lang="en-US" sz="3543" i="0" baseline="0" dirty="0">
                  <a:latin typeface="Trebuchet MS" pitchFamily="34" charset="0"/>
                </a:rPr>
                <a:t> </a:t>
              </a:r>
              <a:r>
                <a:rPr lang="en-US" sz="3543" i="0" dirty="0">
                  <a:latin typeface="Trebuchet MS" pitchFamily="34" charset="0"/>
                </a:rPr>
                <a:t>2007 template produces</a:t>
              </a:r>
              <a:r>
                <a:rPr lang="en-US" sz="3543" i="0" baseline="0" dirty="0">
                  <a:latin typeface="Trebuchet MS" pitchFamily="34" charset="0"/>
                </a:rPr>
                <a:t> </a:t>
              </a:r>
              <a:r>
                <a:rPr lang="en-US" sz="3543" i="0" dirty="0">
                  <a:latin typeface="Trebuchet MS" pitchFamily="34" charset="0"/>
                </a:rPr>
                <a:t>a 91cmx122cm presentation poster. </a:t>
              </a:r>
              <a:r>
                <a:rPr lang="en-US" sz="3543" dirty="0">
                  <a:latin typeface="Trebuchet MS" pitchFamily="34" charset="0"/>
                </a:rPr>
                <a:t>You</a:t>
              </a:r>
              <a:r>
                <a:rPr lang="en-US" sz="3543" baseline="0" dirty="0">
                  <a:latin typeface="Trebuchet MS" pitchFamily="34" charset="0"/>
                </a:rPr>
                <a:t> can u</a:t>
              </a:r>
              <a:r>
                <a:rPr lang="en-US" sz="3543" dirty="0">
                  <a:latin typeface="Trebuchet MS" pitchFamily="34" charset="0"/>
                </a:rPr>
                <a:t>se</a:t>
              </a:r>
              <a:r>
                <a:rPr lang="en-US" sz="3543" baseline="0" dirty="0">
                  <a:latin typeface="Trebuchet MS" pitchFamily="34" charset="0"/>
                </a:rPr>
                <a:t> it to create your research poster and </a:t>
              </a:r>
              <a:r>
                <a:rPr lang="en-US" sz="3543" dirty="0">
                  <a:latin typeface="Trebuchet MS" pitchFamily="34" charset="0"/>
                </a:rPr>
                <a:t>save valuable time placing titles, subtitles,</a:t>
              </a:r>
              <a:r>
                <a:rPr lang="en-US" sz="3543" baseline="0" dirty="0">
                  <a:latin typeface="Trebuchet MS" pitchFamily="34" charset="0"/>
                </a:rPr>
                <a:t> text, and graphics</a:t>
              </a:r>
              <a:r>
                <a:rPr lang="en-US" sz="3543" dirty="0">
                  <a:latin typeface="Trebuchet MS" pitchFamily="34" charset="0"/>
                </a:rPr>
                <a:t>. </a:t>
              </a:r>
            </a:p>
            <a:p>
              <a:pPr defTabSz="3706518"/>
              <a:endParaRPr lang="en-US" sz="3543" dirty="0">
                <a:latin typeface="Trebuchet MS" pitchFamily="34" charset="0"/>
              </a:endParaRPr>
            </a:p>
            <a:p>
              <a:pPr defTabSz="4320308"/>
              <a:r>
                <a:rPr lang="en-US" sz="3543" dirty="0">
                  <a:latin typeface="Trebuchet MS" pitchFamily="34" charset="0"/>
                </a:rPr>
                <a:t>We provide a series of online tutorials that will guide you through the poster design process and answer your poster production questions. To view our template tutorials, go online to </a:t>
              </a:r>
              <a:r>
                <a:rPr lang="en-US" sz="3543" b="1" dirty="0">
                  <a:solidFill>
                    <a:srgbClr val="FFC000"/>
                  </a:solidFill>
                  <a:latin typeface="Trebuchet MS" pitchFamily="34" charset="0"/>
                </a:rPr>
                <a:t>PosterPresentations.com</a:t>
              </a:r>
              <a:r>
                <a:rPr lang="en-US" sz="3543" b="1" dirty="0">
                  <a:solidFill>
                    <a:schemeClr val="bg1"/>
                  </a:solidFill>
                  <a:latin typeface="Trebuchet MS" pitchFamily="34" charset="0"/>
                </a:rPr>
                <a:t> </a:t>
              </a:r>
              <a:r>
                <a:rPr lang="en-US" sz="3543" dirty="0">
                  <a:solidFill>
                    <a:schemeClr val="bg1"/>
                  </a:solidFill>
                  <a:latin typeface="Trebuchet MS" pitchFamily="34" charset="0"/>
                </a:rPr>
                <a:t>and click on HELP DESK.</a:t>
              </a:r>
            </a:p>
            <a:p>
              <a:pPr defTabSz="4320308"/>
              <a:endParaRPr lang="en-US" sz="3543" dirty="0">
                <a:latin typeface="Trebuchet MS" pitchFamily="34" charset="0"/>
              </a:endParaRPr>
            </a:p>
            <a:p>
              <a:pPr defTabSz="4320308"/>
              <a:r>
                <a:rPr lang="en-US" sz="3543" dirty="0">
                  <a:solidFill>
                    <a:schemeClr val="bg1"/>
                  </a:solidFill>
                  <a:latin typeface="Trebuchet MS" pitchFamily="34" charset="0"/>
                </a:rPr>
                <a:t>When</a:t>
              </a:r>
              <a:r>
                <a:rPr lang="en-US" sz="3543" baseline="0" dirty="0">
                  <a:solidFill>
                    <a:schemeClr val="bg1"/>
                  </a:solidFill>
                  <a:latin typeface="Trebuchet MS" pitchFamily="34" charset="0"/>
                </a:rPr>
                <a:t> you are ready to print your poster</a:t>
              </a:r>
              <a:r>
                <a:rPr lang="en-US" sz="3543" dirty="0">
                  <a:solidFill>
                    <a:schemeClr val="bg1"/>
                  </a:solidFill>
                  <a:latin typeface="Trebuchet MS" pitchFamily="34" charset="0"/>
                </a:rPr>
                <a:t>,</a:t>
              </a:r>
              <a:r>
                <a:rPr lang="en-US" sz="3543" baseline="0" dirty="0">
                  <a:solidFill>
                    <a:schemeClr val="bg1"/>
                  </a:solidFill>
                  <a:latin typeface="Trebuchet MS" pitchFamily="34" charset="0"/>
                </a:rPr>
                <a:t> go online to </a:t>
              </a:r>
              <a:r>
                <a:rPr lang="en-US" sz="3543" b="0" dirty="0">
                  <a:solidFill>
                    <a:schemeClr val="bg1"/>
                  </a:solidFill>
                  <a:latin typeface="Trebuchet MS" pitchFamily="34" charset="0"/>
                </a:rPr>
                <a:t>PosterPresentations.com</a:t>
              </a:r>
              <a:br>
                <a:rPr lang="en-US" sz="3543" dirty="0">
                  <a:solidFill>
                    <a:schemeClr val="bg1"/>
                  </a:solidFill>
                  <a:latin typeface="Trebuchet MS" pitchFamily="34" charset="0"/>
                </a:rPr>
              </a:br>
              <a:endParaRPr lang="en-US" sz="3543" dirty="0">
                <a:solidFill>
                  <a:schemeClr val="bg1"/>
                </a:solidFill>
                <a:latin typeface="Trebuchet MS" pitchFamily="34" charset="0"/>
              </a:endParaRPr>
            </a:p>
            <a:p>
              <a:pPr algn="l" defTabSz="3706518"/>
              <a:r>
                <a:rPr lang="en-US" sz="3543" b="0" dirty="0">
                  <a:solidFill>
                    <a:schemeClr val="bg1"/>
                  </a:solidFill>
                  <a:latin typeface="Trebuchet MS" pitchFamily="34" charset="0"/>
                </a:rPr>
                <a:t>Need</a:t>
              </a:r>
              <a:r>
                <a:rPr lang="en-US" sz="3543" b="0" baseline="0" dirty="0">
                  <a:solidFill>
                    <a:schemeClr val="bg1"/>
                  </a:solidFill>
                  <a:latin typeface="Trebuchet MS" pitchFamily="34" charset="0"/>
                </a:rPr>
                <a:t> assistance? Call us at </a:t>
              </a:r>
              <a:r>
                <a:rPr lang="en-US" sz="3543" b="0" dirty="0">
                  <a:solidFill>
                    <a:srgbClr val="FFC000"/>
                  </a:solidFill>
                  <a:latin typeface="Trebuchet MS" pitchFamily="34" charset="0"/>
                </a:rPr>
                <a:t>1.510.649.3001</a:t>
              </a:r>
            </a:p>
            <a:p>
              <a:pPr algn="l" defTabSz="3706518"/>
              <a:endParaRPr lang="en-US" sz="4331" b="1" dirty="0">
                <a:solidFill>
                  <a:srgbClr val="FFFF00"/>
                </a:solidFill>
                <a:latin typeface="Trebuchet MS" pitchFamily="34" charset="0"/>
              </a:endParaRPr>
            </a:p>
            <a:p>
              <a:pPr algn="ctr"/>
              <a:endParaRPr lang="en-US" sz="3150" b="1" dirty="0">
                <a:solidFill>
                  <a:schemeClr val="bg1"/>
                </a:solidFill>
                <a:latin typeface="Trebuchet MS" pitchFamily="34" charset="0"/>
              </a:endParaRPr>
            </a:p>
            <a:p>
              <a:pPr algn="ctr"/>
              <a:r>
                <a:rPr lang="en-US" sz="4725" b="1" spc="591" dirty="0">
                  <a:solidFill>
                    <a:schemeClr val="bg1"/>
                  </a:solidFill>
                  <a:latin typeface="Trebuchet MS" pitchFamily="34" charset="0"/>
                </a:rPr>
                <a:t>QUICK START</a:t>
              </a:r>
            </a:p>
            <a:p>
              <a:pPr algn="ctr"/>
              <a:endParaRPr lang="en-US" sz="3937"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Zoom in and out</a:t>
              </a:r>
            </a:p>
            <a:p>
              <a:pPr marL="2487621" indent="-640656" algn="l" defTabSz="837541">
                <a:tabLst/>
              </a:pPr>
              <a:r>
                <a:rPr lang="en-US" sz="3150" b="0" baseline="0" dirty="0">
                  <a:solidFill>
                    <a:schemeClr val="bg1"/>
                  </a:solidFill>
                  <a:latin typeface="Trebuchet MS" pitchFamily="34" charset="0"/>
                </a:rPr>
                <a:t>	</a:t>
              </a:r>
              <a:r>
                <a:rPr lang="en-US" sz="315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543" b="0"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Title, Authors, and Affiliations</a:t>
              </a:r>
            </a:p>
            <a:p>
              <a:pPr algn="l"/>
              <a:r>
                <a:rPr lang="en-US" sz="3150" b="0" baseline="0" dirty="0">
                  <a:solidFill>
                    <a:schemeClr val="bg1">
                      <a:lumMod val="75000"/>
                    </a:schemeClr>
                  </a:solidFill>
                  <a:latin typeface="Trebuchet MS" pitchFamily="34" charset="0"/>
                </a:rPr>
                <a:t>Start designing your poster by adding the title, the names of the authors, and the affiliated institutions. </a:t>
              </a:r>
              <a:r>
                <a:rPr lang="en-US" sz="315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150" b="0" spc="0"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The font size of your title should be bigger than your name(s) and institution name(s).</a:t>
              </a:r>
            </a:p>
            <a:p>
              <a:pPr algn="l"/>
              <a:br>
                <a:rPr lang="en-US" sz="3543" b="1" baseline="0" dirty="0">
                  <a:solidFill>
                    <a:schemeClr val="bg1"/>
                  </a:solidFill>
                  <a:latin typeface="Trebuchet MS" pitchFamily="34" charset="0"/>
                </a:rPr>
              </a:br>
              <a:endParaRPr lang="en-US" sz="3543" b="1" dirty="0">
                <a:solidFill>
                  <a:schemeClr val="bg1"/>
                </a:solidFill>
                <a:latin typeface="Trebuchet MS" pitchFamily="34" charset="0"/>
              </a:endParaRPr>
            </a:p>
            <a:p>
              <a:pPr algn="ctr"/>
              <a:endParaRPr lang="en-US" sz="3543" b="1" dirty="0">
                <a:solidFill>
                  <a:srgbClr val="FFC000"/>
                </a:solidFill>
                <a:latin typeface="Trebuchet MS" pitchFamily="34" charset="0"/>
              </a:endParaRPr>
            </a:p>
            <a:p>
              <a:pPr algn="ctr"/>
              <a:endParaRPr lang="en-US" sz="3543" b="1" dirty="0">
                <a:solidFill>
                  <a:srgbClr val="FFC000"/>
                </a:solidFill>
                <a:latin typeface="Trebuchet MS" pitchFamily="34" charset="0"/>
              </a:endParaRPr>
            </a:p>
            <a:p>
              <a:pPr algn="ctr"/>
              <a:r>
                <a:rPr lang="en-US" sz="3937" b="1" dirty="0">
                  <a:solidFill>
                    <a:srgbClr val="FFC000"/>
                  </a:solidFill>
                  <a:latin typeface="Trebuchet MS" pitchFamily="34" charset="0"/>
                </a:rPr>
                <a:t>Adding Logos</a:t>
              </a:r>
              <a:r>
                <a:rPr lang="en-US" sz="3937" b="1" baseline="0" dirty="0">
                  <a:solidFill>
                    <a:srgbClr val="FFC000"/>
                  </a:solidFill>
                  <a:latin typeface="Trebuchet MS" pitchFamily="34" charset="0"/>
                </a:rPr>
                <a:t> / Seals</a:t>
              </a:r>
            </a:p>
            <a:p>
              <a:pPr algn="l"/>
              <a:r>
                <a:rPr lang="en-US" sz="315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150" b="0" spc="295"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spc="0"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See if your school’s logo is available on our free poster templates page.</a:t>
              </a:r>
            </a:p>
            <a:p>
              <a:pPr algn="l"/>
              <a:endParaRPr lang="en-US" sz="3150" b="0" baseline="0" dirty="0">
                <a:latin typeface="Trebuchet MS" pitchFamily="34" charset="0"/>
              </a:endParaRPr>
            </a:p>
            <a:p>
              <a:pPr algn="ctr"/>
              <a:r>
                <a:rPr lang="en-US" sz="3937" b="1" baseline="0" dirty="0">
                  <a:solidFill>
                    <a:srgbClr val="FFC000"/>
                  </a:solidFill>
                  <a:latin typeface="Trebuchet MS" pitchFamily="34" charset="0"/>
                </a:rPr>
                <a:t>Photographs / Graphics</a:t>
              </a:r>
            </a:p>
            <a:p>
              <a:pPr algn="l" defTabSz="962547"/>
              <a:r>
                <a:rPr lang="en-US" sz="315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150" b="0" spc="0" baseline="0" dirty="0">
                  <a:solidFill>
                    <a:schemeClr val="bg1">
                      <a:lumMod val="75000"/>
                    </a:schemeClr>
                  </a:solidFill>
                  <a:latin typeface="Trebuchet MS" pitchFamily="34" charset="0"/>
                </a:rPr>
                <a:t>disproportionally.</a:t>
              </a:r>
            </a:p>
            <a:p>
              <a:pPr algn="l" defTabSz="962547"/>
              <a:endParaRPr lang="en-US" sz="3150" b="0" baseline="0" dirty="0">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r>
                <a:rPr lang="en-US" sz="3937" b="1" baseline="0" dirty="0">
                  <a:solidFill>
                    <a:srgbClr val="FFC000"/>
                  </a:solidFill>
                  <a:latin typeface="Trebuchet MS" pitchFamily="34" charset="0"/>
                </a:rPr>
                <a:t>Image Quality Check</a:t>
              </a:r>
            </a:p>
            <a:p>
              <a:pPr lvl="0" algn="l" defTabSz="962547"/>
              <a:r>
                <a:rPr lang="en-US" sz="3150" b="0" baseline="0" dirty="0">
                  <a:solidFill>
                    <a:schemeClr val="bg1">
                      <a:lumMod val="75000"/>
                    </a:schemeClr>
                  </a:solidFill>
                  <a:latin typeface="Trebuchet MS" pitchFamily="34" charset="0"/>
                </a:rPr>
                <a:t>Zoom in and look at your images at 100% magnification. If they look good they will print well. </a:t>
              </a:r>
              <a:endParaRPr lang="en-US" sz="3543" b="0" dirty="0">
                <a:latin typeface="Trebuchet MS" pitchFamily="34" charset="0"/>
              </a:endParaRPr>
            </a:p>
          </p:txBody>
        </p:sp>
        <p:cxnSp>
          <p:nvCxnSpPr>
            <p:cNvPr id="38" name="Straight Connector 37"/>
            <p:cNvCxnSpPr/>
            <p:nvPr/>
          </p:nvCxnSpPr>
          <p:spPr>
            <a:xfrm>
              <a:off x="-11259590" y="1002276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userDrawn="1"/>
          </p:nvPicPr>
          <p:blipFill>
            <a:blip r:embed="rId3"/>
            <a:stretch>
              <a:fillRect/>
            </a:stretch>
          </p:blipFill>
          <p:spPr>
            <a:xfrm>
              <a:off x="-10732766" y="12366455"/>
              <a:ext cx="1597666" cy="1201935"/>
            </a:xfrm>
            <a:prstGeom prst="rect">
              <a:avLst/>
            </a:prstGeom>
          </p:spPr>
        </p:pic>
        <p:pic>
          <p:nvPicPr>
            <p:cNvPr id="40" name="Picture 39"/>
            <p:cNvPicPr>
              <a:picLocks noChangeAspect="1"/>
            </p:cNvPicPr>
            <p:nvPr userDrawn="1"/>
          </p:nvPicPr>
          <p:blipFill>
            <a:blip r:embed="rId4"/>
            <a:stretch>
              <a:fillRect/>
            </a:stretch>
          </p:blipFill>
          <p:spPr>
            <a:xfrm>
              <a:off x="-10753121" y="19123126"/>
              <a:ext cx="9986808" cy="1053596"/>
            </a:xfrm>
            <a:prstGeom prst="rect">
              <a:avLst/>
            </a:prstGeom>
          </p:spPr>
        </p:pic>
        <p:grpSp>
          <p:nvGrpSpPr>
            <p:cNvPr id="41" name="Group 40"/>
            <p:cNvGrpSpPr/>
            <p:nvPr userDrawn="1"/>
          </p:nvGrpSpPr>
          <p:grpSpPr>
            <a:xfrm>
              <a:off x="-10018193" y="29365047"/>
              <a:ext cx="7531184" cy="2055473"/>
              <a:chOff x="-4596333" y="13692496"/>
              <a:chExt cx="3470786" cy="944372"/>
            </a:xfrm>
          </p:grpSpPr>
          <p:grpSp>
            <p:nvGrpSpPr>
              <p:cNvPr id="49" name="Group 48"/>
              <p:cNvGrpSpPr/>
              <p:nvPr userDrawn="1"/>
            </p:nvGrpSpPr>
            <p:grpSpPr>
              <a:xfrm>
                <a:off x="-2909401" y="13736732"/>
                <a:ext cx="624431" cy="898924"/>
                <a:chOff x="-4115837" y="14951891"/>
                <a:chExt cx="779338" cy="1288151"/>
              </a:xfrm>
            </p:grpSpPr>
            <p:pic>
              <p:nvPicPr>
                <p:cNvPr id="70" name="Picture 69"/>
                <p:cNvPicPr>
                  <a:picLocks noChangeAspect="1"/>
                </p:cNvPicPr>
                <p:nvPr userDrawn="1"/>
              </p:nvPicPr>
              <p:blipFill>
                <a:blip r:embed="rId5"/>
                <a:stretch>
                  <a:fillRect/>
                </a:stretch>
              </p:blipFill>
              <p:spPr>
                <a:xfrm>
                  <a:off x="-4105300" y="14951891"/>
                  <a:ext cx="768801" cy="1090857"/>
                </a:xfrm>
                <a:prstGeom prst="rect">
                  <a:avLst/>
                </a:prstGeom>
              </p:spPr>
            </p:pic>
            <p:sp>
              <p:nvSpPr>
                <p:cNvPr id="71" name="TextBox 70"/>
                <p:cNvSpPr txBox="1"/>
                <p:nvPr userDrawn="1"/>
              </p:nvSpPr>
              <p:spPr>
                <a:xfrm>
                  <a:off x="-4115837" y="15948633"/>
                  <a:ext cx="779337" cy="291409"/>
                </a:xfrm>
                <a:prstGeom prst="rect">
                  <a:avLst/>
                </a:prstGeom>
                <a:solidFill>
                  <a:schemeClr val="accent1"/>
                </a:solidFill>
                <a:ln>
                  <a:noFill/>
                </a:ln>
              </p:spPr>
              <p:txBody>
                <a:bodyPr wrap="square" lIns="91440" tIns="91440" rIns="91440" bIns="91440" rtlCol="0">
                  <a:spAutoFit/>
                </a:bodyPr>
                <a:lstStyle/>
                <a:p>
                  <a:pPr algn="ctr"/>
                  <a:r>
                    <a:rPr lang="en-US" sz="1969" b="1" dirty="0">
                      <a:solidFill>
                        <a:schemeClr val="tx1"/>
                      </a:solidFill>
                    </a:rPr>
                    <a:t>ORIGINAL</a:t>
                  </a:r>
                </a:p>
              </p:txBody>
            </p:sp>
          </p:grpSp>
          <p:grpSp>
            <p:nvGrpSpPr>
              <p:cNvPr id="65" name="Group 64"/>
              <p:cNvGrpSpPr/>
              <p:nvPr userDrawn="1"/>
            </p:nvGrpSpPr>
            <p:grpSpPr>
              <a:xfrm>
                <a:off x="-2159064" y="13736740"/>
                <a:ext cx="1033517" cy="898917"/>
                <a:chOff x="-3094760" y="14877307"/>
                <a:chExt cx="1420279" cy="1235306"/>
              </a:xfrm>
            </p:grpSpPr>
            <p:pic>
              <p:nvPicPr>
                <p:cNvPr id="68" name="Picture 67"/>
                <p:cNvPicPr>
                  <a:picLocks noChangeAspect="1"/>
                </p:cNvPicPr>
                <p:nvPr userDrawn="1"/>
              </p:nvPicPr>
              <p:blipFill>
                <a:blip r:embed="rId5"/>
                <a:stretch>
                  <a:fillRect/>
                </a:stretch>
              </p:blipFill>
              <p:spPr>
                <a:xfrm>
                  <a:off x="-3094760" y="14877307"/>
                  <a:ext cx="1420279" cy="1029694"/>
                </a:xfrm>
                <a:prstGeom prst="rect">
                  <a:avLst/>
                </a:prstGeom>
              </p:spPr>
            </p:pic>
            <p:sp>
              <p:nvSpPr>
                <p:cNvPr id="69" name="TextBox 68"/>
                <p:cNvSpPr txBox="1"/>
                <p:nvPr userDrawn="1"/>
              </p:nvSpPr>
              <p:spPr>
                <a:xfrm>
                  <a:off x="-3092013" y="15833157"/>
                  <a:ext cx="1417532" cy="279456"/>
                </a:xfrm>
                <a:prstGeom prst="rect">
                  <a:avLst/>
                </a:prstGeom>
                <a:solidFill>
                  <a:srgbClr val="FF0000"/>
                </a:solidFill>
              </p:spPr>
              <p:txBody>
                <a:bodyPr wrap="square" lIns="457200" tIns="91440" rIns="457200" bIns="91440" rtlCol="0">
                  <a:spAutoFit/>
                </a:bodyPr>
                <a:lstStyle/>
                <a:p>
                  <a:pPr algn="ctr"/>
                  <a:r>
                    <a:rPr lang="en-US" sz="1969" b="1" dirty="0">
                      <a:solidFill>
                        <a:schemeClr val="bg1"/>
                      </a:solidFill>
                    </a:rPr>
                    <a:t>DISTORTED</a:t>
                  </a:r>
                  <a:endParaRPr lang="en-US" sz="886" b="1" dirty="0">
                    <a:solidFill>
                      <a:schemeClr val="bg1"/>
                    </a:solidFill>
                  </a:endParaRPr>
                </a:p>
              </p:txBody>
            </p:sp>
          </p:grpSp>
          <p:pic>
            <p:nvPicPr>
              <p:cNvPr id="66" name="Picture 65"/>
              <p:cNvPicPr>
                <a:picLocks noChangeAspect="1"/>
              </p:cNvPicPr>
              <p:nvPr userDrawn="1"/>
            </p:nvPicPr>
            <p:blipFill>
              <a:blip r:embed="rId6"/>
              <a:stretch>
                <a:fillRect/>
              </a:stretch>
            </p:blipFill>
            <p:spPr>
              <a:xfrm>
                <a:off x="-4596333" y="13692496"/>
                <a:ext cx="1098742" cy="847761"/>
              </a:xfrm>
              <a:prstGeom prst="rect">
                <a:avLst/>
              </a:prstGeom>
            </p:spPr>
          </p:pic>
          <p:sp>
            <p:nvSpPr>
              <p:cNvPr id="67" name="TextBox 66"/>
              <p:cNvSpPr txBox="1"/>
              <p:nvPr userDrawn="1"/>
            </p:nvSpPr>
            <p:spPr>
              <a:xfrm>
                <a:off x="-4566506" y="14341484"/>
                <a:ext cx="1035685" cy="295384"/>
              </a:xfrm>
              <a:prstGeom prst="rect">
                <a:avLst/>
              </a:prstGeom>
              <a:noFill/>
            </p:spPr>
            <p:txBody>
              <a:bodyPr wrap="square" lIns="457200" tIns="457200" rIns="457200" bIns="0" rtlCol="0">
                <a:spAutoFit/>
              </a:bodyPr>
              <a:lstStyle/>
              <a:p>
                <a:pPr algn="ctr"/>
                <a:r>
                  <a:rPr lang="en-US" sz="1575" dirty="0">
                    <a:solidFill>
                      <a:schemeClr val="bg1"/>
                    </a:solidFill>
                  </a:rPr>
                  <a:t>Corner</a:t>
                </a:r>
                <a:r>
                  <a:rPr lang="en-US" sz="1575" baseline="0" dirty="0">
                    <a:solidFill>
                      <a:schemeClr val="bg1"/>
                    </a:solidFill>
                  </a:rPr>
                  <a:t> handles</a:t>
                </a:r>
                <a:endParaRPr lang="en-US" sz="1575" dirty="0">
                  <a:solidFill>
                    <a:schemeClr val="bg1"/>
                  </a:solidFill>
                </a:endParaRPr>
              </a:p>
            </p:txBody>
          </p:sp>
        </p:grpSp>
        <p:grpSp>
          <p:nvGrpSpPr>
            <p:cNvPr id="42" name="Group 41"/>
            <p:cNvGrpSpPr/>
            <p:nvPr userDrawn="1"/>
          </p:nvGrpSpPr>
          <p:grpSpPr>
            <a:xfrm>
              <a:off x="-10732766" y="34463689"/>
              <a:ext cx="9344084" cy="2453249"/>
              <a:chOff x="-4908909" y="15818038"/>
              <a:chExt cx="4306270" cy="1127127"/>
            </a:xfrm>
          </p:grpSpPr>
          <p:graphicFrame>
            <p:nvGraphicFramePr>
              <p:cNvPr id="43" name="Object 42"/>
              <p:cNvGraphicFramePr>
                <a:graphicFrameLocks noChangeAspect="1"/>
              </p:cNvGraphicFramePr>
              <p:nvPr userDrawn="1">
                <p:extLst>
                  <p:ext uri="{D42A27DB-BD31-4B8C-83A1-F6EECF244321}">
                    <p14:modId xmlns:p14="http://schemas.microsoft.com/office/powerpoint/2010/main" val="3418637609"/>
                  </p:ext>
                </p:extLst>
              </p:nvPr>
            </p:nvGraphicFramePr>
            <p:xfrm>
              <a:off x="-4682404" y="15818045"/>
              <a:ext cx="1828800" cy="1117600"/>
            </p:xfrm>
            <a:graphic>
              <a:graphicData uri="http://schemas.openxmlformats.org/presentationml/2006/ole">
                <mc:AlternateContent xmlns:mc="http://schemas.openxmlformats.org/markup-compatibility/2006">
                  <mc:Choice xmlns:v="urn:schemas-microsoft-com:vml" Requires="v">
                    <p:oleObj name="Image" r:id="rId7" imgW="1828440" imgH="1117440" progId="Photoshop.Image.13">
                      <p:embed/>
                    </p:oleObj>
                  </mc:Choice>
                  <mc:Fallback>
                    <p:oleObj name="Image" r:id="rId7" imgW="1828440" imgH="1117440" progId="Photoshop.Image.13">
                      <p:embed/>
                      <p:pic>
                        <p:nvPicPr>
                          <p:cNvPr id="0" name=""/>
                          <p:cNvPicPr/>
                          <p:nvPr/>
                        </p:nvPicPr>
                        <p:blipFill>
                          <a:blip r:embed="rId8"/>
                          <a:stretch>
                            <a:fillRect/>
                          </a:stretch>
                        </p:blipFill>
                        <p:spPr>
                          <a:xfrm>
                            <a:off x="-4682404" y="15818045"/>
                            <a:ext cx="1828800" cy="1117600"/>
                          </a:xfrm>
                          <a:prstGeom prst="rect">
                            <a:avLst/>
                          </a:prstGeom>
                        </p:spPr>
                      </p:pic>
                    </p:oleObj>
                  </mc:Fallback>
                </mc:AlternateContent>
              </a:graphicData>
            </a:graphic>
          </p:graphicFrame>
          <p:graphicFrame>
            <p:nvGraphicFramePr>
              <p:cNvPr id="44" name="Object 43"/>
              <p:cNvGraphicFramePr>
                <a:graphicFrameLocks noChangeAspect="1"/>
              </p:cNvGraphicFramePr>
              <p:nvPr userDrawn="1">
                <p:extLst>
                  <p:ext uri="{D42A27DB-BD31-4B8C-83A1-F6EECF244321}">
                    <p14:modId xmlns:p14="http://schemas.microsoft.com/office/powerpoint/2010/main" val="2749430147"/>
                  </p:ext>
                </p:extLst>
              </p:nvPr>
            </p:nvGraphicFramePr>
            <p:xfrm>
              <a:off x="-2605698" y="15821738"/>
              <a:ext cx="1828800" cy="1117600"/>
            </p:xfrm>
            <a:graphic>
              <a:graphicData uri="http://schemas.openxmlformats.org/presentationml/2006/ole">
                <mc:AlternateContent xmlns:mc="http://schemas.openxmlformats.org/markup-compatibility/2006">
                  <mc:Choice xmlns:v="urn:schemas-microsoft-com:vml" Requires="v">
                    <p:oleObj name="Image" r:id="rId9" imgW="1828440" imgH="1117440" progId="Photoshop.Image.13">
                      <p:embed/>
                    </p:oleObj>
                  </mc:Choice>
                  <mc:Fallback>
                    <p:oleObj name="Image" r:id="rId9" imgW="1828440" imgH="1117440" progId="Photoshop.Image.13">
                      <p:embed/>
                      <p:pic>
                        <p:nvPicPr>
                          <p:cNvPr id="0" name=""/>
                          <p:cNvPicPr/>
                          <p:nvPr/>
                        </p:nvPicPr>
                        <p:blipFill>
                          <a:blip r:embed="rId10"/>
                          <a:stretch>
                            <a:fillRect/>
                          </a:stretch>
                        </p:blipFill>
                        <p:spPr>
                          <a:xfrm>
                            <a:off x="-2605698" y="15821738"/>
                            <a:ext cx="1828800" cy="1117600"/>
                          </a:xfrm>
                          <a:prstGeom prst="rect">
                            <a:avLst/>
                          </a:prstGeom>
                        </p:spPr>
                      </p:pic>
                    </p:oleObj>
                  </mc:Fallback>
                </mc:AlternateContent>
              </a:graphicData>
            </a:graphic>
          </p:graphicFrame>
          <p:sp>
            <p:nvSpPr>
              <p:cNvPr id="46" name="TextBox 45"/>
              <p:cNvSpPr txBox="1"/>
              <p:nvPr userDrawn="1"/>
            </p:nvSpPr>
            <p:spPr>
              <a:xfrm rot="16200000">
                <a:off x="-5384842" y="16293971"/>
                <a:ext cx="1117601" cy="165735"/>
              </a:xfrm>
              <a:prstGeom prst="rect">
                <a:avLst/>
              </a:prstGeom>
              <a:noFill/>
            </p:spPr>
            <p:txBody>
              <a:bodyPr wrap="square" lIns="91440" tIns="91440" rIns="91440" bIns="0" rtlCol="0">
                <a:spAutoFit/>
              </a:bodyPr>
              <a:lstStyle/>
              <a:p>
                <a:pPr algn="ctr"/>
                <a:r>
                  <a:rPr lang="en-US" sz="1969" dirty="0">
                    <a:solidFill>
                      <a:srgbClr val="92D050"/>
                    </a:solidFill>
                  </a:rPr>
                  <a:t>Good</a:t>
                </a:r>
                <a:r>
                  <a:rPr lang="en-US" sz="1969" baseline="0" dirty="0">
                    <a:solidFill>
                      <a:srgbClr val="92D050"/>
                    </a:solidFill>
                  </a:rPr>
                  <a:t> </a:t>
                </a:r>
                <a:r>
                  <a:rPr lang="en-US" sz="1969" baseline="0" dirty="0">
                    <a:solidFill>
                      <a:schemeClr val="bg1"/>
                    </a:solidFill>
                  </a:rPr>
                  <a:t>printing quality</a:t>
                </a:r>
                <a:endParaRPr lang="en-US" sz="1969" dirty="0">
                  <a:solidFill>
                    <a:schemeClr val="bg1"/>
                  </a:solidFill>
                </a:endParaRPr>
              </a:p>
            </p:txBody>
          </p:sp>
          <p:sp>
            <p:nvSpPr>
              <p:cNvPr id="47" name="TextBox 46"/>
              <p:cNvSpPr txBox="1"/>
              <p:nvPr userDrawn="1"/>
            </p:nvSpPr>
            <p:spPr>
              <a:xfrm rot="16200000">
                <a:off x="-1244307" y="16303497"/>
                <a:ext cx="1117601" cy="165735"/>
              </a:xfrm>
              <a:prstGeom prst="rect">
                <a:avLst/>
              </a:prstGeom>
              <a:noFill/>
            </p:spPr>
            <p:txBody>
              <a:bodyPr wrap="square" lIns="91440" tIns="91440" rIns="91440" bIns="0" rtlCol="0">
                <a:spAutoFit/>
              </a:bodyPr>
              <a:lstStyle/>
              <a:p>
                <a:pPr algn="ctr"/>
                <a:r>
                  <a:rPr lang="en-US" sz="1969" dirty="0">
                    <a:solidFill>
                      <a:srgbClr val="FF0000"/>
                    </a:solidFill>
                  </a:rPr>
                  <a:t>Bad </a:t>
                </a:r>
                <a:r>
                  <a:rPr lang="en-US" sz="1969" dirty="0">
                    <a:solidFill>
                      <a:schemeClr val="bg1"/>
                    </a:solidFill>
                  </a:rPr>
                  <a:t>printing quality</a:t>
                </a:r>
              </a:p>
            </p:txBody>
          </p:sp>
        </p:grpSp>
      </p:grpSp>
      <p:grpSp>
        <p:nvGrpSpPr>
          <p:cNvPr id="72" name="Group 71"/>
          <p:cNvGrpSpPr/>
          <p:nvPr userDrawn="1"/>
        </p:nvGrpSpPr>
        <p:grpSpPr>
          <a:xfrm>
            <a:off x="32837722" y="0"/>
            <a:ext cx="12158534" cy="43200638"/>
            <a:chOff x="44157839" y="-55065"/>
            <a:chExt cx="11062139" cy="39522767"/>
          </a:xfrm>
        </p:grpSpPr>
        <p:sp>
          <p:nvSpPr>
            <p:cNvPr id="73" name="Rectangle 72"/>
            <p:cNvSpPr/>
            <p:nvPr userDrawn="1"/>
          </p:nvSpPr>
          <p:spPr>
            <a:xfrm>
              <a:off x="44157839" y="-55065"/>
              <a:ext cx="11062139" cy="3952276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725" b="1" spc="591" dirty="0">
                  <a:solidFill>
                    <a:schemeClr val="bg1"/>
                  </a:solidFill>
                  <a:latin typeface="Trebuchet MS" pitchFamily="34" charset="0"/>
                </a:rPr>
                <a:t>QUICK START (cont.)</a:t>
              </a:r>
            </a:p>
            <a:p>
              <a:pPr algn="ctr"/>
              <a:endParaRPr lang="en-US" sz="4331"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How to change the template color theme</a:t>
              </a:r>
            </a:p>
            <a:p>
              <a:pPr marL="0" marR="0" lvl="2" indent="0" algn="l" defTabSz="112505"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150" b="0" spc="0" baseline="0" dirty="0">
                  <a:solidFill>
                    <a:schemeClr val="bg1">
                      <a:lumMod val="75000"/>
                    </a:schemeClr>
                  </a:solidFill>
                  <a:latin typeface="Trebuchet MS" pitchFamily="34" charset="0"/>
                </a:rPr>
                <a:t>also create your own color theme.</a:t>
              </a:r>
            </a:p>
            <a:p>
              <a:pPr marL="0" marR="0" lvl="2"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r>
                <a:rPr lang="en-US" sz="315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Text</a:t>
              </a:r>
            </a:p>
            <a:p>
              <a:pPr marL="3375165" lvl="2" indent="0" algn="l" defTabSz="112505"/>
              <a:r>
                <a:rPr lang="en-US" sz="315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494503" lvl="2"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 </a:t>
              </a:r>
              <a:r>
                <a:rPr kumimoji="0" lang="en-US" sz="3937"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150" b="0" baseline="0" dirty="0">
                <a:solidFill>
                  <a:schemeClr val="bg1">
                    <a:lumMod val="75000"/>
                  </a:schemeClr>
                </a:solidFill>
                <a:latin typeface="Trebuchet MS" pitchFamily="34" charset="0"/>
              </a:endParaRPr>
            </a:p>
            <a:p>
              <a:pPr marL="1494503" lvl="2"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Tables</a:t>
              </a:r>
            </a:p>
            <a:p>
              <a:pPr marL="1968846" lvl="1" indent="0" algn="l" defTabSz="112505"/>
              <a:r>
                <a:rPr lang="en-US" sz="315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2505"/>
              <a:r>
                <a:rPr lang="en-US" sz="315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494503" rtl="0" eaLnBrk="1" fontAlgn="auto" latinLnBrk="0" hangingPunct="1">
                <a:lnSpc>
                  <a:spcPct val="100000"/>
                </a:lnSpc>
                <a:spcBef>
                  <a:spcPts val="0"/>
                </a:spcBef>
                <a:spcAft>
                  <a:spcPts val="0"/>
                </a:spcAft>
                <a:buClrTx/>
                <a:buSzTx/>
                <a:buFontTx/>
                <a:buNone/>
                <a:tabLst/>
                <a:defRPr/>
              </a:pPr>
              <a:endParaRPr kumimoji="0" lang="en-US" sz="3937"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2756"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74" name="Object 73"/>
            <p:cNvGraphicFramePr>
              <a:graphicFrameLocks noChangeAspect="1"/>
            </p:cNvGraphicFramePr>
            <p:nvPr userDrawn="1">
              <p:extLst>
                <p:ext uri="{D42A27DB-BD31-4B8C-83A1-F6EECF244321}">
                  <p14:modId xmlns:p14="http://schemas.microsoft.com/office/powerpoint/2010/main" val="411608545"/>
                </p:ext>
              </p:extLst>
            </p:nvPr>
          </p:nvGraphicFramePr>
          <p:xfrm>
            <a:off x="46871237" y="4169810"/>
            <a:ext cx="5586150" cy="2063772"/>
          </p:xfrm>
          <a:graphic>
            <a:graphicData uri="http://schemas.openxmlformats.org/presentationml/2006/ole">
              <mc:AlternateContent xmlns:mc="http://schemas.openxmlformats.org/markup-compatibility/2006">
                <mc:Choice xmlns:v="urn:schemas-microsoft-com:vml" Requires="v">
                  <p:oleObj name="Image" r:id="rId11" imgW="4571280" imgH="1688760" progId="Photoshop.Image.13">
                    <p:embed/>
                  </p:oleObj>
                </mc:Choice>
                <mc:Fallback>
                  <p:oleObj name="Image" r:id="rId11" imgW="4571280" imgH="1688760" progId="Photoshop.Image.13">
                    <p:embed/>
                    <p:pic>
                      <p:nvPicPr>
                        <p:cNvPr id="0" name=""/>
                        <p:cNvPicPr/>
                        <p:nvPr/>
                      </p:nvPicPr>
                      <p:blipFill>
                        <a:blip r:embed="rId12"/>
                        <a:stretch>
                          <a:fillRect/>
                        </a:stretch>
                      </p:blipFill>
                      <p:spPr>
                        <a:xfrm>
                          <a:off x="46871237" y="4169810"/>
                          <a:ext cx="5586150" cy="2063772"/>
                        </a:xfrm>
                        <a:prstGeom prst="rect">
                          <a:avLst/>
                        </a:prstGeom>
                      </p:spPr>
                    </p:pic>
                  </p:oleObj>
                </mc:Fallback>
              </mc:AlternateContent>
            </a:graphicData>
          </a:graphic>
        </p:graphicFrame>
        <p:pic>
          <p:nvPicPr>
            <p:cNvPr id="75" name="Picture 74"/>
            <p:cNvPicPr>
              <a:picLocks noChangeAspect="1"/>
            </p:cNvPicPr>
            <p:nvPr userDrawn="1"/>
          </p:nvPicPr>
          <p:blipFill>
            <a:blip r:embed="rId13"/>
            <a:stretch>
              <a:fillRect/>
            </a:stretch>
          </p:blipFill>
          <p:spPr>
            <a:xfrm>
              <a:off x="44487207" y="9867815"/>
              <a:ext cx="2969584" cy="1370577"/>
            </a:xfrm>
            <a:prstGeom prst="rect">
              <a:avLst/>
            </a:prstGeom>
            <a:ln>
              <a:noFill/>
            </a:ln>
          </p:spPr>
        </p:pic>
        <p:graphicFrame>
          <p:nvGraphicFramePr>
            <p:cNvPr id="76" name="Object 75"/>
            <p:cNvGraphicFramePr>
              <a:graphicFrameLocks noChangeAspect="1"/>
            </p:cNvGraphicFramePr>
            <p:nvPr userDrawn="1">
              <p:extLst>
                <p:ext uri="{D42A27DB-BD31-4B8C-83A1-F6EECF244321}">
                  <p14:modId xmlns:p14="http://schemas.microsoft.com/office/powerpoint/2010/main" val="3565150550"/>
                </p:ext>
              </p:extLst>
            </p:nvPr>
          </p:nvGraphicFramePr>
          <p:xfrm>
            <a:off x="44715065" y="15720145"/>
            <a:ext cx="1482266" cy="992162"/>
          </p:xfrm>
          <a:graphic>
            <a:graphicData uri="http://schemas.openxmlformats.org/presentationml/2006/ole">
              <mc:AlternateContent xmlns:mc="http://schemas.openxmlformats.org/markup-compatibility/2006">
                <mc:Choice xmlns:v="urn:schemas-microsoft-com:vml" Requires="v">
                  <p:oleObj name="Image" r:id="rId14" imgW="1574280" imgH="1053720" progId="Photoshop.Image.13">
                    <p:embed/>
                  </p:oleObj>
                </mc:Choice>
                <mc:Fallback>
                  <p:oleObj name="Image" r:id="rId14" imgW="1574280" imgH="1053720" progId="Photoshop.Image.13">
                    <p:embed/>
                    <p:pic>
                      <p:nvPicPr>
                        <p:cNvPr id="0" name=""/>
                        <p:cNvPicPr/>
                        <p:nvPr/>
                      </p:nvPicPr>
                      <p:blipFill>
                        <a:blip r:embed="rId15"/>
                        <a:stretch>
                          <a:fillRect/>
                        </a:stretch>
                      </p:blipFill>
                      <p:spPr>
                        <a:xfrm>
                          <a:off x="44715065" y="15720145"/>
                          <a:ext cx="1482266" cy="992162"/>
                        </a:xfrm>
                        <a:prstGeom prst="rect">
                          <a:avLst/>
                        </a:prstGeom>
                      </p:spPr>
                    </p:pic>
                  </p:oleObj>
                </mc:Fallback>
              </mc:AlternateContent>
            </a:graphicData>
          </a:graphic>
        </p:graphicFrame>
        <p:grpSp>
          <p:nvGrpSpPr>
            <p:cNvPr id="77" name="Group 76"/>
            <p:cNvGrpSpPr/>
            <p:nvPr userDrawn="1"/>
          </p:nvGrpSpPr>
          <p:grpSpPr>
            <a:xfrm>
              <a:off x="44487207" y="36227064"/>
              <a:ext cx="10354213" cy="1265612"/>
              <a:chOff x="44200453" y="34232958"/>
              <a:chExt cx="9771399" cy="1090622"/>
            </a:xfrm>
          </p:grpSpPr>
          <p:sp>
            <p:nvSpPr>
              <p:cNvPr id="79" name="Rounded Rectangle 78"/>
              <p:cNvSpPr/>
              <p:nvPr userDrawn="1"/>
            </p:nvSpPr>
            <p:spPr>
              <a:xfrm>
                <a:off x="44200453" y="34232958"/>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pic>
            <p:nvPicPr>
              <p:cNvPr id="80" name="Picture 7" descr="http://t2.gstatic.com/images?q=tbn:ANd9GcR4APHC6TT9w54M2zn_pvCiBxUNcspYPoVxirLRphBoJabfSvu7zw">
                <a:hlinkClick r:id="rId16"/>
              </p:cNvPr>
              <p:cNvPicPr>
                <a:picLocks noChangeAspect="1" noChangeArrowheads="1"/>
              </p:cNvPicPr>
              <p:nvPr userDrawn="1"/>
            </p:nvPicPr>
            <p:blipFill>
              <a:blip r:embed="rId17" cstate="print"/>
              <a:srcRect/>
              <a:stretch>
                <a:fillRect/>
              </a:stretch>
            </p:blipFill>
            <p:spPr bwMode="auto">
              <a:xfrm>
                <a:off x="44326393" y="34331292"/>
                <a:ext cx="914401" cy="914399"/>
              </a:xfrm>
              <a:prstGeom prst="rect">
                <a:avLst/>
              </a:prstGeom>
              <a:noFill/>
              <a:ln>
                <a:noFill/>
              </a:ln>
            </p:spPr>
          </p:pic>
          <p:sp>
            <p:nvSpPr>
              <p:cNvPr id="81" name="TextBox 80"/>
              <p:cNvSpPr txBox="1"/>
              <p:nvPr userDrawn="1"/>
            </p:nvSpPr>
            <p:spPr>
              <a:xfrm>
                <a:off x="45300663" y="34422880"/>
                <a:ext cx="8671189" cy="645934"/>
              </a:xfrm>
              <a:prstGeom prst="rect">
                <a:avLst/>
              </a:prstGeom>
              <a:noFill/>
              <a:ln>
                <a:noFill/>
              </a:ln>
            </p:spPr>
            <p:txBody>
              <a:bodyPr wrap="square" rtlCol="0">
                <a:spAutoFit/>
              </a:bodyPr>
              <a:lstStyle/>
              <a:p>
                <a:r>
                  <a:rPr lang="en-US" sz="2362" dirty="0">
                    <a:solidFill>
                      <a:schemeClr val="tx2"/>
                    </a:solidFill>
                    <a:latin typeface="Trebuchet MS" pitchFamily="34" charset="0"/>
                  </a:rPr>
                  <a:t>Student</a:t>
                </a:r>
                <a:r>
                  <a:rPr lang="en-US" sz="2362" baseline="0" dirty="0">
                    <a:solidFill>
                      <a:schemeClr val="tx2"/>
                    </a:solidFill>
                    <a:latin typeface="Trebuchet MS" pitchFamily="34" charset="0"/>
                  </a:rPr>
                  <a:t> discounts are available on our </a:t>
                </a:r>
                <a:r>
                  <a:rPr lang="en-US" sz="2362" baseline="0" dirty="0" err="1">
                    <a:solidFill>
                      <a:schemeClr val="tx2"/>
                    </a:solidFill>
                    <a:latin typeface="Trebuchet MS" pitchFamily="34" charset="0"/>
                  </a:rPr>
                  <a:t>Facebook</a:t>
                </a:r>
                <a:r>
                  <a:rPr lang="en-US" sz="2362" baseline="0" dirty="0">
                    <a:solidFill>
                      <a:schemeClr val="tx2"/>
                    </a:solidFill>
                    <a:latin typeface="Trebuchet MS" pitchFamily="34" charset="0"/>
                  </a:rPr>
                  <a:t> page.</a:t>
                </a:r>
                <a:br>
                  <a:rPr lang="en-US" sz="2362" baseline="0" dirty="0">
                    <a:solidFill>
                      <a:schemeClr val="tx2"/>
                    </a:solidFill>
                    <a:latin typeface="Trebuchet MS" pitchFamily="34" charset="0"/>
                  </a:rPr>
                </a:br>
                <a:r>
                  <a:rPr lang="en-US" sz="2362" baseline="0" dirty="0">
                    <a:solidFill>
                      <a:schemeClr val="tx2"/>
                    </a:solidFill>
                    <a:latin typeface="Trebuchet MS" pitchFamily="34" charset="0"/>
                  </a:rPr>
                  <a:t>Go to </a:t>
                </a:r>
                <a:r>
                  <a:rPr lang="en-US" sz="2362" u="sng" baseline="0" dirty="0">
                    <a:solidFill>
                      <a:schemeClr val="tx2"/>
                    </a:solidFill>
                    <a:latin typeface="Trebuchet MS" pitchFamily="34" charset="0"/>
                  </a:rPr>
                  <a:t>PosterPresentations.com</a:t>
                </a:r>
                <a:r>
                  <a:rPr lang="en-US" sz="2362" baseline="0" dirty="0">
                    <a:solidFill>
                      <a:schemeClr val="tx2"/>
                    </a:solidFill>
                    <a:latin typeface="Trebuchet MS" pitchFamily="34" charset="0"/>
                  </a:rPr>
                  <a:t> and click on the FB icon. </a:t>
                </a:r>
                <a:endParaRPr lang="en-US" sz="2362" dirty="0">
                  <a:solidFill>
                    <a:schemeClr val="tx2"/>
                  </a:solidFill>
                  <a:latin typeface="Trebuchet MS" pitchFamily="34" charset="0"/>
                </a:endParaRPr>
              </a:p>
            </p:txBody>
          </p:sp>
        </p:grpSp>
      </p:grpSp>
      <p:sp>
        <p:nvSpPr>
          <p:cNvPr id="35" name="TextBox 34"/>
          <p:cNvSpPr txBox="1"/>
          <p:nvPr userDrawn="1"/>
        </p:nvSpPr>
        <p:spPr>
          <a:xfrm>
            <a:off x="33199735" y="41576996"/>
            <a:ext cx="7551139" cy="1398600"/>
          </a:xfrm>
          <a:prstGeom prst="rect">
            <a:avLst/>
          </a:prstGeom>
          <a:noFill/>
        </p:spPr>
        <p:txBody>
          <a:bodyPr wrap="square" lIns="64277" tIns="32137" rIns="64277" bIns="32137" rtlCol="0">
            <a:spAutoFit/>
          </a:bodyPr>
          <a:lstStyle/>
          <a:p>
            <a:pPr marL="290639" indent="-290639">
              <a:lnSpc>
                <a:spcPts val="2559"/>
              </a:lnSpc>
            </a:pPr>
            <a:r>
              <a:rPr lang="en-US" sz="2756" dirty="0">
                <a:solidFill>
                  <a:schemeClr val="bg1"/>
                </a:solidFill>
              </a:rPr>
              <a:t>©2015</a:t>
            </a:r>
            <a:r>
              <a:rPr lang="en-US" sz="2756" baseline="0" dirty="0">
                <a:solidFill>
                  <a:schemeClr val="bg1"/>
                </a:solidFill>
              </a:rPr>
              <a:t> </a:t>
            </a:r>
            <a:r>
              <a:rPr lang="en-US" sz="2756" dirty="0">
                <a:solidFill>
                  <a:schemeClr val="bg1"/>
                </a:solidFill>
              </a:rPr>
              <a:t>PosterPresentations.com</a:t>
            </a:r>
            <a:br>
              <a:rPr lang="en-US" sz="2756" dirty="0">
                <a:solidFill>
                  <a:schemeClr val="bg1"/>
                </a:solidFill>
              </a:rPr>
            </a:br>
            <a:r>
              <a:rPr lang="en-US" sz="2362" dirty="0">
                <a:solidFill>
                  <a:schemeClr val="bg1"/>
                </a:solidFill>
              </a:rPr>
              <a:t>2117 Fourth Street ,</a:t>
            </a:r>
            <a:r>
              <a:rPr lang="en-US" sz="2362" baseline="0" dirty="0">
                <a:solidFill>
                  <a:schemeClr val="bg1"/>
                </a:solidFill>
              </a:rPr>
              <a:t> Unit C</a:t>
            </a:r>
          </a:p>
          <a:p>
            <a:pPr marL="290639" indent="-6250">
              <a:lnSpc>
                <a:spcPts val="2559"/>
              </a:lnSpc>
            </a:pPr>
            <a:r>
              <a:rPr lang="en-US" sz="2362" baseline="0" dirty="0">
                <a:solidFill>
                  <a:schemeClr val="bg1"/>
                </a:solidFill>
              </a:rPr>
              <a:t>Berkeley CA </a:t>
            </a:r>
            <a:r>
              <a:rPr lang="en-US" sz="1969" baseline="0" dirty="0">
                <a:solidFill>
                  <a:schemeClr val="bg1"/>
                </a:solidFill>
              </a:rPr>
              <a:t>94710</a:t>
            </a:r>
            <a:br>
              <a:rPr lang="en-US" sz="2362" baseline="0" dirty="0">
                <a:solidFill>
                  <a:schemeClr val="bg1"/>
                </a:solidFill>
              </a:rPr>
            </a:br>
            <a:r>
              <a:rPr lang="en-US" sz="2362" b="1" baseline="0" dirty="0">
                <a:solidFill>
                  <a:srgbClr val="FFFF00"/>
                </a:solidFill>
              </a:rPr>
              <a:t>posterpresenter@gmail.com</a:t>
            </a:r>
            <a:endParaRPr lang="en-US" sz="2756" b="1" dirty="0">
              <a:solidFill>
                <a:srgbClr val="FFFF00"/>
              </a:solidFill>
            </a:endParaRPr>
          </a:p>
        </p:txBody>
      </p:sp>
      <p:sp>
        <p:nvSpPr>
          <p:cNvPr id="48" name="Rounded Rectangle 47"/>
          <p:cNvSpPr/>
          <p:nvPr userDrawn="1"/>
        </p:nvSpPr>
        <p:spPr>
          <a:xfrm>
            <a:off x="680846" y="6873850"/>
            <a:ext cx="31039942" cy="34547494"/>
          </a:xfrm>
          <a:prstGeom prst="roundRect">
            <a:avLst>
              <a:gd name="adj" fmla="val 140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grpSp>
        <p:nvGrpSpPr>
          <p:cNvPr id="58" name="Group 57"/>
          <p:cNvGrpSpPr/>
          <p:nvPr userDrawn="1"/>
        </p:nvGrpSpPr>
        <p:grpSpPr>
          <a:xfrm>
            <a:off x="-37863" y="-10482"/>
            <a:ext cx="32480894" cy="5720152"/>
            <a:chOff x="-14192" y="1382"/>
            <a:chExt cx="27451941" cy="4572641"/>
          </a:xfrm>
        </p:grpSpPr>
        <p:sp>
          <p:nvSpPr>
            <p:cNvPr id="84" name="Rectangle 16"/>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85"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86" name="Rectangle 15"/>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grpSp>
        <p:nvGrpSpPr>
          <p:cNvPr id="87" name="Group 86"/>
          <p:cNvGrpSpPr/>
          <p:nvPr userDrawn="1"/>
        </p:nvGrpSpPr>
        <p:grpSpPr>
          <a:xfrm rot="10800000">
            <a:off x="-49933" y="41722043"/>
            <a:ext cx="32516780" cy="1478594"/>
            <a:chOff x="-14192" y="1382"/>
            <a:chExt cx="27451941" cy="4572641"/>
          </a:xfrm>
        </p:grpSpPr>
        <p:sp>
          <p:nvSpPr>
            <p:cNvPr id="88"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89"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90"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sp>
        <p:nvSpPr>
          <p:cNvPr id="91" name="Text Box 14"/>
          <p:cNvSpPr txBox="1">
            <a:spLocks noChangeArrowheads="1"/>
          </p:cNvSpPr>
          <p:nvPr userDrawn="1"/>
        </p:nvSpPr>
        <p:spPr bwMode="auto">
          <a:xfrm>
            <a:off x="995088" y="42439188"/>
            <a:ext cx="3747456" cy="324280"/>
          </a:xfrm>
          <a:prstGeom prst="rect">
            <a:avLst/>
          </a:prstGeom>
          <a:noFill/>
          <a:ln w="9525">
            <a:noFill/>
            <a:miter lim="800000"/>
            <a:headEnd/>
            <a:tailEnd/>
          </a:ln>
          <a:effectLst/>
        </p:spPr>
        <p:txBody>
          <a:bodyPr wrap="square" lIns="77065" tIns="38525" rIns="77065" bIns="38525">
            <a:spAutoFit/>
          </a:bodyPr>
          <a:lstStyle/>
          <a:p>
            <a:pPr eaLnBrk="0" hangingPunct="0">
              <a:lnSpc>
                <a:spcPct val="65000"/>
              </a:lnSpc>
              <a:spcBef>
                <a:spcPct val="50000"/>
              </a:spcBef>
              <a:defRPr/>
            </a:pPr>
            <a:r>
              <a:rPr lang="en-US" sz="591"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34"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436870" rtl="0" eaLnBrk="1" latinLnBrk="0" hangingPunct="1">
        <a:spcBef>
          <a:spcPct val="0"/>
        </a:spcBef>
        <a:buNone/>
        <a:defRPr sz="8859" kern="1200">
          <a:solidFill>
            <a:schemeClr val="bg1"/>
          </a:solidFill>
          <a:latin typeface="Trebuchet MS" pitchFamily="34" charset="0"/>
          <a:ea typeface="+mj-ea"/>
          <a:cs typeface="+mj-cs"/>
        </a:defRPr>
      </a:lvl1pPr>
    </p:titleStyle>
    <p:bodyStyle>
      <a:lvl1pPr marL="1663826" indent="-1663826" algn="l" defTabSz="4436870" rtl="0" eaLnBrk="1" latinLnBrk="0" hangingPunct="1">
        <a:spcBef>
          <a:spcPct val="20000"/>
        </a:spcBef>
        <a:buFont typeface="Arial" pitchFamily="34" charset="0"/>
        <a:buChar char="•"/>
        <a:defRPr sz="15552" kern="120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p:bodyStyle>
    <p:otherStyle>
      <a:defPPr>
        <a:defRPr lang="en-US"/>
      </a:defPPr>
      <a:lvl1pPr marL="0" algn="l" defTabSz="4436870" rtl="0" eaLnBrk="1" latinLnBrk="0" hangingPunct="1">
        <a:defRPr sz="8760" kern="1200">
          <a:solidFill>
            <a:schemeClr val="tx1"/>
          </a:solidFill>
          <a:latin typeface="+mn-lt"/>
          <a:ea typeface="+mn-ea"/>
          <a:cs typeface="+mn-cs"/>
        </a:defRPr>
      </a:lvl1pPr>
      <a:lvl2pPr marL="2218436" algn="l" defTabSz="4436870" rtl="0" eaLnBrk="1" latinLnBrk="0" hangingPunct="1">
        <a:defRPr sz="8760" kern="1200">
          <a:solidFill>
            <a:schemeClr val="tx1"/>
          </a:solidFill>
          <a:latin typeface="+mn-lt"/>
          <a:ea typeface="+mn-ea"/>
          <a:cs typeface="+mn-cs"/>
        </a:defRPr>
      </a:lvl2pPr>
      <a:lvl3pPr marL="4436870" algn="l" defTabSz="4436870" rtl="0" eaLnBrk="1" latinLnBrk="0" hangingPunct="1">
        <a:defRPr sz="8760" kern="1200">
          <a:solidFill>
            <a:schemeClr val="tx1"/>
          </a:solidFill>
          <a:latin typeface="+mn-lt"/>
          <a:ea typeface="+mn-ea"/>
          <a:cs typeface="+mn-cs"/>
        </a:defRPr>
      </a:lvl3pPr>
      <a:lvl4pPr marL="6655304" algn="l" defTabSz="4436870" rtl="0" eaLnBrk="1" latinLnBrk="0" hangingPunct="1">
        <a:defRPr sz="8760" kern="1200">
          <a:solidFill>
            <a:schemeClr val="tx1"/>
          </a:solidFill>
          <a:latin typeface="+mn-lt"/>
          <a:ea typeface="+mn-ea"/>
          <a:cs typeface="+mn-cs"/>
        </a:defRPr>
      </a:lvl4pPr>
      <a:lvl5pPr marL="8873739" algn="l" defTabSz="4436870" rtl="0" eaLnBrk="1" latinLnBrk="0" hangingPunct="1">
        <a:defRPr sz="8760" kern="1200">
          <a:solidFill>
            <a:schemeClr val="tx1"/>
          </a:solidFill>
          <a:latin typeface="+mn-lt"/>
          <a:ea typeface="+mn-ea"/>
          <a:cs typeface="+mn-cs"/>
        </a:defRPr>
      </a:lvl5pPr>
      <a:lvl6pPr marL="11092175" algn="l" defTabSz="4436870" rtl="0" eaLnBrk="1" latinLnBrk="0" hangingPunct="1">
        <a:defRPr sz="8760" kern="1200">
          <a:solidFill>
            <a:schemeClr val="tx1"/>
          </a:solidFill>
          <a:latin typeface="+mn-lt"/>
          <a:ea typeface="+mn-ea"/>
          <a:cs typeface="+mn-cs"/>
        </a:defRPr>
      </a:lvl6pPr>
      <a:lvl7pPr marL="13310611" algn="l" defTabSz="4436870" rtl="0" eaLnBrk="1" latinLnBrk="0" hangingPunct="1">
        <a:defRPr sz="8760" kern="1200">
          <a:solidFill>
            <a:schemeClr val="tx1"/>
          </a:solidFill>
          <a:latin typeface="+mn-lt"/>
          <a:ea typeface="+mn-ea"/>
          <a:cs typeface="+mn-cs"/>
        </a:defRPr>
      </a:lvl7pPr>
      <a:lvl8pPr marL="15529045" algn="l" defTabSz="4436870" rtl="0" eaLnBrk="1" latinLnBrk="0" hangingPunct="1">
        <a:defRPr sz="8760" kern="1200">
          <a:solidFill>
            <a:schemeClr val="tx1"/>
          </a:solidFill>
          <a:latin typeface="+mn-lt"/>
          <a:ea typeface="+mn-ea"/>
          <a:cs typeface="+mn-cs"/>
        </a:defRPr>
      </a:lvl8pPr>
      <a:lvl9pPr marL="17747481" algn="l" defTabSz="4436870" rtl="0" eaLnBrk="1" latinLnBrk="0" hangingPunct="1">
        <a:defRPr sz="8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42" Type="http://schemas.openxmlformats.org/officeDocument/2006/relationships/slideLayout" Target="../slideLayouts/slideLayout1.xml"/><Relationship Id="rId47" Type="http://schemas.openxmlformats.org/officeDocument/2006/relationships/image" Target="../media/image14.png"/><Relationship Id="rId63" Type="http://schemas.openxmlformats.org/officeDocument/2006/relationships/image" Target="../media/image30.png"/><Relationship Id="rId68" Type="http://schemas.openxmlformats.org/officeDocument/2006/relationships/image" Target="../media/image35.png"/><Relationship Id="rId84" Type="http://schemas.openxmlformats.org/officeDocument/2006/relationships/image" Target="../media/image51.png"/><Relationship Id="rId89" Type="http://schemas.openxmlformats.org/officeDocument/2006/relationships/image" Target="../media/image56.png"/><Relationship Id="rId16" Type="http://schemas.openxmlformats.org/officeDocument/2006/relationships/tags" Target="../tags/tag16.xml"/><Relationship Id="rId11" Type="http://schemas.openxmlformats.org/officeDocument/2006/relationships/tags" Target="../tags/tag11.xml"/><Relationship Id="rId32" Type="http://schemas.openxmlformats.org/officeDocument/2006/relationships/tags" Target="../tags/tag32.xml"/><Relationship Id="rId37" Type="http://schemas.openxmlformats.org/officeDocument/2006/relationships/tags" Target="../tags/tag37.xml"/><Relationship Id="rId53" Type="http://schemas.openxmlformats.org/officeDocument/2006/relationships/image" Target="../media/image20.png"/><Relationship Id="rId58" Type="http://schemas.openxmlformats.org/officeDocument/2006/relationships/image" Target="../media/image25.png"/><Relationship Id="rId74" Type="http://schemas.openxmlformats.org/officeDocument/2006/relationships/image" Target="../media/image41.png"/><Relationship Id="rId79" Type="http://schemas.openxmlformats.org/officeDocument/2006/relationships/image" Target="../media/image46.png"/><Relationship Id="rId5" Type="http://schemas.openxmlformats.org/officeDocument/2006/relationships/tags" Target="../tags/tag5.xml"/><Relationship Id="rId90" Type="http://schemas.openxmlformats.org/officeDocument/2006/relationships/image" Target="../media/image57.png"/><Relationship Id="rId22" Type="http://schemas.openxmlformats.org/officeDocument/2006/relationships/tags" Target="../tags/tag22.xml"/><Relationship Id="rId27" Type="http://schemas.openxmlformats.org/officeDocument/2006/relationships/tags" Target="../tags/tag27.xml"/><Relationship Id="rId48" Type="http://schemas.openxmlformats.org/officeDocument/2006/relationships/image" Target="../media/image15.png"/><Relationship Id="rId64" Type="http://schemas.openxmlformats.org/officeDocument/2006/relationships/image" Target="../media/image31.png"/><Relationship Id="rId69" Type="http://schemas.openxmlformats.org/officeDocument/2006/relationships/image" Target="../media/image36.png"/><Relationship Id="rId8" Type="http://schemas.openxmlformats.org/officeDocument/2006/relationships/tags" Target="../tags/tag8.xml"/><Relationship Id="rId51" Type="http://schemas.openxmlformats.org/officeDocument/2006/relationships/image" Target="../media/image18.png"/><Relationship Id="rId72" Type="http://schemas.openxmlformats.org/officeDocument/2006/relationships/image" Target="../media/image39.png"/><Relationship Id="rId80" Type="http://schemas.openxmlformats.org/officeDocument/2006/relationships/image" Target="../media/image47.png"/><Relationship Id="rId85" Type="http://schemas.openxmlformats.org/officeDocument/2006/relationships/image" Target="../media/image52.png"/><Relationship Id="rId93" Type="http://schemas.openxmlformats.org/officeDocument/2006/relationships/image" Target="../media/image60.png"/><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image" Target="../media/image13.png"/><Relationship Id="rId59" Type="http://schemas.openxmlformats.org/officeDocument/2006/relationships/image" Target="../media/image26.png"/><Relationship Id="rId67" Type="http://schemas.openxmlformats.org/officeDocument/2006/relationships/image" Target="../media/image34.png"/><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image" Target="../media/image21.png"/><Relationship Id="rId62" Type="http://schemas.openxmlformats.org/officeDocument/2006/relationships/image" Target="../media/image29.png"/><Relationship Id="rId70" Type="http://schemas.openxmlformats.org/officeDocument/2006/relationships/image" Target="../media/image37.png"/><Relationship Id="rId75" Type="http://schemas.openxmlformats.org/officeDocument/2006/relationships/image" Target="../media/image42.png"/><Relationship Id="rId83" Type="http://schemas.openxmlformats.org/officeDocument/2006/relationships/image" Target="../media/image50.png"/><Relationship Id="rId88" Type="http://schemas.openxmlformats.org/officeDocument/2006/relationships/image" Target="../media/image55.png"/><Relationship Id="rId91" Type="http://schemas.openxmlformats.org/officeDocument/2006/relationships/image" Target="../media/image58.png"/><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image" Target="../media/image16.png"/><Relationship Id="rId57" Type="http://schemas.openxmlformats.org/officeDocument/2006/relationships/image" Target="../media/image24.png"/><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image" Target="../media/image11.png"/><Relationship Id="rId52" Type="http://schemas.openxmlformats.org/officeDocument/2006/relationships/image" Target="../media/image19.png"/><Relationship Id="rId60" Type="http://schemas.openxmlformats.org/officeDocument/2006/relationships/image" Target="../media/image27.png"/><Relationship Id="rId65" Type="http://schemas.openxmlformats.org/officeDocument/2006/relationships/image" Target="../media/image32.png"/><Relationship Id="rId73" Type="http://schemas.openxmlformats.org/officeDocument/2006/relationships/image" Target="../media/image40.png"/><Relationship Id="rId78" Type="http://schemas.openxmlformats.org/officeDocument/2006/relationships/image" Target="../media/image45.png"/><Relationship Id="rId81" Type="http://schemas.openxmlformats.org/officeDocument/2006/relationships/image" Target="../media/image48.png"/><Relationship Id="rId86" Type="http://schemas.openxmlformats.org/officeDocument/2006/relationships/image" Target="../media/image53.png"/><Relationship Id="rId4" Type="http://schemas.openxmlformats.org/officeDocument/2006/relationships/tags" Target="../tags/tag4.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 Id="rId34" Type="http://schemas.openxmlformats.org/officeDocument/2006/relationships/tags" Target="../tags/tag34.xml"/><Relationship Id="rId50" Type="http://schemas.openxmlformats.org/officeDocument/2006/relationships/image" Target="../media/image17.png"/><Relationship Id="rId55" Type="http://schemas.openxmlformats.org/officeDocument/2006/relationships/image" Target="../media/image22.png"/><Relationship Id="rId76" Type="http://schemas.openxmlformats.org/officeDocument/2006/relationships/image" Target="../media/image43.png"/><Relationship Id="rId7" Type="http://schemas.openxmlformats.org/officeDocument/2006/relationships/tags" Target="../tags/tag7.xml"/><Relationship Id="rId71" Type="http://schemas.openxmlformats.org/officeDocument/2006/relationships/image" Target="../media/image38.png"/><Relationship Id="rId92" Type="http://schemas.openxmlformats.org/officeDocument/2006/relationships/image" Target="../media/image59.png"/><Relationship Id="rId2" Type="http://schemas.openxmlformats.org/officeDocument/2006/relationships/tags" Target="../tags/tag2.xml"/><Relationship Id="rId29" Type="http://schemas.openxmlformats.org/officeDocument/2006/relationships/tags" Target="../tags/tag29.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image" Target="../media/image12.png"/><Relationship Id="rId66" Type="http://schemas.openxmlformats.org/officeDocument/2006/relationships/image" Target="../media/image33.png"/><Relationship Id="rId87" Type="http://schemas.openxmlformats.org/officeDocument/2006/relationships/image" Target="../media/image54.png"/><Relationship Id="rId61" Type="http://schemas.openxmlformats.org/officeDocument/2006/relationships/image" Target="../media/image28.png"/><Relationship Id="rId82" Type="http://schemas.openxmlformats.org/officeDocument/2006/relationships/image" Target="../media/image49.png"/><Relationship Id="rId19" Type="http://schemas.openxmlformats.org/officeDocument/2006/relationships/tags" Target="../tags/tag19.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image" Target="../media/image23.png"/><Relationship Id="rId77"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文本框 163">
            <a:extLst>
              <a:ext uri="{FF2B5EF4-FFF2-40B4-BE49-F238E27FC236}">
                <a16:creationId xmlns:a16="http://schemas.microsoft.com/office/drawing/2014/main" id="{CB599BFB-F1D6-5225-B821-4ABBFC4D22CE}"/>
              </a:ext>
            </a:extLst>
          </p:cNvPr>
          <p:cNvSpPr txBox="1"/>
          <p:nvPr/>
        </p:nvSpPr>
        <p:spPr>
          <a:xfrm>
            <a:off x="16851530" y="24227347"/>
            <a:ext cx="12226424" cy="630942"/>
          </a:xfrm>
          <a:prstGeom prst="rect">
            <a:avLst/>
          </a:prstGeom>
          <a:noFill/>
        </p:spPr>
        <p:txBody>
          <a:bodyPr wrap="none" rtlCol="0">
            <a:spAutoFit/>
          </a:bodyPr>
          <a:lstStyle/>
          <a:p>
            <a:r>
              <a:rPr lang="en-US" altLang="zh-CN" sz="3500" dirty="0">
                <a:solidFill>
                  <a:srgbClr val="850000"/>
                </a:solidFill>
                <a:latin typeface="Times New Roman" panose="02020603050405020304" pitchFamily="18" charset="0"/>
                <a:cs typeface="Times New Roman" panose="02020603050405020304" pitchFamily="18" charset="0"/>
              </a:rPr>
              <a:t>two isothermal processes                     +  two connecting processes </a:t>
            </a:r>
            <a:endParaRPr lang="zh-CN" altLang="en-US" sz="3500" dirty="0">
              <a:solidFill>
                <a:srgbClr val="850000"/>
              </a:solidFill>
              <a:latin typeface="Times New Roman" panose="02020603050405020304" pitchFamily="18" charset="0"/>
              <a:cs typeface="Times New Roman" panose="02020603050405020304" pitchFamily="18" charset="0"/>
            </a:endParaRPr>
          </a:p>
        </p:txBody>
      </p:sp>
      <p:sp>
        <p:nvSpPr>
          <p:cNvPr id="2" name="Text Placeholder 1"/>
          <p:cNvSpPr>
            <a:spLocks noGrp="1"/>
          </p:cNvSpPr>
          <p:nvPr>
            <p:ph type="body" sz="quarter" idx="10"/>
          </p:nvPr>
        </p:nvSpPr>
        <p:spPr>
          <a:xfrm>
            <a:off x="753021" y="7754811"/>
            <a:ext cx="15218059" cy="6998997"/>
          </a:xfrm>
        </p:spPr>
        <p:txBody>
          <a:bodyPr/>
          <a:lstStyle/>
          <a:p>
            <a:pPr marL="571500" indent="-571500">
              <a:buFont typeface="Arial" panose="020B0604020202020204" pitchFamily="34" charset="0"/>
              <a:buChar char="•"/>
            </a:pPr>
            <a:r>
              <a:rPr lang="en-US" altLang="zh-CN" sz="4000" dirty="0"/>
              <a:t>Shortcut strategy [1] provides a powerful control method to speed up quasistatic thermodynamic processes within finite-time manipulation.</a:t>
            </a:r>
          </a:p>
          <a:p>
            <a:pPr marL="571500" indent="-571500">
              <a:buFont typeface="Arial" panose="020B0604020202020204" pitchFamily="34" charset="0"/>
              <a:buChar char="•"/>
            </a:pPr>
            <a:r>
              <a:rPr lang="en-US" altLang="zh-CN" sz="4000" dirty="0"/>
              <a:t>We use the shortcut</a:t>
            </a:r>
            <a:r>
              <a:rPr lang="zh-CN" altLang="en-US" sz="4000" dirty="0"/>
              <a:t> </a:t>
            </a:r>
            <a:r>
              <a:rPr lang="en-US" altLang="zh-CN" sz="4000" dirty="0"/>
              <a:t>strategy to</a:t>
            </a:r>
            <a:r>
              <a:rPr lang="zh-CN" altLang="en-US" sz="4000" dirty="0"/>
              <a:t> </a:t>
            </a:r>
            <a:r>
              <a:rPr lang="en-US" altLang="zh-CN" sz="4000" dirty="0"/>
              <a:t>construct</a:t>
            </a:r>
            <a:r>
              <a:rPr lang="zh-CN" altLang="en-US" sz="4000" dirty="0"/>
              <a:t> </a:t>
            </a:r>
            <a:r>
              <a:rPr lang="en-US" altLang="zh-CN" sz="4000" dirty="0"/>
              <a:t>and optimize Brownian</a:t>
            </a:r>
            <a:r>
              <a:rPr lang="zh-CN" altLang="en-US" sz="4000" dirty="0"/>
              <a:t> </a:t>
            </a:r>
            <a:r>
              <a:rPr lang="en-US" altLang="zh-CN" sz="4000" dirty="0"/>
              <a:t>heat</a:t>
            </a:r>
            <a:r>
              <a:rPr lang="zh-CN" altLang="en-US" sz="4000" dirty="0"/>
              <a:t> </a:t>
            </a:r>
            <a:r>
              <a:rPr lang="en-US" altLang="zh-CN" sz="4000" dirty="0"/>
              <a:t>engines in a class of power-law potentials, and formulate a geometric description of energetics with the thermodynamic length.</a:t>
            </a:r>
          </a:p>
          <a:p>
            <a:pPr marL="571500" indent="-571500">
              <a:buFont typeface="Arial" panose="020B0604020202020204" pitchFamily="34" charset="0"/>
              <a:buChar char="•"/>
            </a:pPr>
            <a:r>
              <a:rPr lang="en-US" altLang="zh-CN" sz="4000" dirty="0"/>
              <a:t>A tight bound of output power for shortcut-driven heat engines can be reached with the optimal shortcut control.</a:t>
            </a:r>
          </a:p>
          <a:p>
            <a:pPr marL="571500" indent="-571500">
              <a:buFont typeface="Arial" panose="020B0604020202020204" pitchFamily="34" charset="0"/>
              <a:buChar char="•"/>
            </a:pPr>
            <a:r>
              <a:rPr lang="en-US" altLang="zh-CN" sz="4000" dirty="0"/>
              <a:t>We extend previous results of maximum power and efficiency at maximum power in either underdamped limit or overdamped limit to general damped situation.</a:t>
            </a:r>
          </a:p>
        </p:txBody>
      </p:sp>
      <p:sp>
        <p:nvSpPr>
          <p:cNvPr id="3" name="Text Placeholder 2 1"/>
          <p:cNvSpPr>
            <a:spLocks noGrp="1"/>
          </p:cNvSpPr>
          <p:nvPr>
            <p:ph type="body" sz="quarter" idx="11"/>
          </p:nvPr>
        </p:nvSpPr>
        <p:spPr>
          <a:xfrm>
            <a:off x="765033" y="6840513"/>
            <a:ext cx="15206047" cy="835985"/>
          </a:xfrm>
        </p:spPr>
        <p:txBody>
          <a:bodyPr/>
          <a:lstStyle/>
          <a:p>
            <a:r>
              <a:rPr lang="en-US" sz="4200" u="none" dirty="0">
                <a:solidFill>
                  <a:srgbClr val="850000"/>
                </a:solidFill>
                <a:latin typeface="Arial" panose="020B0604020202020204" pitchFamily="34" charset="0"/>
                <a:cs typeface="Arial" panose="020B0604020202020204" pitchFamily="34" charset="0"/>
              </a:rPr>
              <a:t>Abstract</a:t>
            </a:r>
          </a:p>
        </p:txBody>
      </p:sp>
      <p:sp>
        <p:nvSpPr>
          <p:cNvPr id="7" name="Text Placeholder 6"/>
          <p:cNvSpPr>
            <a:spLocks noGrp="1"/>
          </p:cNvSpPr>
          <p:nvPr>
            <p:ph type="body" sz="quarter" idx="27"/>
          </p:nvPr>
        </p:nvSpPr>
        <p:spPr>
          <a:xfrm>
            <a:off x="16468124" y="36476263"/>
            <a:ext cx="15201673" cy="835985"/>
          </a:xfrm>
        </p:spPr>
        <p:txBody>
          <a:bodyPr/>
          <a:lstStyle/>
          <a:p>
            <a:r>
              <a:rPr lang="en-US" sz="4200" u="none" dirty="0">
                <a:solidFill>
                  <a:srgbClr val="850000"/>
                </a:solidFill>
                <a:latin typeface="Arial" panose="020B0604020202020204" pitchFamily="34" charset="0"/>
                <a:cs typeface="Arial" panose="020B0604020202020204" pitchFamily="34" charset="0"/>
              </a:rPr>
              <a:t>References</a:t>
            </a:r>
          </a:p>
        </p:txBody>
      </p:sp>
      <p:sp>
        <p:nvSpPr>
          <p:cNvPr id="8" name="Text Placeholder 7"/>
          <p:cNvSpPr>
            <a:spLocks noGrp="1"/>
          </p:cNvSpPr>
          <p:nvPr>
            <p:ph type="body" sz="quarter" idx="28"/>
          </p:nvPr>
        </p:nvSpPr>
        <p:spPr>
          <a:xfrm>
            <a:off x="16507963" y="37200143"/>
            <a:ext cx="15121993" cy="4044342"/>
          </a:xfrm>
        </p:spPr>
        <p:txBody>
          <a:bodyPr/>
          <a:lstStyle/>
          <a:p>
            <a:r>
              <a:rPr lang="en-US" altLang="zh-CN" sz="4000" dirty="0">
                <a:latin typeface="Times New Roman" panose="02020603050405020304" pitchFamily="18" charset="0"/>
                <a:cs typeface="Times New Roman" panose="02020603050405020304" pitchFamily="18" charset="0"/>
              </a:rPr>
              <a:t>[1] G. Li, H. T. Quan and Z. C. Tu, Phys. Rev. E 96, 012144 (2017)</a:t>
            </a:r>
          </a:p>
          <a:p>
            <a:r>
              <a:rPr lang="en-US" altLang="zh-CN" sz="4000" dirty="0">
                <a:latin typeface="Times New Roman" panose="02020603050405020304" pitchFamily="18" charset="0"/>
                <a:ea typeface="等线" panose="02010600030101010101" pitchFamily="2" charset="-122"/>
                <a:cs typeface="Times New Roman" panose="02020603050405020304" pitchFamily="18" charset="0"/>
              </a:rPr>
              <a:t>[2] G. Li, JFC, C. P. Sun, H. Dong, Phys. Rev. Lett.</a:t>
            </a:r>
            <a:r>
              <a:rPr lang="is-IS" altLang="zh-CN" sz="4000" dirty="0">
                <a:latin typeface="Times New Roman" panose="02020603050405020304" pitchFamily="18" charset="0"/>
                <a:ea typeface="等线" panose="02010600030101010101" pitchFamily="2" charset="-122"/>
                <a:cs typeface="Times New Roman" panose="02020603050405020304" pitchFamily="18" charset="0"/>
              </a:rPr>
              <a:t> 128, 230603 </a:t>
            </a:r>
            <a:r>
              <a:rPr lang="en-US" altLang="zh-CN" sz="4000" dirty="0">
                <a:latin typeface="Times New Roman" panose="02020603050405020304" pitchFamily="18" charset="0"/>
                <a:ea typeface="等线" panose="02010600030101010101" pitchFamily="2" charset="-122"/>
                <a:cs typeface="Times New Roman" panose="02020603050405020304" pitchFamily="18" charset="0"/>
              </a:rPr>
              <a:t>(2022)</a:t>
            </a:r>
          </a:p>
          <a:p>
            <a:r>
              <a:rPr lang="en-US" altLang="zh-CN" sz="4000" dirty="0">
                <a:latin typeface="Times New Roman" panose="02020603050405020304" pitchFamily="18" charset="0"/>
                <a:cs typeface="Times New Roman" panose="02020603050405020304" pitchFamily="18" charset="0"/>
              </a:rPr>
              <a:t>[3] Y. Jun and P. Y. Lai, Phys. Rev. Res. 3, 033130 (2021)</a:t>
            </a:r>
          </a:p>
          <a:p>
            <a:r>
              <a:rPr lang="en-US" altLang="zh-CN" sz="4000" dirty="0"/>
              <a:t>[4] </a:t>
            </a:r>
            <a:r>
              <a:rPr lang="en-US" altLang="zh-CN" sz="4000" dirty="0">
                <a:latin typeface="Times New Roman" panose="02020603050405020304" pitchFamily="18" charset="0"/>
                <a:ea typeface="宋体" panose="02010600030101010101" pitchFamily="2" charset="-122"/>
                <a:cs typeface="Times New Roman" panose="02020603050405020304" pitchFamily="18" charset="0"/>
              </a:rPr>
              <a:t>F. L. Curzon and B. Ahlborn, Am. J. Phys 43, 22 (1975).</a:t>
            </a:r>
            <a:endParaRPr lang="en-US" altLang="zh-CN" sz="4000" dirty="0"/>
          </a:p>
          <a:p>
            <a:r>
              <a:rPr lang="en-US" altLang="zh-CN" sz="4000" dirty="0">
                <a:latin typeface="Times New Roman" panose="02020603050405020304" pitchFamily="18" charset="0"/>
                <a:cs typeface="Times New Roman" panose="02020603050405020304" pitchFamily="18" charset="0"/>
              </a:rPr>
              <a:t>[5] </a:t>
            </a:r>
            <a:r>
              <a:rPr lang="de-DE" altLang="zh-CN" sz="4000" dirty="0">
                <a:latin typeface="Times New Roman" panose="02020603050405020304" pitchFamily="18" charset="0"/>
                <a:cs typeface="Times New Roman" panose="02020603050405020304" pitchFamily="18" charset="0"/>
              </a:rPr>
              <a:t>T. Schmiedl and U. Seifert, Europhys. Lett. 81, 20003 (2007)</a:t>
            </a:r>
            <a:endParaRPr lang="en-US" altLang="zh-CN" sz="4000" dirty="0"/>
          </a:p>
        </p:txBody>
      </p:sp>
      <p:sp>
        <p:nvSpPr>
          <p:cNvPr id="12" name="Text Placeholder 11"/>
          <p:cNvSpPr>
            <a:spLocks noGrp="1"/>
          </p:cNvSpPr>
          <p:nvPr>
            <p:ph type="body" sz="quarter" idx="150"/>
          </p:nvPr>
        </p:nvSpPr>
        <p:spPr>
          <a:xfrm>
            <a:off x="9980396" y="4601779"/>
            <a:ext cx="12444307" cy="2094545"/>
          </a:xfrm>
        </p:spPr>
        <p:txBody>
          <a:bodyPr>
            <a:noAutofit/>
          </a:bodyPr>
          <a:lstStyle/>
          <a:p>
            <a:r>
              <a:rPr lang="en-US" sz="3600" i="1" dirty="0">
                <a:latin typeface="Arial" panose="020B0604020202020204" pitchFamily="34" charset="0"/>
                <a:cs typeface="Arial" panose="020B0604020202020204" pitchFamily="34" charset="0"/>
              </a:rPr>
              <a:t>School of Physics, Peking University, Beijing 100871, China</a:t>
            </a:r>
          </a:p>
          <a:p>
            <a:r>
              <a:rPr lang="fr-FR" sz="3600" dirty="0">
                <a:latin typeface="Arial" panose="020B0604020202020204" pitchFamily="34" charset="0"/>
                <a:cs typeface="Arial" panose="020B0604020202020204" pitchFamily="34" charset="0"/>
              </a:rPr>
              <a:t>Email: chenjinfu@pku.edu.cn </a:t>
            </a:r>
          </a:p>
          <a:p>
            <a:r>
              <a:rPr lang="en-US" altLang="zh-CN" sz="3600" dirty="0">
                <a:latin typeface="Arial" panose="020B0604020202020204" pitchFamily="34" charset="0"/>
                <a:cs typeface="Arial" panose="020B0604020202020204" pitchFamily="34" charset="0"/>
              </a:rPr>
              <a:t>Published in </a:t>
            </a:r>
            <a:r>
              <a:rPr lang="en-US" altLang="zh-CN" sz="3600" dirty="0">
                <a:latin typeface="Arial" panose="020B0604020202020204" pitchFamily="34" charset="0"/>
                <a:ea typeface="等线" panose="02010600030101010101" pitchFamily="2" charset="-122"/>
                <a:cs typeface="Arial" panose="020B0604020202020204" pitchFamily="34" charset="0"/>
              </a:rPr>
              <a:t>Phys. Rev. E</a:t>
            </a:r>
            <a:r>
              <a:rPr lang="is-IS" altLang="zh-CN" sz="3600" dirty="0">
                <a:latin typeface="Arial" panose="020B0604020202020204" pitchFamily="34" charset="0"/>
                <a:ea typeface="等线" panose="02010600030101010101" pitchFamily="2" charset="-122"/>
                <a:cs typeface="Arial" panose="020B0604020202020204" pitchFamily="34" charset="0"/>
              </a:rPr>
              <a:t> </a:t>
            </a:r>
            <a:r>
              <a:rPr lang="en-US" altLang="zh-CN" sz="3600" i="0" u="none" strike="noStrike" baseline="0" dirty="0">
                <a:latin typeface="Arial" panose="020B0604020202020204" pitchFamily="34" charset="0"/>
                <a:cs typeface="Arial" panose="020B0604020202020204" pitchFamily="34" charset="0"/>
              </a:rPr>
              <a:t>106</a:t>
            </a:r>
            <a:r>
              <a:rPr lang="en-US" altLang="zh-CN" sz="3600" b="0" i="0" u="none" strike="noStrike" baseline="0" dirty="0">
                <a:latin typeface="Arial" panose="020B0604020202020204" pitchFamily="34" charset="0"/>
                <a:cs typeface="Arial" panose="020B0604020202020204" pitchFamily="34" charset="0"/>
              </a:rPr>
              <a:t>, 054108 </a:t>
            </a:r>
            <a:r>
              <a:rPr lang="en-US" altLang="zh-CN" sz="3600" dirty="0">
                <a:latin typeface="Arial" panose="020B0604020202020204" pitchFamily="34" charset="0"/>
                <a:ea typeface="等线" panose="02010600030101010101" pitchFamily="2" charset="-122"/>
                <a:cs typeface="Arial" panose="020B0604020202020204" pitchFamily="34" charset="0"/>
              </a:rPr>
              <a:t>(2022)</a:t>
            </a:r>
          </a:p>
          <a:p>
            <a:endParaRPr lang="en-US" sz="3600" i="1" dirty="0"/>
          </a:p>
        </p:txBody>
      </p:sp>
      <p:sp>
        <p:nvSpPr>
          <p:cNvPr id="13" name="Text Placeholder 12"/>
          <p:cNvSpPr>
            <a:spLocks noGrp="1"/>
          </p:cNvSpPr>
          <p:nvPr>
            <p:ph type="body" sz="quarter" idx="151"/>
          </p:nvPr>
        </p:nvSpPr>
        <p:spPr>
          <a:xfrm>
            <a:off x="12448855" y="3577911"/>
            <a:ext cx="7501576" cy="1002498"/>
          </a:xfrm>
        </p:spPr>
        <p:txBody>
          <a:bodyPr>
            <a:normAutofit/>
          </a:bodyPr>
          <a:lstStyle/>
          <a:p>
            <a:r>
              <a:rPr lang="en-US" altLang="zh-CN" sz="5000" dirty="0" err="1">
                <a:latin typeface="Arial" panose="020B0604020202020204" pitchFamily="34" charset="0"/>
                <a:cs typeface="Arial" panose="020B0604020202020204" pitchFamily="34" charset="0"/>
              </a:rPr>
              <a:t>Jin</a:t>
            </a:r>
            <a:r>
              <a:rPr lang="en-US" altLang="zh-CN" sz="5000" dirty="0">
                <a:latin typeface="Arial" panose="020B0604020202020204" pitchFamily="34" charset="0"/>
                <a:cs typeface="Arial" panose="020B0604020202020204" pitchFamily="34" charset="0"/>
              </a:rPr>
              <a:t>-Fu Chen</a:t>
            </a:r>
            <a:endParaRPr lang="en-US" sz="5000" baseline="30000" dirty="0">
              <a:latin typeface="Arial" panose="020B0604020202020204" pitchFamily="34" charset="0"/>
              <a:cs typeface="Arial" panose="020B0604020202020204" pitchFamily="34" charset="0"/>
            </a:endParaRPr>
          </a:p>
        </p:txBody>
      </p:sp>
      <p:sp>
        <p:nvSpPr>
          <p:cNvPr id="14" name="Text Placeholder 13"/>
          <p:cNvSpPr>
            <a:spLocks noGrp="1"/>
          </p:cNvSpPr>
          <p:nvPr>
            <p:ph type="body" sz="quarter" idx="153"/>
          </p:nvPr>
        </p:nvSpPr>
        <p:spPr>
          <a:xfrm>
            <a:off x="5863077" y="52822"/>
            <a:ext cx="20622808" cy="3237604"/>
          </a:xfrm>
        </p:spPr>
        <p:txBody>
          <a:bodyPr>
            <a:noAutofit/>
          </a:bodyPr>
          <a:lstStyle/>
          <a:p>
            <a:r>
              <a:rPr lang="en-US" altLang="zh-CN" sz="10000" dirty="0">
                <a:latin typeface="Arial" panose="020B0604020202020204" pitchFamily="34" charset="0"/>
                <a:cs typeface="Arial" panose="020B0604020202020204" pitchFamily="34" charset="0"/>
              </a:rPr>
              <a:t>Optimizing Brownian heat engine with shortcut strategy</a:t>
            </a:r>
            <a:endParaRPr lang="en-US" sz="10000" dirty="0">
              <a:latin typeface="Arial" panose="020B0604020202020204" pitchFamily="34" charset="0"/>
              <a:cs typeface="Arial" panose="020B0604020202020204" pitchFamily="34" charset="0"/>
            </a:endParaRPr>
          </a:p>
        </p:txBody>
      </p:sp>
      <p:pic>
        <p:nvPicPr>
          <p:cNvPr id="49" name="图片 48">
            <a:extLst>
              <a:ext uri="{FF2B5EF4-FFF2-40B4-BE49-F238E27FC236}">
                <a16:creationId xmlns:a16="http://schemas.microsoft.com/office/drawing/2014/main" id="{597F8C55-44C1-9724-6D43-E9B1B06E181E}"/>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28084300" y="168876"/>
            <a:ext cx="3927021" cy="3927021"/>
          </a:xfrm>
          <a:prstGeom prst="rect">
            <a:avLst/>
          </a:prstGeom>
        </p:spPr>
      </p:pic>
      <p:pic>
        <p:nvPicPr>
          <p:cNvPr id="52" name="内容占位符 9">
            <a:extLst>
              <a:ext uri="{FF2B5EF4-FFF2-40B4-BE49-F238E27FC236}">
                <a16:creationId xmlns:a16="http://schemas.microsoft.com/office/drawing/2014/main" id="{8D6B432D-83C0-2AD8-88E1-5D8EF39BFF17}"/>
              </a:ext>
            </a:extLst>
          </p:cNvPr>
          <p:cNvPicPr>
            <a:picLocks noChangeAspect="1"/>
          </p:cNvPicPr>
          <p:nvPr/>
        </p:nvPicPr>
        <p:blipFill>
          <a:blip r:embed="rId45">
            <a:extLst>
              <a:ext uri="{28A0092B-C50C-407E-A947-70E740481C1C}">
                <a14:useLocalDpi xmlns:a14="http://schemas.microsoft.com/office/drawing/2010/main" val="0"/>
              </a:ext>
            </a:extLst>
          </a:blip>
          <a:srcRect/>
          <a:stretch/>
        </p:blipFill>
        <p:spPr>
          <a:xfrm>
            <a:off x="906033" y="15829860"/>
            <a:ext cx="9074363" cy="6088931"/>
          </a:xfrm>
          <a:prstGeom prst="rect">
            <a:avLst/>
          </a:prstGeom>
        </p:spPr>
      </p:pic>
      <p:grpSp>
        <p:nvGrpSpPr>
          <p:cNvPr id="26" name="组合 25">
            <a:extLst>
              <a:ext uri="{FF2B5EF4-FFF2-40B4-BE49-F238E27FC236}">
                <a16:creationId xmlns:a16="http://schemas.microsoft.com/office/drawing/2014/main" id="{C5CE3399-878F-92CD-2BDB-386081A7AF5B}"/>
              </a:ext>
            </a:extLst>
          </p:cNvPr>
          <p:cNvGrpSpPr/>
          <p:nvPr/>
        </p:nvGrpSpPr>
        <p:grpSpPr>
          <a:xfrm>
            <a:off x="16629736" y="25975138"/>
            <a:ext cx="7298322" cy="4447709"/>
            <a:chOff x="1303507" y="2051382"/>
            <a:chExt cx="4116055" cy="2508387"/>
          </a:xfrm>
        </p:grpSpPr>
        <p:pic>
          <p:nvPicPr>
            <p:cNvPr id="27" name="图片 26">
              <a:extLst>
                <a:ext uri="{FF2B5EF4-FFF2-40B4-BE49-F238E27FC236}">
                  <a16:creationId xmlns:a16="http://schemas.microsoft.com/office/drawing/2014/main" id="{8A257732-9E74-E2E4-5D25-6508E694FF32}"/>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1303507" y="2051382"/>
              <a:ext cx="4116055" cy="2508387"/>
            </a:xfrm>
            <a:prstGeom prst="rect">
              <a:avLst/>
            </a:prstGeom>
          </p:spPr>
        </p:pic>
        <p:pic>
          <p:nvPicPr>
            <p:cNvPr id="28" name="图片 27" descr="\documentclass{article}&#10;\usepackage{amsmath}&#10;\usepackage{mathrsfs}&#10;\usepackage{mathtools}&#10;\pagestyle{empty}&#10;\begin{document}&#10;&#10;\begin{equation*}&#10;(r_1,T_L)&#10;\end{equation*}&#10;&#10;\end{document}" title="IguanaTex Bitmap Display">
              <a:extLst>
                <a:ext uri="{FF2B5EF4-FFF2-40B4-BE49-F238E27FC236}">
                  <a16:creationId xmlns:a16="http://schemas.microsoft.com/office/drawing/2014/main" id="{D8CAAB03-1EC2-A23B-D014-F97C125E6B17}"/>
                </a:ext>
              </a:extLst>
            </p:cNvPr>
            <p:cNvPicPr>
              <a:picLocks noChangeAspect="1"/>
            </p:cNvPicPr>
            <p:nvPr>
              <p:custDataLst>
                <p:tags r:id="rId38"/>
              </p:custDataLst>
            </p:nvPr>
          </p:nvPicPr>
          <p:blipFill>
            <a:blip r:embed="rId47" cstate="print">
              <a:extLst>
                <a:ext uri="{28A0092B-C50C-407E-A947-70E740481C1C}">
                  <a14:useLocalDpi xmlns:a14="http://schemas.microsoft.com/office/drawing/2010/main" val="0"/>
                </a:ext>
              </a:extLst>
            </a:blip>
            <a:stretch>
              <a:fillRect/>
            </a:stretch>
          </p:blipFill>
          <p:spPr>
            <a:xfrm>
              <a:off x="1885224" y="3399045"/>
              <a:ext cx="550400" cy="176000"/>
            </a:xfrm>
            <a:prstGeom prst="rect">
              <a:avLst/>
            </a:prstGeom>
          </p:spPr>
        </p:pic>
        <p:pic>
          <p:nvPicPr>
            <p:cNvPr id="29" name="图片 28" descr="\documentclass{article}&#10;\usepackage{amsmath}&#10;\usepackage{mathrsfs}&#10;\usepackage{mathtools}&#10;\pagestyle{empty}&#10;\begin{document}&#10;&#10;\begin{equation*}&#10;(r_2,T_L)&#10;\end{equation*}&#10;&#10;\end{document}" title="IguanaTex Bitmap Display">
              <a:extLst>
                <a:ext uri="{FF2B5EF4-FFF2-40B4-BE49-F238E27FC236}">
                  <a16:creationId xmlns:a16="http://schemas.microsoft.com/office/drawing/2014/main" id="{61886248-46FB-01FD-3F8C-E8AF62B6CAEE}"/>
                </a:ext>
              </a:extLst>
            </p:cNvPr>
            <p:cNvPicPr>
              <a:picLocks noChangeAspect="1"/>
            </p:cNvPicPr>
            <p:nvPr>
              <p:custDataLst>
                <p:tags r:id="rId39"/>
              </p:custDataLst>
            </p:nvPr>
          </p:nvPicPr>
          <p:blipFill>
            <a:blip r:embed="rId48" cstate="print">
              <a:extLst>
                <a:ext uri="{28A0092B-C50C-407E-A947-70E740481C1C}">
                  <a14:useLocalDpi xmlns:a14="http://schemas.microsoft.com/office/drawing/2010/main" val="0"/>
                </a:ext>
              </a:extLst>
            </a:blip>
            <a:stretch>
              <a:fillRect/>
            </a:stretch>
          </p:blipFill>
          <p:spPr>
            <a:xfrm>
              <a:off x="4670988" y="3396466"/>
              <a:ext cx="550400" cy="176000"/>
            </a:xfrm>
            <a:prstGeom prst="rect">
              <a:avLst/>
            </a:prstGeom>
          </p:spPr>
        </p:pic>
        <p:pic>
          <p:nvPicPr>
            <p:cNvPr id="32" name="图片 31" descr="\documentclass{article}&#10;\usepackage{amsmath}&#10;\usepackage{mathrsfs}&#10;\usepackage{mathtools}&#10;\pagestyle{empty}&#10;\begin{document}&#10;&#10;\begin{equation*}&#10;(r_1^\prime,T_H)&#10;\end{equation*}&#10;&#10;\end{document}" title="IguanaTex Bitmap Display">
              <a:extLst>
                <a:ext uri="{FF2B5EF4-FFF2-40B4-BE49-F238E27FC236}">
                  <a16:creationId xmlns:a16="http://schemas.microsoft.com/office/drawing/2014/main" id="{AB3EB43D-1ED2-B8C2-A74C-A39A2587DA59}"/>
                </a:ext>
              </a:extLst>
            </p:cNvPr>
            <p:cNvPicPr>
              <a:picLocks noChangeAspect="1"/>
            </p:cNvPicPr>
            <p:nvPr>
              <p:custDataLst>
                <p:tags r:id="rId40"/>
              </p:custDataLst>
            </p:nvPr>
          </p:nvPicPr>
          <p:blipFill>
            <a:blip r:embed="rId49" cstate="print">
              <a:extLst>
                <a:ext uri="{28A0092B-C50C-407E-A947-70E740481C1C}">
                  <a14:useLocalDpi xmlns:a14="http://schemas.microsoft.com/office/drawing/2010/main" val="0"/>
                </a:ext>
              </a:extLst>
            </a:blip>
            <a:stretch>
              <a:fillRect/>
            </a:stretch>
          </p:blipFill>
          <p:spPr>
            <a:xfrm>
              <a:off x="1981744" y="2217392"/>
              <a:ext cx="579200" cy="186667"/>
            </a:xfrm>
            <a:prstGeom prst="rect">
              <a:avLst/>
            </a:prstGeom>
          </p:spPr>
        </p:pic>
        <p:pic>
          <p:nvPicPr>
            <p:cNvPr id="33" name="图片 32" descr="\documentclass{article}&#10;\usepackage{amsmath}&#10;\usepackage{mathrsfs}&#10;\usepackage{mathtools}&#10;\pagestyle{empty}&#10;\begin{document}&#10;&#10;\begin{equation*}&#10;(r_2^\prime,T_H)&#10;\end{equation*}&#10;&#10;\end{document}" title="IguanaTex Bitmap Display">
              <a:extLst>
                <a:ext uri="{FF2B5EF4-FFF2-40B4-BE49-F238E27FC236}">
                  <a16:creationId xmlns:a16="http://schemas.microsoft.com/office/drawing/2014/main" id="{0259603F-AA14-72CC-A858-65F4D466ED4B}"/>
                </a:ext>
              </a:extLst>
            </p:cNvPr>
            <p:cNvPicPr>
              <a:picLocks noChangeAspect="1"/>
            </p:cNvPicPr>
            <p:nvPr>
              <p:custDataLst>
                <p:tags r:id="rId41"/>
              </p:custDataLst>
            </p:nvPr>
          </p:nvPicPr>
          <p:blipFill>
            <a:blip r:embed="rId50" cstate="print">
              <a:extLst>
                <a:ext uri="{28A0092B-C50C-407E-A947-70E740481C1C}">
                  <a14:useLocalDpi xmlns:a14="http://schemas.microsoft.com/office/drawing/2010/main" val="0"/>
                </a:ext>
              </a:extLst>
            </a:blip>
            <a:stretch>
              <a:fillRect/>
            </a:stretch>
          </p:blipFill>
          <p:spPr>
            <a:xfrm>
              <a:off x="4833548" y="2214659"/>
              <a:ext cx="579200" cy="186667"/>
            </a:xfrm>
            <a:prstGeom prst="rect">
              <a:avLst/>
            </a:prstGeom>
          </p:spPr>
        </p:pic>
      </p:grpSp>
      <p:sp>
        <p:nvSpPr>
          <p:cNvPr id="37" name="Text Placeholder 2 2 1">
            <a:extLst>
              <a:ext uri="{FF2B5EF4-FFF2-40B4-BE49-F238E27FC236}">
                <a16:creationId xmlns:a16="http://schemas.microsoft.com/office/drawing/2014/main" id="{484D4EE5-41D2-608F-E36A-807EB2A66688}"/>
              </a:ext>
            </a:extLst>
          </p:cNvPr>
          <p:cNvSpPr txBox="1">
            <a:spLocks/>
          </p:cNvSpPr>
          <p:nvPr/>
        </p:nvSpPr>
        <p:spPr>
          <a:xfrm>
            <a:off x="16723435" y="6997226"/>
            <a:ext cx="15000305" cy="835985"/>
          </a:xfrm>
          <a:prstGeom prst="rect">
            <a:avLst/>
          </a:prstGeom>
          <a:noFill/>
        </p:spPr>
        <p:txBody>
          <a:bodyPr wrap="square" lIns="93910" tIns="93910" rIns="93910" bIns="93910" anchor="ctr" anchorCtr="0">
            <a:spAutoFit/>
          </a:bodyPr>
          <a:lstStyle>
            <a:lvl1pPr marL="0" indent="0" algn="ctr" defTabSz="4436870" rtl="0" eaLnBrk="1" latinLnBrk="0" hangingPunct="1">
              <a:spcBef>
                <a:spcPct val="20000"/>
              </a:spcBef>
              <a:buFont typeface="Arial" pitchFamily="34" charset="0"/>
              <a:buNone/>
              <a:defRPr sz="4036" b="1" u="sng" kern="1200" baseline="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a:lstStyle>
          <a:p>
            <a:r>
              <a:rPr lang="en-US" sz="4200" u="none" dirty="0">
                <a:solidFill>
                  <a:srgbClr val="850000"/>
                </a:solidFill>
                <a:latin typeface="Arial" panose="020B0604020202020204" pitchFamily="34" charset="0"/>
                <a:cs typeface="Arial" panose="020B0604020202020204" pitchFamily="34" charset="0"/>
              </a:rPr>
              <a:t>Brownian heat engines with shortcut strategy</a:t>
            </a:r>
          </a:p>
        </p:txBody>
      </p:sp>
      <p:sp>
        <p:nvSpPr>
          <p:cNvPr id="22" name="Text Placeholder 2 3 1">
            <a:extLst>
              <a:ext uri="{FF2B5EF4-FFF2-40B4-BE49-F238E27FC236}">
                <a16:creationId xmlns:a16="http://schemas.microsoft.com/office/drawing/2014/main" id="{F7B39985-9E0C-1372-C0FF-B3C8207D51BE}"/>
              </a:ext>
            </a:extLst>
          </p:cNvPr>
          <p:cNvSpPr txBox="1">
            <a:spLocks/>
          </p:cNvSpPr>
          <p:nvPr/>
        </p:nvSpPr>
        <p:spPr>
          <a:xfrm>
            <a:off x="765033" y="14541625"/>
            <a:ext cx="15206047" cy="835985"/>
          </a:xfrm>
          <a:prstGeom prst="rect">
            <a:avLst/>
          </a:prstGeom>
          <a:noFill/>
        </p:spPr>
        <p:txBody>
          <a:bodyPr wrap="square" lIns="93910" tIns="93910" rIns="93910" bIns="93910" anchor="ctr" anchorCtr="0">
            <a:spAutoFit/>
          </a:bodyPr>
          <a:lstStyle>
            <a:lvl1pPr marL="0" indent="0" algn="ctr" defTabSz="4436870" rtl="0" eaLnBrk="1" latinLnBrk="0" hangingPunct="1">
              <a:spcBef>
                <a:spcPct val="20000"/>
              </a:spcBef>
              <a:buFont typeface="Arial" pitchFamily="34" charset="0"/>
              <a:buNone/>
              <a:defRPr sz="4036" b="1" u="sng" kern="1200" baseline="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a:lstStyle>
          <a:p>
            <a:r>
              <a:rPr lang="en-US" sz="4200" u="none" dirty="0">
                <a:solidFill>
                  <a:srgbClr val="850000"/>
                </a:solidFill>
                <a:latin typeface="Arial" panose="020B0604020202020204" pitchFamily="34" charset="0"/>
                <a:cs typeface="Arial" panose="020B0604020202020204" pitchFamily="34" charset="0"/>
              </a:rPr>
              <a:t>Shortcut strategy</a:t>
            </a:r>
          </a:p>
        </p:txBody>
      </p:sp>
      <p:pic>
        <p:nvPicPr>
          <p:cNvPr id="56" name="图片 55" descr="\documentclass{article}&#10;\usepackage{amsmath}&#10;\usepackage{mathrsfs}&#10;\usepackage{mathtools}&#10;\pagestyle{empty}&#10;\begin{document}&#10;&#10;\begin{equation*}&#10;\rho(t)=\rho_{\mathrm{ieq}}(t)=\frac{1}{Z(\beta(t))}e^{-\beta(t)H_{\mathrm{o}}(\lambda(t))}&#10;\end{equation*}&#10;&#10;\end{document}" title="IguanaTex Bitmap Display">
            <a:extLst>
              <a:ext uri="{FF2B5EF4-FFF2-40B4-BE49-F238E27FC236}">
                <a16:creationId xmlns:a16="http://schemas.microsoft.com/office/drawing/2014/main" id="{E5DFAEEA-4BBB-F63F-DEA7-1F5C062C874C}"/>
              </a:ext>
            </a:extLst>
          </p:cNvPr>
          <p:cNvPicPr>
            <a:picLocks noChangeAspect="1"/>
          </p:cNvPicPr>
          <p:nvPr>
            <p:custDataLst>
              <p:tags r:id="rId1"/>
            </p:custDataLst>
          </p:nvPr>
        </p:nvPicPr>
        <p:blipFill>
          <a:blip r:embed="rId51" cstate="print">
            <a:extLst>
              <a:ext uri="{28A0092B-C50C-407E-A947-70E740481C1C}">
                <a14:useLocalDpi xmlns:a14="http://schemas.microsoft.com/office/drawing/2010/main" val="0"/>
              </a:ext>
            </a:extLst>
          </a:blip>
          <a:stretch>
            <a:fillRect/>
          </a:stretch>
        </p:blipFill>
        <p:spPr>
          <a:xfrm>
            <a:off x="3287658" y="22105079"/>
            <a:ext cx="4869486" cy="693029"/>
          </a:xfrm>
          <a:prstGeom prst="rect">
            <a:avLst/>
          </a:prstGeom>
        </p:spPr>
      </p:pic>
      <p:sp>
        <p:nvSpPr>
          <p:cNvPr id="39" name="文本框 38">
            <a:extLst>
              <a:ext uri="{FF2B5EF4-FFF2-40B4-BE49-F238E27FC236}">
                <a16:creationId xmlns:a16="http://schemas.microsoft.com/office/drawing/2014/main" id="{064A187F-E38C-EAE3-01B7-41A4E215B8B1}"/>
              </a:ext>
            </a:extLst>
          </p:cNvPr>
          <p:cNvSpPr txBox="1"/>
          <p:nvPr/>
        </p:nvSpPr>
        <p:spPr>
          <a:xfrm>
            <a:off x="10219323" y="15636456"/>
            <a:ext cx="5436256" cy="1815882"/>
          </a:xfrm>
          <a:prstGeom prst="rect">
            <a:avLst/>
          </a:prstGeom>
          <a:noFill/>
        </p:spPr>
        <p:txBody>
          <a:bodyPr wrap="square" rtlCol="0">
            <a:spAutoFit/>
          </a:bodyPr>
          <a:lstStyle/>
          <a:p>
            <a:r>
              <a:rPr lang="en-US" altLang="zh-CN" sz="2800" dirty="0">
                <a:latin typeface="Times New Roman" panose="02020603050405020304" pitchFamily="18" charset="0"/>
                <a:cs typeface="Times New Roman" panose="02020603050405020304" pitchFamily="18" charset="0"/>
              </a:rPr>
              <a:t>System: a Brownian particle in a harmonic potential</a:t>
            </a:r>
          </a:p>
          <a:p>
            <a:endParaRPr lang="en-US" altLang="zh-CN" sz="2800" dirty="0">
              <a:latin typeface="Times New Roman" panose="02020603050405020304" pitchFamily="18" charset="0"/>
              <a:cs typeface="Times New Roman" panose="02020603050405020304" pitchFamily="18" charset="0"/>
            </a:endParaRPr>
          </a:p>
          <a:p>
            <a:r>
              <a:rPr lang="en-US" altLang="zh-CN" sz="2800" dirty="0">
                <a:latin typeface="Times New Roman" panose="02020603050405020304" pitchFamily="18" charset="0"/>
                <a:cs typeface="Times New Roman" panose="02020603050405020304" pitchFamily="18" charset="0"/>
              </a:rPr>
              <a:t>Dynamics: Fokker-Planck equation</a:t>
            </a:r>
            <a:endParaRPr lang="zh-CN" altLang="en-US" sz="2800" dirty="0">
              <a:latin typeface="Times New Roman" panose="02020603050405020304" pitchFamily="18" charset="0"/>
              <a:cs typeface="Times New Roman" panose="02020603050405020304" pitchFamily="18" charset="0"/>
            </a:endParaRPr>
          </a:p>
        </p:txBody>
      </p:sp>
      <p:pic>
        <p:nvPicPr>
          <p:cNvPr id="9" name="图片 8" descr="\documentclass{article}&#10;\usepackage{amsmath}&#10;\usepackage{mathrsfs}&#10;\pagestyle{empty}&#10;\begin{document}&#10;&#10;\begin{equation*}&#10;\frac{\partial\rho}{\partial t}=\mathscr{L}\left[\rho\right]+\mathscr{D}\left[\rho\right]&#10;\end{equation*}&#10;&#10;\end{document}" title="IguanaTex Bitmap Display">
            <a:extLst>
              <a:ext uri="{FF2B5EF4-FFF2-40B4-BE49-F238E27FC236}">
                <a16:creationId xmlns:a16="http://schemas.microsoft.com/office/drawing/2014/main" id="{C27A6370-B3E0-101B-CADB-421D19A21C7F}"/>
              </a:ext>
            </a:extLst>
          </p:cNvPr>
          <p:cNvPicPr>
            <a:picLocks noChangeAspect="1"/>
          </p:cNvPicPr>
          <p:nvPr>
            <p:custDataLst>
              <p:tags r:id="rId2"/>
            </p:custDataLst>
          </p:nvPr>
        </p:nvPicPr>
        <p:blipFill>
          <a:blip r:embed="rId52" cstate="print">
            <a:extLst>
              <a:ext uri="{28A0092B-C50C-407E-A947-70E740481C1C}">
                <a14:useLocalDpi xmlns:a14="http://schemas.microsoft.com/office/drawing/2010/main" val="0"/>
              </a:ext>
            </a:extLst>
          </a:blip>
          <a:stretch>
            <a:fillRect/>
          </a:stretch>
        </p:blipFill>
        <p:spPr>
          <a:xfrm>
            <a:off x="10323419" y="17615166"/>
            <a:ext cx="2452114" cy="638171"/>
          </a:xfrm>
          <a:prstGeom prst="rect">
            <a:avLst/>
          </a:prstGeom>
        </p:spPr>
      </p:pic>
      <p:pic>
        <p:nvPicPr>
          <p:cNvPr id="15" name="图片 14" descr="\documentclass{article}&#10;\usepackage{amsmath}&#10;\usepackage{mathrsfs}&#10;\pagestyle{empty}&#10;\begin{document}&#10;&#10;\begin{equation*}&#10;\mathscr{L}\left[\rho\right]=-\frac{\partial}{\partial x}\left(\frac{\partial H}{\partial p}\rho\right)+\frac{\partial}{\partial p}\left(\frac{\partial H}{\partial x}\rho\right)&#10;\end{equation*}&#10;&#10;\end{document}" title="IguanaTex Bitmap Display">
            <a:extLst>
              <a:ext uri="{FF2B5EF4-FFF2-40B4-BE49-F238E27FC236}">
                <a16:creationId xmlns:a16="http://schemas.microsoft.com/office/drawing/2014/main" id="{A90B6591-3CCA-A914-A5E4-D38879632698}"/>
              </a:ext>
            </a:extLst>
          </p:cNvPr>
          <p:cNvPicPr>
            <a:picLocks noChangeAspect="1"/>
          </p:cNvPicPr>
          <p:nvPr>
            <p:custDataLst>
              <p:tags r:id="rId3"/>
            </p:custDataLst>
          </p:nvPr>
        </p:nvPicPr>
        <p:blipFill>
          <a:blip r:embed="rId53" cstate="print">
            <a:extLst>
              <a:ext uri="{28A0092B-C50C-407E-A947-70E740481C1C}">
                <a14:useLocalDpi xmlns:a14="http://schemas.microsoft.com/office/drawing/2010/main" val="0"/>
              </a:ext>
            </a:extLst>
          </a:blip>
          <a:stretch>
            <a:fillRect/>
          </a:stretch>
        </p:blipFill>
        <p:spPr>
          <a:xfrm>
            <a:off x="10323420" y="18504713"/>
            <a:ext cx="4840229" cy="729600"/>
          </a:xfrm>
          <a:prstGeom prst="rect">
            <a:avLst/>
          </a:prstGeom>
        </p:spPr>
      </p:pic>
      <p:pic>
        <p:nvPicPr>
          <p:cNvPr id="18" name="图片 17" descr="\documentclass{article}&#10;\usepackage{amsmath}&#10;\usepackage{mathrsfs}&#10;\pagestyle{empty}&#10;\begin{document}&#10;&#10;\begin{equation*}&#10;\mathscr{D}\left[\rho\right]=\kappa m\frac{\partial}{\partial p}\left(\frac{\partial H}{\partial p}\rho+\frac{1}{\beta}\frac{\partial\rho}{\partial p}\right)&#10;\end{equation*}&#10;&#10;\end{document}" title="IguanaTex Bitmap Display">
            <a:extLst>
              <a:ext uri="{FF2B5EF4-FFF2-40B4-BE49-F238E27FC236}">
                <a16:creationId xmlns:a16="http://schemas.microsoft.com/office/drawing/2014/main" id="{082B3D5A-E523-CB3E-E51E-121D725DDB79}"/>
              </a:ext>
            </a:extLst>
          </p:cNvPr>
          <p:cNvPicPr>
            <a:picLocks noChangeAspect="1"/>
          </p:cNvPicPr>
          <p:nvPr>
            <p:custDataLst>
              <p:tags r:id="rId4"/>
            </p:custDataLst>
          </p:nvPr>
        </p:nvPicPr>
        <p:blipFill>
          <a:blip r:embed="rId54" cstate="print">
            <a:extLst>
              <a:ext uri="{28A0092B-C50C-407E-A947-70E740481C1C}">
                <a14:useLocalDpi xmlns:a14="http://schemas.microsoft.com/office/drawing/2010/main" val="0"/>
              </a:ext>
            </a:extLst>
          </a:blip>
          <a:stretch>
            <a:fillRect/>
          </a:stretch>
        </p:blipFill>
        <p:spPr>
          <a:xfrm>
            <a:off x="10338386" y="19441204"/>
            <a:ext cx="4030170" cy="729600"/>
          </a:xfrm>
          <a:prstGeom prst="rect">
            <a:avLst/>
          </a:prstGeom>
        </p:spPr>
      </p:pic>
      <p:pic>
        <p:nvPicPr>
          <p:cNvPr id="31" name="图片 30" descr="\documentclass{article}&#10;\usepackage{amsmath}&#10;\usepackage{mathrsfs}&#10;\usepackage{mathtools}&#10;\pagestyle{empty}&#10;\begin{document}&#10;&#10;\begin{equation*}&#10;H_{\mathrm{o}}(x,p,\lambda)=\frac{1}{2m}p^2 +\frac{1}{2}m\lambda^{2}x^{2}&#10;\end{equation*}&#10;&#10;\end{document}" title="IguanaTex Bitmap Display">
            <a:extLst>
              <a:ext uri="{FF2B5EF4-FFF2-40B4-BE49-F238E27FC236}">
                <a16:creationId xmlns:a16="http://schemas.microsoft.com/office/drawing/2014/main" id="{F295E5B0-66EB-7875-D7A8-9A3AD85E436D}"/>
              </a:ext>
            </a:extLst>
          </p:cNvPr>
          <p:cNvPicPr>
            <a:picLocks noChangeAspect="1"/>
          </p:cNvPicPr>
          <p:nvPr>
            <p:custDataLst>
              <p:tags r:id="rId5"/>
            </p:custDataLst>
          </p:nvPr>
        </p:nvPicPr>
        <p:blipFill>
          <a:blip r:embed="rId55" cstate="print">
            <a:extLst>
              <a:ext uri="{28A0092B-C50C-407E-A947-70E740481C1C}">
                <a14:useLocalDpi xmlns:a14="http://schemas.microsoft.com/office/drawing/2010/main" val="0"/>
              </a:ext>
            </a:extLst>
          </a:blip>
          <a:stretch>
            <a:fillRect/>
          </a:stretch>
        </p:blipFill>
        <p:spPr>
          <a:xfrm>
            <a:off x="10323419" y="21127702"/>
            <a:ext cx="4028342" cy="621714"/>
          </a:xfrm>
          <a:prstGeom prst="rect">
            <a:avLst/>
          </a:prstGeom>
        </p:spPr>
      </p:pic>
      <p:sp>
        <p:nvSpPr>
          <p:cNvPr id="63" name="文本框 62">
            <a:extLst>
              <a:ext uri="{FF2B5EF4-FFF2-40B4-BE49-F238E27FC236}">
                <a16:creationId xmlns:a16="http://schemas.microsoft.com/office/drawing/2014/main" id="{C5C26748-647B-794B-1932-EF300215598B}"/>
              </a:ext>
            </a:extLst>
          </p:cNvPr>
          <p:cNvSpPr txBox="1"/>
          <p:nvPr/>
        </p:nvSpPr>
        <p:spPr>
          <a:xfrm>
            <a:off x="10219323" y="20368052"/>
            <a:ext cx="5436256" cy="523220"/>
          </a:xfrm>
          <a:prstGeom prst="rect">
            <a:avLst/>
          </a:prstGeom>
          <a:noFill/>
        </p:spPr>
        <p:txBody>
          <a:bodyPr wrap="square" rtlCol="0">
            <a:spAutoFit/>
          </a:bodyPr>
          <a:lstStyle/>
          <a:p>
            <a:r>
              <a:rPr lang="en-US" altLang="zh-CN" sz="2800" dirty="0">
                <a:latin typeface="Times New Roman" panose="02020603050405020304" pitchFamily="18" charset="0"/>
                <a:cs typeface="Times New Roman" panose="02020603050405020304" pitchFamily="18" charset="0"/>
              </a:rPr>
              <a:t>Control of Hamiltonians</a:t>
            </a:r>
            <a:endParaRPr lang="zh-CN" altLang="en-US" sz="2800" dirty="0">
              <a:latin typeface="Times New Roman" panose="02020603050405020304" pitchFamily="18" charset="0"/>
              <a:cs typeface="Times New Roman" panose="02020603050405020304" pitchFamily="18" charset="0"/>
            </a:endParaRPr>
          </a:p>
        </p:txBody>
      </p:sp>
      <p:pic>
        <p:nvPicPr>
          <p:cNvPr id="25" name="图片 24" descr="\documentclass{article}&#10;\usepackage{amsmath}&#10;\usepackage{mathrsfs}&#10;\pagestyle{empty}&#10;\begin{document}&#10;&#10;\begin{equation*}&#10;H_{\mathrm{a}}(x,p,t)=\dot{\lambda}h_{\lambda}(x,p,\lambda)+\dot{\beta}h_{\beta}(x,p,\lambda)&#10;\end{equation*}&#10;&#10;\end{document}" title="IguanaTex Bitmap Display">
            <a:extLst>
              <a:ext uri="{FF2B5EF4-FFF2-40B4-BE49-F238E27FC236}">
                <a16:creationId xmlns:a16="http://schemas.microsoft.com/office/drawing/2014/main" id="{344C8E6C-4028-2E7B-639A-7EF30439558F}"/>
              </a:ext>
            </a:extLst>
          </p:cNvPr>
          <p:cNvPicPr>
            <a:picLocks noChangeAspect="1"/>
          </p:cNvPicPr>
          <p:nvPr>
            <p:custDataLst>
              <p:tags r:id="rId6"/>
            </p:custDataLst>
          </p:nvPr>
        </p:nvPicPr>
        <p:blipFill>
          <a:blip r:embed="rId56" cstate="print">
            <a:extLst>
              <a:ext uri="{28A0092B-C50C-407E-A947-70E740481C1C}">
                <a14:useLocalDpi xmlns:a14="http://schemas.microsoft.com/office/drawing/2010/main" val="0"/>
              </a:ext>
            </a:extLst>
          </a:blip>
          <a:stretch>
            <a:fillRect/>
          </a:stretch>
        </p:blipFill>
        <p:spPr>
          <a:xfrm>
            <a:off x="10323419" y="22086523"/>
            <a:ext cx="5121828" cy="371200"/>
          </a:xfrm>
          <a:prstGeom prst="rect">
            <a:avLst/>
          </a:prstGeom>
        </p:spPr>
      </p:pic>
      <p:sp>
        <p:nvSpPr>
          <p:cNvPr id="78" name="Text Placeholder 2 3 2">
            <a:extLst>
              <a:ext uri="{FF2B5EF4-FFF2-40B4-BE49-F238E27FC236}">
                <a16:creationId xmlns:a16="http://schemas.microsoft.com/office/drawing/2014/main" id="{6B2B44F0-3045-BAEC-92A8-7692F0310026}"/>
              </a:ext>
            </a:extLst>
          </p:cNvPr>
          <p:cNvSpPr txBox="1">
            <a:spLocks/>
          </p:cNvSpPr>
          <p:nvPr/>
        </p:nvSpPr>
        <p:spPr>
          <a:xfrm>
            <a:off x="765033" y="23020109"/>
            <a:ext cx="15206047" cy="835985"/>
          </a:xfrm>
          <a:prstGeom prst="rect">
            <a:avLst/>
          </a:prstGeom>
          <a:noFill/>
        </p:spPr>
        <p:txBody>
          <a:bodyPr wrap="square" lIns="93910" tIns="93910" rIns="93910" bIns="93910" anchor="ctr" anchorCtr="0">
            <a:spAutoFit/>
          </a:bodyPr>
          <a:lstStyle>
            <a:lvl1pPr marL="0" indent="0" algn="ctr" defTabSz="4436870" rtl="0" eaLnBrk="1" latinLnBrk="0" hangingPunct="1">
              <a:spcBef>
                <a:spcPct val="20000"/>
              </a:spcBef>
              <a:buFont typeface="Arial" pitchFamily="34" charset="0"/>
              <a:buNone/>
              <a:defRPr sz="4036" b="1" u="sng" kern="1200" baseline="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a:lstStyle>
          <a:p>
            <a:r>
              <a:rPr lang="en-US" sz="4200" u="none" dirty="0">
                <a:solidFill>
                  <a:srgbClr val="850000"/>
                </a:solidFill>
                <a:latin typeface="Arial" panose="020B0604020202020204" pitchFamily="34" charset="0"/>
                <a:cs typeface="Arial" panose="020B0604020202020204" pitchFamily="34" charset="0"/>
              </a:rPr>
              <a:t>Energetics in shortcut processes </a:t>
            </a:r>
          </a:p>
        </p:txBody>
      </p:sp>
      <p:sp>
        <p:nvSpPr>
          <p:cNvPr id="79" name="文本框 78">
            <a:extLst>
              <a:ext uri="{FF2B5EF4-FFF2-40B4-BE49-F238E27FC236}">
                <a16:creationId xmlns:a16="http://schemas.microsoft.com/office/drawing/2014/main" id="{9AE12E37-A13B-D6C7-2471-C0C38E18A67D}"/>
              </a:ext>
            </a:extLst>
          </p:cNvPr>
          <p:cNvSpPr txBox="1"/>
          <p:nvPr/>
        </p:nvSpPr>
        <p:spPr>
          <a:xfrm>
            <a:off x="1163648" y="24255720"/>
            <a:ext cx="9333390" cy="707886"/>
          </a:xfrm>
          <a:prstGeom prst="rect">
            <a:avLst/>
          </a:prstGeom>
          <a:noFill/>
        </p:spPr>
        <p:txBody>
          <a:bodyPr wrap="square" rtlCol="0">
            <a:spAutoFit/>
          </a:bodyPr>
          <a:lstStyle/>
          <a:p>
            <a:r>
              <a:rPr lang="en-US" altLang="zh-CN" sz="4000" dirty="0">
                <a:latin typeface="Times New Roman" panose="02020603050405020304" pitchFamily="18" charset="0"/>
                <a:cs typeface="Times New Roman" panose="02020603050405020304" pitchFamily="18" charset="0"/>
              </a:rPr>
              <a:t>Work:                                          Heat:</a:t>
            </a:r>
            <a:endParaRPr lang="zh-CN" altLang="en-US" sz="4000" dirty="0">
              <a:latin typeface="Times New Roman" panose="02020603050405020304" pitchFamily="18" charset="0"/>
              <a:cs typeface="Times New Roman" panose="02020603050405020304" pitchFamily="18" charset="0"/>
            </a:endParaRPr>
          </a:p>
        </p:txBody>
      </p:sp>
      <p:sp>
        <p:nvSpPr>
          <p:cNvPr id="83" name="文本框 82">
            <a:extLst>
              <a:ext uri="{FF2B5EF4-FFF2-40B4-BE49-F238E27FC236}">
                <a16:creationId xmlns:a16="http://schemas.microsoft.com/office/drawing/2014/main" id="{5756467F-10DD-88EB-A273-45D6E1E52B0B}"/>
              </a:ext>
            </a:extLst>
          </p:cNvPr>
          <p:cNvSpPr txBox="1"/>
          <p:nvPr/>
        </p:nvSpPr>
        <p:spPr>
          <a:xfrm>
            <a:off x="1163646" y="29617860"/>
            <a:ext cx="14665550" cy="707886"/>
          </a:xfrm>
          <a:prstGeom prst="rect">
            <a:avLst/>
          </a:prstGeom>
          <a:noFill/>
        </p:spPr>
        <p:txBody>
          <a:bodyPr wrap="square">
            <a:spAutoFit/>
          </a:bodyPr>
          <a:lstStyle/>
          <a:p>
            <a:r>
              <a:rPr lang="en-US" altLang="zh-CN" sz="4000" dirty="0">
                <a:solidFill>
                  <a:srgbClr val="850000"/>
                </a:solidFill>
                <a:latin typeface="Times New Roman" panose="02020603050405020304" pitchFamily="18" charset="0"/>
                <a:cs typeface="Times New Roman" panose="02020603050405020304" pitchFamily="18" charset="0"/>
              </a:rPr>
              <a:t>Maximizing output work                       =  maximizing </a:t>
            </a:r>
          </a:p>
        </p:txBody>
      </p:sp>
      <p:sp>
        <p:nvSpPr>
          <p:cNvPr id="11" name="文本框 10">
            <a:extLst>
              <a:ext uri="{FF2B5EF4-FFF2-40B4-BE49-F238E27FC236}">
                <a16:creationId xmlns:a16="http://schemas.microsoft.com/office/drawing/2014/main" id="{8CCD0E86-6A11-1E0B-764F-DBAB1E1BAC65}"/>
              </a:ext>
            </a:extLst>
          </p:cNvPr>
          <p:cNvSpPr txBox="1"/>
          <p:nvPr/>
        </p:nvSpPr>
        <p:spPr>
          <a:xfrm>
            <a:off x="1163648" y="30888663"/>
            <a:ext cx="11765274" cy="707886"/>
          </a:xfrm>
          <a:prstGeom prst="rect">
            <a:avLst/>
          </a:prstGeom>
          <a:noFill/>
        </p:spPr>
        <p:txBody>
          <a:bodyPr wrap="square" rtlCol="0">
            <a:spAutoFit/>
          </a:bodyPr>
          <a:lstStyle/>
          <a:p>
            <a:r>
              <a:rPr lang="en-US" altLang="zh-CN" sz="4000" dirty="0">
                <a:latin typeface="Times New Roman" panose="02020603050405020304" pitchFamily="18" charset="0"/>
                <a:cs typeface="Times New Roman" panose="02020603050405020304" pitchFamily="18" charset="0"/>
              </a:rPr>
              <a:t>Irreversible heat:                                 Metric:                            </a:t>
            </a:r>
          </a:p>
        </p:txBody>
      </p:sp>
      <p:pic>
        <p:nvPicPr>
          <p:cNvPr id="53" name="图片 52" descr="\documentclass{article}&#10;\usepackage{amsmath}&#10;\usepackage{mathrsfs}&#10;\usepackage{mathtools}&#10;\pagestyle{empty}&#10;\begin{document}&#10;&#10;\begin{equation*}&#10;Q_{\mathrm{irr}}=-\int_{0}^{\tau}\left(\begin{array}{cc}&#10;\dot{\lambda} &amp; \dot{\beta}\end{array}\right)\mathbf{g}\left(\begin{array}{c}&#10;\dot{\lambda}\\&#10;\dot{\beta}&#10;\end{array}\right)dt,&#10;\end{equation*}&#10;&#10;\end{document}" title="IguanaTex Bitmap Display">
            <a:extLst>
              <a:ext uri="{FF2B5EF4-FFF2-40B4-BE49-F238E27FC236}">
                <a16:creationId xmlns:a16="http://schemas.microsoft.com/office/drawing/2014/main" id="{3FE3864B-68CF-3C46-08A2-B29EB82A7A7A}"/>
              </a:ext>
            </a:extLst>
          </p:cNvPr>
          <p:cNvPicPr>
            <a:picLocks noChangeAspect="1"/>
          </p:cNvPicPr>
          <p:nvPr>
            <p:custDataLst>
              <p:tags r:id="rId7"/>
            </p:custDataLst>
          </p:nvPr>
        </p:nvPicPr>
        <p:blipFill>
          <a:blip r:embed="rId57" cstate="print">
            <a:extLst>
              <a:ext uri="{28A0092B-C50C-407E-A947-70E740481C1C}">
                <a14:useLocalDpi xmlns:a14="http://schemas.microsoft.com/office/drawing/2010/main" val="0"/>
              </a:ext>
            </a:extLst>
          </a:blip>
          <a:stretch>
            <a:fillRect/>
          </a:stretch>
        </p:blipFill>
        <p:spPr>
          <a:xfrm>
            <a:off x="2245647" y="31814021"/>
            <a:ext cx="5680000" cy="946286"/>
          </a:xfrm>
          <a:prstGeom prst="rect">
            <a:avLst/>
          </a:prstGeom>
        </p:spPr>
      </p:pic>
      <p:pic>
        <p:nvPicPr>
          <p:cNvPr id="47" name="图片 46" descr="\documentclass{article}&#10;\usepackage{amsmath}&#10;\usepackage{mathrsfs}&#10;\usepackage{mathtools}&#10;\pagestyle{empty}&#10;\begin{document}&#10;&#10;\begin{equation*}&#10;\mathbf{g}=\kappa m\left(\begin{array}{cc}&#10;\left\langle \frac{\partial h_{\lambda}}{\partial p}\frac{\partial h_{\lambda}}{\partial p}\right\rangle  &amp; \left\langle \frac{\partial h_{\lambda}}{\partial p}\frac{\partial h_{\beta}}{\partial p}\right\rangle \\&#10;\left\langle \frac{\partial h_{\lambda}}{\partial p}\frac{\partial h_{\beta}}{\partial p}\right\rangle  &amp; \left\langle \frac{\partial h_{\beta}}{\partial p}\frac{\partial h_{\beta}}{\partial p}\right\rangle &#10;\end{array}\right)&#10;\end{equation*}&#10;&#10;\end{document}" title="IguanaTex Bitmap Display">
            <a:extLst>
              <a:ext uri="{FF2B5EF4-FFF2-40B4-BE49-F238E27FC236}">
                <a16:creationId xmlns:a16="http://schemas.microsoft.com/office/drawing/2014/main" id="{A8130017-FE9A-7A78-AED5-0F66B6FCE32D}"/>
              </a:ext>
            </a:extLst>
          </p:cNvPr>
          <p:cNvPicPr>
            <a:picLocks noChangeAspect="1"/>
          </p:cNvPicPr>
          <p:nvPr>
            <p:custDataLst>
              <p:tags r:id="rId8"/>
            </p:custDataLst>
          </p:nvPr>
        </p:nvPicPr>
        <p:blipFill>
          <a:blip r:embed="rId58" cstate="print">
            <a:extLst>
              <a:ext uri="{28A0092B-C50C-407E-A947-70E740481C1C}">
                <a14:useLocalDpi xmlns:a14="http://schemas.microsoft.com/office/drawing/2010/main" val="0"/>
              </a:ext>
            </a:extLst>
          </a:blip>
          <a:stretch>
            <a:fillRect/>
          </a:stretch>
        </p:blipFill>
        <p:spPr>
          <a:xfrm>
            <a:off x="8935867" y="31581804"/>
            <a:ext cx="6075428" cy="1366857"/>
          </a:xfrm>
          <a:prstGeom prst="rect">
            <a:avLst/>
          </a:prstGeom>
        </p:spPr>
      </p:pic>
      <p:pic>
        <p:nvPicPr>
          <p:cNvPr id="152" name="图片 151" descr="\documentclass{article}&#10;\usepackage{amsmath}&#10;\usepackage{mathrsfs}&#10;\usepackage{mathtools}&#10;\pagestyle{empty}&#10;\begin{document}&#10;&#10;\begin{equation*}&#10;\mathcal{L}\equiv\int_{0}^{1}\sqrt{\left(\begin{array}{cc}&#10;\tilde{\lambda}^{\prime}(s) &amp; \tilde{\beta}^{\prime}(s)\end{array}\right)\mathbf{g}\left(\begin{array}{c}&#10;\tilde{\lambda}^{\prime}(s)\\&#10;\tilde{\beta}^{\prime}(s)&#10;\end{array}\right)}ds.&#10;\end{equation*}&#10;&#10;\end{document}" title="IguanaTex Bitmap Display">
            <a:extLst>
              <a:ext uri="{FF2B5EF4-FFF2-40B4-BE49-F238E27FC236}">
                <a16:creationId xmlns:a16="http://schemas.microsoft.com/office/drawing/2014/main" id="{6F95357E-809B-E9B8-41AA-DFCEAAA96167}"/>
              </a:ext>
            </a:extLst>
          </p:cNvPr>
          <p:cNvPicPr>
            <a:picLocks noChangeAspect="1"/>
          </p:cNvPicPr>
          <p:nvPr>
            <p:custDataLst>
              <p:tags r:id="rId9"/>
            </p:custDataLst>
          </p:nvPr>
        </p:nvPicPr>
        <p:blipFill>
          <a:blip r:embed="rId59" cstate="print">
            <a:extLst>
              <a:ext uri="{28A0092B-C50C-407E-A947-70E740481C1C}">
                <a14:useLocalDpi xmlns:a14="http://schemas.microsoft.com/office/drawing/2010/main" val="0"/>
              </a:ext>
            </a:extLst>
          </a:blip>
          <a:stretch>
            <a:fillRect/>
          </a:stretch>
        </p:blipFill>
        <p:spPr>
          <a:xfrm>
            <a:off x="2235340" y="33824735"/>
            <a:ext cx="7021714" cy="1140571"/>
          </a:xfrm>
          <a:prstGeom prst="rect">
            <a:avLst/>
          </a:prstGeom>
        </p:spPr>
      </p:pic>
      <p:sp>
        <p:nvSpPr>
          <p:cNvPr id="41" name="文本框 40">
            <a:extLst>
              <a:ext uri="{FF2B5EF4-FFF2-40B4-BE49-F238E27FC236}">
                <a16:creationId xmlns:a16="http://schemas.microsoft.com/office/drawing/2014/main" id="{E5DF8DCC-D30C-82B0-3EA9-71A917D30AE1}"/>
              </a:ext>
            </a:extLst>
          </p:cNvPr>
          <p:cNvSpPr txBox="1"/>
          <p:nvPr/>
        </p:nvSpPr>
        <p:spPr>
          <a:xfrm>
            <a:off x="1163648" y="32804509"/>
            <a:ext cx="5514540" cy="707886"/>
          </a:xfrm>
          <a:prstGeom prst="rect">
            <a:avLst/>
          </a:prstGeom>
          <a:noFill/>
        </p:spPr>
        <p:txBody>
          <a:bodyPr wrap="square">
            <a:spAutoFit/>
          </a:bodyPr>
          <a:lstStyle/>
          <a:p>
            <a:r>
              <a:rPr lang="en-US" altLang="zh-CN" sz="4000" dirty="0">
                <a:solidFill>
                  <a:srgbClr val="850000"/>
                </a:solidFill>
                <a:latin typeface="Times New Roman" panose="02020603050405020304" pitchFamily="18" charset="0"/>
                <a:cs typeface="Times New Roman" panose="02020603050405020304" pitchFamily="18" charset="0"/>
              </a:rPr>
              <a:t>Thermodynamic length:</a:t>
            </a:r>
          </a:p>
        </p:txBody>
      </p:sp>
      <p:sp>
        <p:nvSpPr>
          <p:cNvPr id="61" name="文本框 60">
            <a:extLst>
              <a:ext uri="{FF2B5EF4-FFF2-40B4-BE49-F238E27FC236}">
                <a16:creationId xmlns:a16="http://schemas.microsoft.com/office/drawing/2014/main" id="{D72422F0-D7A5-5B98-8773-DCD9363F1B17}"/>
              </a:ext>
            </a:extLst>
          </p:cNvPr>
          <p:cNvSpPr txBox="1"/>
          <p:nvPr/>
        </p:nvSpPr>
        <p:spPr>
          <a:xfrm>
            <a:off x="1163647" y="35285794"/>
            <a:ext cx="9637703" cy="1323439"/>
          </a:xfrm>
          <a:prstGeom prst="rect">
            <a:avLst/>
          </a:prstGeom>
          <a:noFill/>
        </p:spPr>
        <p:txBody>
          <a:bodyPr wrap="square">
            <a:spAutoFit/>
          </a:bodyPr>
          <a:lstStyle/>
          <a:p>
            <a:r>
              <a:rPr lang="en-US" altLang="zh-CN" sz="4000" dirty="0">
                <a:latin typeface="Times New Roman" panose="02020603050405020304" pitchFamily="18" charset="0"/>
                <a:cs typeface="Times New Roman" panose="02020603050405020304" pitchFamily="18" charset="0"/>
              </a:rPr>
              <a:t>Using Cauchy-Schwarz inequality, irreversible work is bounded by</a:t>
            </a:r>
          </a:p>
        </p:txBody>
      </p:sp>
      <p:pic>
        <p:nvPicPr>
          <p:cNvPr id="154" name="图片 153" descr="\documentclass{article}&#10;\usepackage{amsmath}&#10;\usepackage{mathrsfs}&#10;\usepackage{mathtools}&#10;\pagestyle{empty}&#10;\begin{document}&#10;&#10;\begin{equation*}&#10;W_{\mathrm{irr}}=-Q_{\mathrm{irr}}\geq\frac{\mathcal{L}^{2}}{\tau}&gt;0&#10;\end{equation*}&#10;\end{document}" title="IguanaTex Bitmap Display">
            <a:extLst>
              <a:ext uri="{FF2B5EF4-FFF2-40B4-BE49-F238E27FC236}">
                <a16:creationId xmlns:a16="http://schemas.microsoft.com/office/drawing/2014/main" id="{D34C9626-BB1D-7E81-B47F-3FD848C6678C}"/>
              </a:ext>
            </a:extLst>
          </p:cNvPr>
          <p:cNvPicPr>
            <a:picLocks noChangeAspect="1"/>
          </p:cNvPicPr>
          <p:nvPr>
            <p:custDataLst>
              <p:tags r:id="rId10"/>
            </p:custDataLst>
          </p:nvPr>
        </p:nvPicPr>
        <p:blipFill>
          <a:blip r:embed="rId60" cstate="print">
            <a:extLst>
              <a:ext uri="{28A0092B-C50C-407E-A947-70E740481C1C}">
                <a14:useLocalDpi xmlns:a14="http://schemas.microsoft.com/office/drawing/2010/main" val="0"/>
              </a:ext>
            </a:extLst>
          </a:blip>
          <a:stretch>
            <a:fillRect/>
          </a:stretch>
        </p:blipFill>
        <p:spPr>
          <a:xfrm>
            <a:off x="3253157" y="36846118"/>
            <a:ext cx="3833143" cy="838857"/>
          </a:xfrm>
          <a:prstGeom prst="rect">
            <a:avLst/>
          </a:prstGeom>
        </p:spPr>
      </p:pic>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201ACCEF-C325-CB6E-8679-23DD0024D9AA}"/>
                  </a:ext>
                </a:extLst>
              </p:cNvPr>
              <p:cNvSpPr txBox="1"/>
              <p:nvPr/>
            </p:nvSpPr>
            <p:spPr>
              <a:xfrm>
                <a:off x="1163646" y="37899049"/>
                <a:ext cx="8357065" cy="2554545"/>
              </a:xfrm>
              <a:prstGeom prst="rect">
                <a:avLst/>
              </a:prstGeom>
              <a:noFill/>
            </p:spPr>
            <p:txBody>
              <a:bodyPr wrap="square">
                <a:spAutoFit/>
              </a:bodyPr>
              <a:lstStyle/>
              <a:p>
                <a:r>
                  <a:rPr lang="en-US" altLang="zh-CN" sz="4000" dirty="0">
                    <a:solidFill>
                      <a:srgbClr val="850000"/>
                    </a:solidFill>
                    <a:latin typeface="Times New Roman" panose="02020603050405020304" pitchFamily="18" charset="0"/>
                    <a:cs typeface="Times New Roman" panose="02020603050405020304" pitchFamily="18" charset="0"/>
                  </a:rPr>
                  <a:t>Equality is reached for the optimal shortcut protocol by varying control parameters (</a:t>
                </a:r>
                <a14:m>
                  <m:oMath xmlns:m="http://schemas.openxmlformats.org/officeDocument/2006/math">
                    <m:r>
                      <a:rPr lang="en-US" altLang="zh-CN" sz="4000" b="0" i="1" smtClean="0">
                        <a:solidFill>
                          <a:srgbClr val="850000"/>
                        </a:solidFill>
                        <a:latin typeface="Cambria Math" panose="02040503050406030204" pitchFamily="18" charset="0"/>
                        <a:cs typeface="Times New Roman" panose="02020603050405020304" pitchFamily="18" charset="0"/>
                      </a:rPr>
                      <m:t>𝜆</m:t>
                    </m:r>
                  </m:oMath>
                </a14:m>
                <a:r>
                  <a:rPr lang="en-US" altLang="zh-CN" sz="4000" dirty="0">
                    <a:solidFill>
                      <a:srgbClr val="850000"/>
                    </a:solidFill>
                    <a:latin typeface="Times New Roman" panose="02020603050405020304" pitchFamily="18" charset="0"/>
                    <a:cs typeface="Times New Roman" panose="02020603050405020304" pitchFamily="18" charset="0"/>
                  </a:rPr>
                  <a:t> and </a:t>
                </a:r>
                <a14:m>
                  <m:oMath xmlns:m="http://schemas.openxmlformats.org/officeDocument/2006/math">
                    <m:r>
                      <a:rPr lang="en-US" altLang="zh-CN" sz="4000" b="0" i="1" smtClean="0">
                        <a:solidFill>
                          <a:srgbClr val="850000"/>
                        </a:solidFill>
                        <a:latin typeface="Cambria Math" panose="02040503050406030204" pitchFamily="18" charset="0"/>
                        <a:cs typeface="Times New Roman" panose="02020603050405020304" pitchFamily="18" charset="0"/>
                      </a:rPr>
                      <m:t>𝛽</m:t>
                    </m:r>
                  </m:oMath>
                </a14:m>
                <a:r>
                  <a:rPr lang="en-US" altLang="zh-CN" sz="4000" dirty="0">
                    <a:solidFill>
                      <a:srgbClr val="850000"/>
                    </a:solidFill>
                    <a:latin typeface="Times New Roman" panose="02020603050405020304" pitchFamily="18" charset="0"/>
                    <a:cs typeface="Times New Roman" panose="02020603050405020304" pitchFamily="18" charset="0"/>
                  </a:rPr>
                  <a:t>) with a constant velocity of thermodynamic length [2].</a:t>
                </a:r>
              </a:p>
            </p:txBody>
          </p:sp>
        </mc:Choice>
        <mc:Fallback xmlns="">
          <p:sp>
            <p:nvSpPr>
              <p:cNvPr id="70" name="文本框 69">
                <a:extLst>
                  <a:ext uri="{FF2B5EF4-FFF2-40B4-BE49-F238E27FC236}">
                    <a16:creationId xmlns:a16="http://schemas.microsoft.com/office/drawing/2014/main" id="{201ACCEF-C325-CB6E-8679-23DD0024D9AA}"/>
                  </a:ext>
                </a:extLst>
              </p:cNvPr>
              <p:cNvSpPr txBox="1">
                <a:spLocks noRot="1" noChangeAspect="1" noMove="1" noResize="1" noEditPoints="1" noAdjustHandles="1" noChangeArrowheads="1" noChangeShapeType="1" noTextEdit="1"/>
              </p:cNvSpPr>
              <p:nvPr/>
            </p:nvSpPr>
            <p:spPr>
              <a:xfrm>
                <a:off x="1163646" y="37899049"/>
                <a:ext cx="8357065" cy="2554545"/>
              </a:xfrm>
              <a:prstGeom prst="rect">
                <a:avLst/>
              </a:prstGeom>
              <a:blipFill>
                <a:blip r:embed="rId61"/>
                <a:stretch>
                  <a:fillRect l="-2626" t="-4296" b="-9308"/>
                </a:stretch>
              </a:blipFill>
            </p:spPr>
            <p:txBody>
              <a:bodyPr/>
              <a:lstStyle/>
              <a:p>
                <a:r>
                  <a:rPr lang="zh-CN" altLang="en-US">
                    <a:noFill/>
                  </a:rPr>
                  <a:t> </a:t>
                </a:r>
              </a:p>
            </p:txBody>
          </p:sp>
        </mc:Fallback>
      </mc:AlternateContent>
      <p:sp>
        <p:nvSpPr>
          <p:cNvPr id="76" name="文本框 75">
            <a:extLst>
              <a:ext uri="{FF2B5EF4-FFF2-40B4-BE49-F238E27FC236}">
                <a16:creationId xmlns:a16="http://schemas.microsoft.com/office/drawing/2014/main" id="{28940599-3EFA-3755-6BA1-105CC9C9BE59}"/>
              </a:ext>
            </a:extLst>
          </p:cNvPr>
          <p:cNvSpPr txBox="1"/>
          <p:nvPr/>
        </p:nvSpPr>
        <p:spPr>
          <a:xfrm>
            <a:off x="16850253" y="7991821"/>
            <a:ext cx="14347333" cy="707886"/>
          </a:xfrm>
          <a:prstGeom prst="rect">
            <a:avLst/>
          </a:prstGeom>
          <a:noFill/>
        </p:spPr>
        <p:txBody>
          <a:bodyPr wrap="square">
            <a:spAutoFit/>
          </a:bodyPr>
          <a:lstStyle/>
          <a:p>
            <a:r>
              <a:rPr lang="en-US" altLang="zh-CN" sz="4000" dirty="0">
                <a:latin typeface="Times New Roman" panose="02020603050405020304" pitchFamily="18" charset="0"/>
                <a:cs typeface="Times New Roman" panose="02020603050405020304" pitchFamily="18" charset="0"/>
              </a:rPr>
              <a:t>Consider a closed path of the cycle in control parameter space.</a:t>
            </a:r>
          </a:p>
        </p:txBody>
      </p:sp>
      <p:pic>
        <p:nvPicPr>
          <p:cNvPr id="80" name="图片 79">
            <a:extLst>
              <a:ext uri="{FF2B5EF4-FFF2-40B4-BE49-F238E27FC236}">
                <a16:creationId xmlns:a16="http://schemas.microsoft.com/office/drawing/2014/main" id="{37F03C1D-795F-87DB-DF28-0E9EC5D4A55E}"/>
              </a:ext>
            </a:extLst>
          </p:cNvPr>
          <p:cNvPicPr>
            <a:picLocks noChangeAspect="1"/>
          </p:cNvPicPr>
          <p:nvPr/>
        </p:nvPicPr>
        <p:blipFill>
          <a:blip r:embed="rId62" cstate="print">
            <a:extLst>
              <a:ext uri="{28A0092B-C50C-407E-A947-70E740481C1C}">
                <a14:useLocalDpi xmlns:a14="http://schemas.microsoft.com/office/drawing/2010/main" val="0"/>
              </a:ext>
            </a:extLst>
          </a:blip>
          <a:srcRect/>
          <a:stretch/>
        </p:blipFill>
        <p:spPr>
          <a:xfrm>
            <a:off x="26606525" y="9031402"/>
            <a:ext cx="4588197" cy="3680571"/>
          </a:xfrm>
          <a:prstGeom prst="rect">
            <a:avLst/>
          </a:prstGeom>
        </p:spPr>
      </p:pic>
      <p:sp>
        <p:nvSpPr>
          <p:cNvPr id="82" name="文本框 81">
            <a:extLst>
              <a:ext uri="{FF2B5EF4-FFF2-40B4-BE49-F238E27FC236}">
                <a16:creationId xmlns:a16="http://schemas.microsoft.com/office/drawing/2014/main" id="{1FF4D5E6-1115-D739-F60A-0D71386D9395}"/>
              </a:ext>
            </a:extLst>
          </p:cNvPr>
          <p:cNvSpPr txBox="1"/>
          <p:nvPr/>
        </p:nvSpPr>
        <p:spPr>
          <a:xfrm>
            <a:off x="16850253" y="9046274"/>
            <a:ext cx="6802228" cy="707886"/>
          </a:xfrm>
          <a:prstGeom prst="rect">
            <a:avLst/>
          </a:prstGeom>
          <a:noFill/>
        </p:spPr>
        <p:txBody>
          <a:bodyPr wrap="square">
            <a:spAutoFit/>
          </a:bodyPr>
          <a:lstStyle/>
          <a:p>
            <a:r>
              <a:rPr lang="en-US" altLang="zh-CN" sz="4000" dirty="0">
                <a:latin typeface="Times New Roman" panose="02020603050405020304" pitchFamily="18" charset="0"/>
                <a:cs typeface="Times New Roman" panose="02020603050405020304" pitchFamily="18" charset="0"/>
              </a:rPr>
              <a:t>Output work is bounded by </a:t>
            </a:r>
          </a:p>
        </p:txBody>
      </p:sp>
      <p:pic>
        <p:nvPicPr>
          <p:cNvPr id="123" name="图片 122" descr="\documentclass{article}&#10;\usepackage{amsmath}&#10;\usepackage{mathrsfs}&#10;\usepackage{mathtools}&#10;\pagestyle{empty}&#10;\begin{document}&#10;&#10;\begin{equation*}&#10;-W=-W_{\mathrm{o}}-W_{\mathrm{irr}}\leq-W_{\mathrm{o}}-\mathcal{L}^{2}/\tau.&#10;\end{equation*}&#10;&#10;\end{document}" title="IguanaTex Bitmap Display">
            <a:extLst>
              <a:ext uri="{FF2B5EF4-FFF2-40B4-BE49-F238E27FC236}">
                <a16:creationId xmlns:a16="http://schemas.microsoft.com/office/drawing/2014/main" id="{619C5C84-ECF5-B33C-B6C0-72CCD4C49973}"/>
              </a:ext>
            </a:extLst>
          </p:cNvPr>
          <p:cNvPicPr>
            <a:picLocks noChangeAspect="1"/>
          </p:cNvPicPr>
          <p:nvPr>
            <p:custDataLst>
              <p:tags r:id="rId11"/>
            </p:custDataLst>
          </p:nvPr>
        </p:nvPicPr>
        <p:blipFill>
          <a:blip r:embed="rId63" cstate="print">
            <a:extLst>
              <a:ext uri="{28A0092B-C50C-407E-A947-70E740481C1C}">
                <a14:useLocalDpi xmlns:a14="http://schemas.microsoft.com/office/drawing/2010/main" val="0"/>
              </a:ext>
            </a:extLst>
          </a:blip>
          <a:stretch>
            <a:fillRect/>
          </a:stretch>
        </p:blipFill>
        <p:spPr>
          <a:xfrm>
            <a:off x="18311919" y="10075178"/>
            <a:ext cx="5846856" cy="429714"/>
          </a:xfrm>
          <a:prstGeom prst="rect">
            <a:avLst/>
          </a:prstGeom>
        </p:spPr>
      </p:pic>
      <p:sp>
        <p:nvSpPr>
          <p:cNvPr id="89" name="文本框 88">
            <a:extLst>
              <a:ext uri="{FF2B5EF4-FFF2-40B4-BE49-F238E27FC236}">
                <a16:creationId xmlns:a16="http://schemas.microsoft.com/office/drawing/2014/main" id="{040C6658-4177-58D2-0FA1-1317F1EDFF7C}"/>
              </a:ext>
            </a:extLst>
          </p:cNvPr>
          <p:cNvSpPr txBox="1"/>
          <p:nvPr/>
        </p:nvSpPr>
        <p:spPr>
          <a:xfrm>
            <a:off x="16850252" y="12718571"/>
            <a:ext cx="8678436" cy="707886"/>
          </a:xfrm>
          <a:prstGeom prst="rect">
            <a:avLst/>
          </a:prstGeom>
          <a:noFill/>
        </p:spPr>
        <p:txBody>
          <a:bodyPr wrap="square">
            <a:spAutoFit/>
          </a:bodyPr>
          <a:lstStyle/>
          <a:p>
            <a:r>
              <a:rPr lang="en-US" altLang="zh-CN" sz="4000" dirty="0">
                <a:latin typeface="Times New Roman" panose="02020603050405020304" pitchFamily="18" charset="0"/>
                <a:cs typeface="Times New Roman" panose="02020603050405020304" pitchFamily="18" charset="0"/>
              </a:rPr>
              <a:t>To maximize output power, we choose </a:t>
            </a:r>
          </a:p>
        </p:txBody>
      </p:sp>
      <p:pic>
        <p:nvPicPr>
          <p:cNvPr id="121" name="图片 120" descr="\documentclass{article}&#10;\usepackage{amsmath}&#10;\usepackage{mathrsfs}&#10;\usepackage{mathtools}&#10;\pagestyle{empty}&#10;\begin{document}&#10;&#10;\begin{equation*}&#10;P\equiv -W/\tau&#10;\end{equation*}&#10;&#10;\end{document}" title="IguanaTex Bitmap Display">
            <a:extLst>
              <a:ext uri="{FF2B5EF4-FFF2-40B4-BE49-F238E27FC236}">
                <a16:creationId xmlns:a16="http://schemas.microsoft.com/office/drawing/2014/main" id="{4281F16E-7CBC-B2AA-06DF-4AEED9B4B9E9}"/>
              </a:ext>
            </a:extLst>
          </p:cNvPr>
          <p:cNvPicPr>
            <a:picLocks noChangeAspect="1"/>
          </p:cNvPicPr>
          <p:nvPr>
            <p:custDataLst>
              <p:tags r:id="rId12"/>
            </p:custDataLst>
          </p:nvPr>
        </p:nvPicPr>
        <p:blipFill>
          <a:blip r:embed="rId64" cstate="print">
            <a:extLst>
              <a:ext uri="{28A0092B-C50C-407E-A947-70E740481C1C}">
                <a14:useLocalDpi xmlns:a14="http://schemas.microsoft.com/office/drawing/2010/main" val="0"/>
              </a:ext>
            </a:extLst>
          </a:blip>
          <a:stretch>
            <a:fillRect/>
          </a:stretch>
        </p:blipFill>
        <p:spPr>
          <a:xfrm>
            <a:off x="17672613" y="11898192"/>
            <a:ext cx="1835429" cy="377143"/>
          </a:xfrm>
          <a:prstGeom prst="rect">
            <a:avLst/>
          </a:prstGeom>
        </p:spPr>
      </p:pic>
      <p:pic>
        <p:nvPicPr>
          <p:cNvPr id="175" name="图片 174" descr="\documentclass{article}&#10;\usepackage{amsmath}&#10;\usepackage{mathrsfs}&#10;\usepackage{mathtools}&#10;\pagestyle{empty}&#10;\begin{document}&#10;&#10;\begin{equation*}&#10;\tau_{\mathrm{max}}=2\mathcal{L}^{2}/(-W_{\mathrm{o}}).&#10;\end{equation*}&#10;&#10;\end{document}" title="IguanaTex Bitmap Display">
            <a:extLst>
              <a:ext uri="{FF2B5EF4-FFF2-40B4-BE49-F238E27FC236}">
                <a16:creationId xmlns:a16="http://schemas.microsoft.com/office/drawing/2014/main" id="{BCFEAB2F-BE0E-4D53-8260-FDD46421BA84}"/>
              </a:ext>
            </a:extLst>
          </p:cNvPr>
          <p:cNvPicPr>
            <a:picLocks noChangeAspect="1"/>
          </p:cNvPicPr>
          <p:nvPr>
            <p:custDataLst>
              <p:tags r:id="rId13"/>
            </p:custDataLst>
          </p:nvPr>
        </p:nvPicPr>
        <p:blipFill>
          <a:blip r:embed="rId65" cstate="print">
            <a:extLst>
              <a:ext uri="{28A0092B-C50C-407E-A947-70E740481C1C}">
                <a14:useLocalDpi xmlns:a14="http://schemas.microsoft.com/office/drawing/2010/main" val="0"/>
              </a:ext>
            </a:extLst>
          </a:blip>
          <a:stretch>
            <a:fillRect/>
          </a:stretch>
        </p:blipFill>
        <p:spPr>
          <a:xfrm>
            <a:off x="25354550" y="12875384"/>
            <a:ext cx="3245714" cy="429714"/>
          </a:xfrm>
          <a:prstGeom prst="rect">
            <a:avLst/>
          </a:prstGeom>
        </p:spPr>
      </p:pic>
      <p:sp>
        <p:nvSpPr>
          <p:cNvPr id="97" name="文本框 96">
            <a:extLst>
              <a:ext uri="{FF2B5EF4-FFF2-40B4-BE49-F238E27FC236}">
                <a16:creationId xmlns:a16="http://schemas.microsoft.com/office/drawing/2014/main" id="{255AAE07-A73C-D4F8-CEDB-7FB636302010}"/>
              </a:ext>
            </a:extLst>
          </p:cNvPr>
          <p:cNvSpPr txBox="1"/>
          <p:nvPr/>
        </p:nvSpPr>
        <p:spPr>
          <a:xfrm>
            <a:off x="16850252" y="13869086"/>
            <a:ext cx="14347334" cy="707886"/>
          </a:xfrm>
          <a:prstGeom prst="rect">
            <a:avLst/>
          </a:prstGeom>
          <a:noFill/>
        </p:spPr>
        <p:txBody>
          <a:bodyPr wrap="square">
            <a:spAutoFit/>
          </a:bodyPr>
          <a:lstStyle/>
          <a:p>
            <a:r>
              <a:rPr lang="en-US" altLang="zh-CN" sz="4000" dirty="0">
                <a:solidFill>
                  <a:srgbClr val="850000"/>
                </a:solidFill>
                <a:latin typeface="Times New Roman" panose="02020603050405020304" pitchFamily="18" charset="0"/>
                <a:cs typeface="Times New Roman" panose="02020603050405020304" pitchFamily="18" charset="0"/>
              </a:rPr>
              <a:t>Maximum power:                         Efficiency at maximum power:    </a:t>
            </a:r>
          </a:p>
        </p:txBody>
      </p:sp>
      <p:pic>
        <p:nvPicPr>
          <p:cNvPr id="127" name="图片 126" descr="\documentclass{article}&#10;\usepackage{amsmath}&#10;\usepackage{mathrsfs}&#10;\usepackage{mathtools}&#10;\pagestyle{empty}&#10;\begin{document}&#10;&#10;\begin{equation*}&#10;P_{\mathrm{max}}=\frac{(-W_{\mathrm{o}})^{2}}{4\mathcal{L}^{2}}&#10;\end{equation*}&#10;&#10;\end{document}" title="IguanaTex Bitmap Display">
            <a:extLst>
              <a:ext uri="{FF2B5EF4-FFF2-40B4-BE49-F238E27FC236}">
                <a16:creationId xmlns:a16="http://schemas.microsoft.com/office/drawing/2014/main" id="{146059EE-57EC-AC98-5FF3-1035400C0997}"/>
              </a:ext>
            </a:extLst>
          </p:cNvPr>
          <p:cNvPicPr>
            <a:picLocks noChangeAspect="1"/>
          </p:cNvPicPr>
          <p:nvPr>
            <p:custDataLst>
              <p:tags r:id="rId14"/>
            </p:custDataLst>
          </p:nvPr>
        </p:nvPicPr>
        <p:blipFill>
          <a:blip r:embed="rId66" cstate="print">
            <a:extLst>
              <a:ext uri="{28A0092B-C50C-407E-A947-70E740481C1C}">
                <a14:useLocalDpi xmlns:a14="http://schemas.microsoft.com/office/drawing/2010/main" val="0"/>
              </a:ext>
            </a:extLst>
          </a:blip>
          <a:stretch>
            <a:fillRect/>
          </a:stretch>
        </p:blipFill>
        <p:spPr>
          <a:xfrm>
            <a:off x="18287988" y="14801101"/>
            <a:ext cx="2649143" cy="843429"/>
          </a:xfrm>
          <a:prstGeom prst="rect">
            <a:avLst/>
          </a:prstGeom>
        </p:spPr>
      </p:pic>
      <p:pic>
        <p:nvPicPr>
          <p:cNvPr id="174" name="图片 173" descr="\documentclass{article}&#10;\usepackage{amsmath}&#10;\usepackage{mathrsfs}&#10;\usepackage{mathtools}&#10;\pagestyle{empty}&#10;\begin{document}&#10;&#10;\begin{equation*}&#10;\eta_{\mathrm{EMP}}=\frac{\eta_{\mathrm{o}}}{2-\eta_{\mathrm{o}}\mathcal{\mathcal{L}}_{+}/\mathcal{L}}&#10;\end{equation*}&#10;&#10;\end{document}" title="IguanaTex Bitmap Display">
            <a:extLst>
              <a:ext uri="{FF2B5EF4-FFF2-40B4-BE49-F238E27FC236}">
                <a16:creationId xmlns:a16="http://schemas.microsoft.com/office/drawing/2014/main" id="{137C921C-2A20-750A-8691-E3E9550DFFF8}"/>
              </a:ext>
            </a:extLst>
          </p:cNvPr>
          <p:cNvPicPr>
            <a:picLocks noChangeAspect="1"/>
          </p:cNvPicPr>
          <p:nvPr>
            <p:custDataLst>
              <p:tags r:id="rId15"/>
            </p:custDataLst>
          </p:nvPr>
        </p:nvPicPr>
        <p:blipFill>
          <a:blip r:embed="rId67" cstate="print">
            <a:extLst>
              <a:ext uri="{28A0092B-C50C-407E-A947-70E740481C1C}">
                <a14:useLocalDpi xmlns:a14="http://schemas.microsoft.com/office/drawing/2010/main" val="0"/>
              </a:ext>
            </a:extLst>
          </a:blip>
          <a:stretch>
            <a:fillRect/>
          </a:stretch>
        </p:blipFill>
        <p:spPr>
          <a:xfrm>
            <a:off x="24139330" y="14904744"/>
            <a:ext cx="3408000" cy="777143"/>
          </a:xfrm>
          <a:prstGeom prst="rect">
            <a:avLst/>
          </a:prstGeom>
        </p:spPr>
      </p:pic>
      <p:sp>
        <p:nvSpPr>
          <p:cNvPr id="111" name="文本框 110">
            <a:extLst>
              <a:ext uri="{FF2B5EF4-FFF2-40B4-BE49-F238E27FC236}">
                <a16:creationId xmlns:a16="http://schemas.microsoft.com/office/drawing/2014/main" id="{DDCDB887-4D28-30C0-5A64-26F8015AE6C1}"/>
              </a:ext>
            </a:extLst>
          </p:cNvPr>
          <p:cNvSpPr txBox="1"/>
          <p:nvPr/>
        </p:nvSpPr>
        <p:spPr>
          <a:xfrm>
            <a:off x="16850252" y="10838586"/>
            <a:ext cx="8161914" cy="707886"/>
          </a:xfrm>
          <a:prstGeom prst="rect">
            <a:avLst/>
          </a:prstGeom>
          <a:noFill/>
        </p:spPr>
        <p:txBody>
          <a:bodyPr wrap="square">
            <a:spAutoFit/>
          </a:bodyPr>
          <a:lstStyle/>
          <a:p>
            <a:r>
              <a:rPr lang="en-US" altLang="zh-CN" sz="4000" dirty="0">
                <a:latin typeface="Times New Roman" panose="02020603050405020304" pitchFamily="18" charset="0"/>
                <a:cs typeface="Times New Roman" panose="02020603050405020304" pitchFamily="18" charset="0"/>
              </a:rPr>
              <a:t>Power:                       Efficiency:</a:t>
            </a:r>
          </a:p>
        </p:txBody>
      </p:sp>
      <p:pic>
        <p:nvPicPr>
          <p:cNvPr id="125" name="图片 124" descr="\documentclass{article}&#10;\usepackage{amsmath}&#10;\usepackage{mathrsfs}&#10;\usepackage{mathtools}&#10;\pagestyle{empty}&#10;\begin{document}&#10;&#10;\begin{equation*}&#10;\eta\equiv\frac{-W}{Q_+}=\frac{-W_{\mathrm{o}}-\mathcal{L}^{2}/\tau}{-W_{\mathrm{o}}/\eta_{\mathrm{o}}-\mathcal{L}_{+}\mathcal{L}/\tau}&#10;\end{equation*}&#10;&#10;\end{document}" title="IguanaTex Bitmap Display">
            <a:extLst>
              <a:ext uri="{FF2B5EF4-FFF2-40B4-BE49-F238E27FC236}">
                <a16:creationId xmlns:a16="http://schemas.microsoft.com/office/drawing/2014/main" id="{08E48D8F-4B72-7EAB-E843-27F4D32E7002}"/>
              </a:ext>
            </a:extLst>
          </p:cNvPr>
          <p:cNvPicPr>
            <a:picLocks noChangeAspect="1"/>
          </p:cNvPicPr>
          <p:nvPr>
            <p:custDataLst>
              <p:tags r:id="rId16"/>
            </p:custDataLst>
          </p:nvPr>
        </p:nvPicPr>
        <p:blipFill>
          <a:blip r:embed="rId68" cstate="print">
            <a:extLst>
              <a:ext uri="{28A0092B-C50C-407E-A947-70E740481C1C}">
                <a14:useLocalDpi xmlns:a14="http://schemas.microsoft.com/office/drawing/2010/main" val="0"/>
              </a:ext>
            </a:extLst>
          </a:blip>
          <a:stretch>
            <a:fillRect/>
          </a:stretch>
        </p:blipFill>
        <p:spPr>
          <a:xfrm>
            <a:off x="21003889" y="11548956"/>
            <a:ext cx="5058285" cy="928000"/>
          </a:xfrm>
          <a:prstGeom prst="rect">
            <a:avLst/>
          </a:prstGeom>
        </p:spPr>
      </p:pic>
      <p:sp>
        <p:nvSpPr>
          <p:cNvPr id="4" name="文本框 3">
            <a:extLst>
              <a:ext uri="{FF2B5EF4-FFF2-40B4-BE49-F238E27FC236}">
                <a16:creationId xmlns:a16="http://schemas.microsoft.com/office/drawing/2014/main" id="{F2D24B4B-6892-013A-71D4-C4D657FD9BAB}"/>
              </a:ext>
            </a:extLst>
          </p:cNvPr>
          <p:cNvSpPr txBox="1"/>
          <p:nvPr/>
        </p:nvSpPr>
        <p:spPr>
          <a:xfrm>
            <a:off x="28418602" y="14759528"/>
            <a:ext cx="2728567" cy="954107"/>
          </a:xfrm>
          <a:prstGeom prst="rect">
            <a:avLst/>
          </a:prstGeom>
          <a:noFill/>
        </p:spPr>
        <p:txBody>
          <a:bodyPr wrap="none" rtlCol="0">
            <a:spAutoFit/>
          </a:bodyPr>
          <a:lstStyle/>
          <a:p>
            <a:r>
              <a:rPr kumimoji="1" lang="en-US" altLang="zh-CN" sz="2800" dirty="0">
                <a:latin typeface="Times New Roman" panose="02020603050405020304" pitchFamily="18" charset="0"/>
                <a:cs typeface="Times New Roman" panose="02020603050405020304" pitchFamily="18" charset="0"/>
              </a:rPr>
              <a:t>     : efficiency of </a:t>
            </a:r>
          </a:p>
          <a:p>
            <a:r>
              <a:rPr kumimoji="1" lang="en-US" altLang="zh-CN" sz="2800" dirty="0">
                <a:latin typeface="Times New Roman" panose="02020603050405020304" pitchFamily="18" charset="0"/>
                <a:cs typeface="Times New Roman" panose="02020603050405020304" pitchFamily="18" charset="0"/>
              </a:rPr>
              <a:t>quasistatic cycle</a:t>
            </a:r>
            <a:endParaRPr kumimoji="1" lang="zh-CN" altLang="en-US" sz="2800" dirty="0">
              <a:latin typeface="Times New Roman" panose="02020603050405020304" pitchFamily="18" charset="0"/>
              <a:cs typeface="Times New Roman" panose="02020603050405020304" pitchFamily="18" charset="0"/>
            </a:endParaRPr>
          </a:p>
        </p:txBody>
      </p:sp>
      <p:pic>
        <p:nvPicPr>
          <p:cNvPr id="170" name="图片 169" descr="\documentclass{article}&#10;\usepackage{amsmath}&#10;\pagestyle{empty}&#10;\begin{document}&#10;\begin{equation*}&#10;\eta_\mathrm{o}&#10;\end{equation*}&#10;\end{document}" title="IguanaTex Bitmap Display">
            <a:extLst>
              <a:ext uri="{FF2B5EF4-FFF2-40B4-BE49-F238E27FC236}">
                <a16:creationId xmlns:a16="http://schemas.microsoft.com/office/drawing/2014/main" id="{AB88ED98-1E27-FB6A-B421-D41751214E62}"/>
              </a:ext>
            </a:extLst>
          </p:cNvPr>
          <p:cNvPicPr>
            <a:picLocks noChangeAspect="1"/>
          </p:cNvPicPr>
          <p:nvPr>
            <p:custDataLst>
              <p:tags r:id="rId17"/>
            </p:custDataLst>
          </p:nvPr>
        </p:nvPicPr>
        <p:blipFill>
          <a:blip r:embed="rId69" cstate="print">
            <a:extLst>
              <a:ext uri="{28A0092B-C50C-407E-A947-70E740481C1C}">
                <a14:useLocalDpi xmlns:a14="http://schemas.microsoft.com/office/drawing/2010/main" val="0"/>
              </a:ext>
            </a:extLst>
          </a:blip>
          <a:stretch>
            <a:fillRect/>
          </a:stretch>
        </p:blipFill>
        <p:spPr>
          <a:xfrm>
            <a:off x="28558228" y="14973249"/>
            <a:ext cx="320000" cy="249143"/>
          </a:xfrm>
          <a:prstGeom prst="rect">
            <a:avLst/>
          </a:prstGeom>
        </p:spPr>
      </p:pic>
      <p:sp>
        <p:nvSpPr>
          <p:cNvPr id="16" name="Text Placeholder 2 2 2">
            <a:extLst>
              <a:ext uri="{FF2B5EF4-FFF2-40B4-BE49-F238E27FC236}">
                <a16:creationId xmlns:a16="http://schemas.microsoft.com/office/drawing/2014/main" id="{705F8CA5-6616-B9B0-B7FD-8E428094412C}"/>
              </a:ext>
            </a:extLst>
          </p:cNvPr>
          <p:cNvSpPr txBox="1">
            <a:spLocks/>
          </p:cNvSpPr>
          <p:nvPr/>
        </p:nvSpPr>
        <p:spPr>
          <a:xfrm>
            <a:off x="16629650" y="15917779"/>
            <a:ext cx="15206047" cy="835985"/>
          </a:xfrm>
          <a:prstGeom prst="rect">
            <a:avLst/>
          </a:prstGeom>
          <a:noFill/>
        </p:spPr>
        <p:txBody>
          <a:bodyPr wrap="square" lIns="93910" tIns="93910" rIns="93910" bIns="93910" anchor="ctr" anchorCtr="0">
            <a:spAutoFit/>
          </a:bodyPr>
          <a:lstStyle>
            <a:lvl1pPr marL="0" indent="0" algn="ctr" defTabSz="4436870" rtl="0" eaLnBrk="1" latinLnBrk="0" hangingPunct="1">
              <a:spcBef>
                <a:spcPct val="20000"/>
              </a:spcBef>
              <a:buFont typeface="Arial" pitchFamily="34" charset="0"/>
              <a:buNone/>
              <a:defRPr sz="4036" b="1" u="sng" kern="1200" baseline="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a:lstStyle>
          <a:p>
            <a:r>
              <a:rPr lang="en-US" sz="4200" u="none" dirty="0">
                <a:solidFill>
                  <a:srgbClr val="850000"/>
                </a:solidFill>
                <a:latin typeface="Arial" panose="020B0604020202020204" pitchFamily="34" charset="0"/>
                <a:cs typeface="Arial" panose="020B0604020202020204" pitchFamily="34" charset="0"/>
              </a:rPr>
              <a:t>Results for harmonic potential</a:t>
            </a:r>
          </a:p>
        </p:txBody>
      </p:sp>
      <p:pic>
        <p:nvPicPr>
          <p:cNvPr id="44" name="图片 43" descr="\documentclass{article}&#10;\usepackage{amsmath}&#10;\usepackage{mathrsfs}&#10;\usepackage{mathtools}&#10;\pagestyle{empty}&#10;\begin{document}&#10;&#10;\begin{equation*}&#10;\dot{W}\equiv\left\langle \frac{\partial H}{\partial t}\right\rangle=\dot{W}_\mathrm{o}+\dot{W}_\mathrm{irr}&#10;\end{equation*}&#10;&#10;\end{document}" title="IguanaTex Bitmap Display">
            <a:extLst>
              <a:ext uri="{FF2B5EF4-FFF2-40B4-BE49-F238E27FC236}">
                <a16:creationId xmlns:a16="http://schemas.microsoft.com/office/drawing/2014/main" id="{299C44C8-E913-4E1C-A222-C822E1C5541F}"/>
              </a:ext>
            </a:extLst>
          </p:cNvPr>
          <p:cNvPicPr>
            <a:picLocks noChangeAspect="1"/>
          </p:cNvPicPr>
          <p:nvPr>
            <p:custDataLst>
              <p:tags r:id="rId18"/>
            </p:custDataLst>
          </p:nvPr>
        </p:nvPicPr>
        <p:blipFill>
          <a:blip r:embed="rId70" cstate="print">
            <a:extLst>
              <a:ext uri="{28A0092B-C50C-407E-A947-70E740481C1C}">
                <a14:useLocalDpi xmlns:a14="http://schemas.microsoft.com/office/drawing/2010/main" val="0"/>
              </a:ext>
            </a:extLst>
          </a:blip>
          <a:stretch>
            <a:fillRect/>
          </a:stretch>
        </p:blipFill>
        <p:spPr>
          <a:xfrm>
            <a:off x="3172622" y="24226001"/>
            <a:ext cx="4299430" cy="912000"/>
          </a:xfrm>
          <a:prstGeom prst="rect">
            <a:avLst/>
          </a:prstGeom>
        </p:spPr>
      </p:pic>
      <p:pic>
        <p:nvPicPr>
          <p:cNvPr id="57" name="图片 56" descr="\documentclass{article}&#10;\usepackage{amsmath}&#10;\usepackage{mathrsfs}&#10;\usepackage{mathtools}&#10;\pagestyle{empty}&#10;\begin{document}&#10;&#10;\begin{equation*}&#10;\dot{Q}\equiv\iint H\frac{\partial\rho_{\mathrm{ieq}}}{\partial t}dxdp=\dot{Q}_\mathrm{o}+\dot{Q}_\mathrm{irr}&#10;\end{equation*}&#10;&#10;\end{document}" title="IguanaTex Bitmap Display">
            <a:extLst>
              <a:ext uri="{FF2B5EF4-FFF2-40B4-BE49-F238E27FC236}">
                <a16:creationId xmlns:a16="http://schemas.microsoft.com/office/drawing/2014/main" id="{B721C0BA-CE65-41D8-9EE0-E433B77B1E72}"/>
              </a:ext>
            </a:extLst>
          </p:cNvPr>
          <p:cNvPicPr>
            <a:picLocks noChangeAspect="1"/>
          </p:cNvPicPr>
          <p:nvPr>
            <p:custDataLst>
              <p:tags r:id="rId19"/>
            </p:custDataLst>
          </p:nvPr>
        </p:nvPicPr>
        <p:blipFill>
          <a:blip r:embed="rId71" cstate="print">
            <a:extLst>
              <a:ext uri="{28A0092B-C50C-407E-A947-70E740481C1C}">
                <a14:useLocalDpi xmlns:a14="http://schemas.microsoft.com/office/drawing/2010/main" val="0"/>
              </a:ext>
            </a:extLst>
          </a:blip>
          <a:stretch>
            <a:fillRect/>
          </a:stretch>
        </p:blipFill>
        <p:spPr>
          <a:xfrm>
            <a:off x="9531616" y="24215938"/>
            <a:ext cx="5595429" cy="854857"/>
          </a:xfrm>
          <a:prstGeom prst="rect">
            <a:avLst/>
          </a:prstGeom>
        </p:spPr>
      </p:pic>
      <p:pic>
        <p:nvPicPr>
          <p:cNvPr id="72" name="图片 71" descr="\documentclass{article}&#10;\usepackage{amsmath}&#10;\usepackage{mathrsfs}&#10;\usepackage{mathtools}&#10;\pagestyle{empty}&#10;\begin{document}&#10;&#10;\begin{equation*}&#10;\dot{W}_\mathrm{o}=\dot{\lambda}\left\langle \frac{\partial H_\mathrm{o}}{\partial \lambda}\right\rangle&#10;\end{equation*}&#10;&#10;\end{document}" title="IguanaTex Bitmap Display">
            <a:extLst>
              <a:ext uri="{FF2B5EF4-FFF2-40B4-BE49-F238E27FC236}">
                <a16:creationId xmlns:a16="http://schemas.microsoft.com/office/drawing/2014/main" id="{8F72D6AA-5EF0-4D7A-A125-DB199638A7F6}"/>
              </a:ext>
            </a:extLst>
          </p:cNvPr>
          <p:cNvPicPr>
            <a:picLocks noChangeAspect="1"/>
          </p:cNvPicPr>
          <p:nvPr>
            <p:custDataLst>
              <p:tags r:id="rId20"/>
            </p:custDataLst>
          </p:nvPr>
        </p:nvPicPr>
        <p:blipFill>
          <a:blip r:embed="rId72" cstate="print">
            <a:extLst>
              <a:ext uri="{28A0092B-C50C-407E-A947-70E740481C1C}">
                <a14:useLocalDpi xmlns:a14="http://schemas.microsoft.com/office/drawing/2010/main" val="0"/>
              </a:ext>
            </a:extLst>
          </a:blip>
          <a:stretch>
            <a:fillRect/>
          </a:stretch>
        </p:blipFill>
        <p:spPr>
          <a:xfrm>
            <a:off x="4619089" y="25271925"/>
            <a:ext cx="2619429" cy="912000"/>
          </a:xfrm>
          <a:prstGeom prst="rect">
            <a:avLst/>
          </a:prstGeom>
        </p:spPr>
      </p:pic>
      <p:pic>
        <p:nvPicPr>
          <p:cNvPr id="74" name="图片 73" descr="\documentclass{article}&#10;\usepackage{amsmath}&#10;\usepackage{mathrsfs}&#10;\usepackage{mathtools}&#10;\pagestyle{empty}&#10;\begin{document}&#10;&#10;\begin{equation*}&#10;\dot{W}_{\mathrm{irr}}=\left\langle \frac{\partial H_\mathrm{a}}{\partial t}\right\rangle &#10;\end{equation*}&#10;&#10;\end{document}" title="IguanaTex Bitmap Display">
            <a:extLst>
              <a:ext uri="{FF2B5EF4-FFF2-40B4-BE49-F238E27FC236}">
                <a16:creationId xmlns:a16="http://schemas.microsoft.com/office/drawing/2014/main" id="{E10C3DBB-6A35-4992-93BD-550DF4F2A466}"/>
              </a:ext>
            </a:extLst>
          </p:cNvPr>
          <p:cNvPicPr>
            <a:picLocks noChangeAspect="1"/>
          </p:cNvPicPr>
          <p:nvPr>
            <p:custDataLst>
              <p:tags r:id="rId21"/>
            </p:custDataLst>
          </p:nvPr>
        </p:nvPicPr>
        <p:blipFill>
          <a:blip r:embed="rId73" cstate="print">
            <a:extLst>
              <a:ext uri="{28A0092B-C50C-407E-A947-70E740481C1C}">
                <a14:useLocalDpi xmlns:a14="http://schemas.microsoft.com/office/drawing/2010/main" val="0"/>
              </a:ext>
            </a:extLst>
          </a:blip>
          <a:stretch>
            <a:fillRect/>
          </a:stretch>
        </p:blipFill>
        <p:spPr>
          <a:xfrm>
            <a:off x="4590866" y="26399955"/>
            <a:ext cx="2507429" cy="912000"/>
          </a:xfrm>
          <a:prstGeom prst="rect">
            <a:avLst/>
          </a:prstGeom>
        </p:spPr>
      </p:pic>
      <p:pic>
        <p:nvPicPr>
          <p:cNvPr id="66" name="图片 65" descr="\documentclass{article}&#10;\usepackage{amsmath}&#10;\usepackage{mathrsfs}&#10;\usepackage{mathtools}&#10;\pagestyle{empty}&#10;\begin{document}&#10;&#10;\begin{equation*}&#10;\dot{Q}_{\mathrm{o}}=\iint H_{\mathrm{o}}\frac{\partial\rho_{\mathrm{ieq}}}{\partial t}dxdp&#10;\end{equation*}&#10;&#10;\end{document}" title="IguanaTex Bitmap Display">
            <a:extLst>
              <a:ext uri="{FF2B5EF4-FFF2-40B4-BE49-F238E27FC236}">
                <a16:creationId xmlns:a16="http://schemas.microsoft.com/office/drawing/2014/main" id="{ED1BDDEB-D004-4996-A065-4413B4B662F8}"/>
              </a:ext>
            </a:extLst>
          </p:cNvPr>
          <p:cNvPicPr>
            <a:picLocks noChangeAspect="1"/>
          </p:cNvPicPr>
          <p:nvPr>
            <p:custDataLst>
              <p:tags r:id="rId22"/>
            </p:custDataLst>
          </p:nvPr>
        </p:nvPicPr>
        <p:blipFill>
          <a:blip r:embed="rId74" cstate="print">
            <a:extLst>
              <a:ext uri="{28A0092B-C50C-407E-A947-70E740481C1C}">
                <a14:useLocalDpi xmlns:a14="http://schemas.microsoft.com/office/drawing/2010/main" val="0"/>
              </a:ext>
            </a:extLst>
          </a:blip>
          <a:stretch>
            <a:fillRect/>
          </a:stretch>
        </p:blipFill>
        <p:spPr>
          <a:xfrm>
            <a:off x="9531616" y="25282547"/>
            <a:ext cx="3846857" cy="854857"/>
          </a:xfrm>
          <a:prstGeom prst="rect">
            <a:avLst/>
          </a:prstGeom>
        </p:spPr>
      </p:pic>
      <p:pic>
        <p:nvPicPr>
          <p:cNvPr id="68" name="图片 67" descr="\documentclass{article}&#10;\usepackage{amsmath}&#10;\usepackage{mathrsfs}&#10;\usepackage{mathtools}&#10;\pagestyle{empty}&#10;\begin{document}&#10;&#10;\begin{equation*}&#10;\dot{Q}_{\mathrm{irr}}=\iint H_{\mathrm{a}}\frac{\partial\rho_{\mathrm{ieq}}}{\partial t}dxdp&#10;\end{equation*}&#10;&#10;\end{document}" title="IguanaTex Bitmap Display">
            <a:extLst>
              <a:ext uri="{FF2B5EF4-FFF2-40B4-BE49-F238E27FC236}">
                <a16:creationId xmlns:a16="http://schemas.microsoft.com/office/drawing/2014/main" id="{FB0A51E2-BF0C-467B-AEA4-47F48A3688BB}"/>
              </a:ext>
            </a:extLst>
          </p:cNvPr>
          <p:cNvPicPr>
            <a:picLocks noChangeAspect="1"/>
          </p:cNvPicPr>
          <p:nvPr>
            <p:custDataLst>
              <p:tags r:id="rId23"/>
            </p:custDataLst>
          </p:nvPr>
        </p:nvPicPr>
        <p:blipFill>
          <a:blip r:embed="rId75" cstate="print">
            <a:extLst>
              <a:ext uri="{28A0092B-C50C-407E-A947-70E740481C1C}">
                <a14:useLocalDpi xmlns:a14="http://schemas.microsoft.com/office/drawing/2010/main" val="0"/>
              </a:ext>
            </a:extLst>
          </a:blip>
          <a:stretch>
            <a:fillRect/>
          </a:stretch>
        </p:blipFill>
        <p:spPr>
          <a:xfrm>
            <a:off x="9520712" y="26400973"/>
            <a:ext cx="4016000" cy="854857"/>
          </a:xfrm>
          <a:prstGeom prst="rect">
            <a:avLst/>
          </a:prstGeom>
        </p:spPr>
      </p:pic>
      <p:pic>
        <p:nvPicPr>
          <p:cNvPr id="94" name="图片 93" descr="\documentclass{article}&#10;\usepackage{amsmath}&#10;\usepackage{mathrsfs}&#10;\usepackage{mathtools}&#10;\pagestyle{empty}&#10;\begin{document}&#10;&#10;\begin{equation*}&#10;\frac{\partial\left\langle H_{\mathrm{a}}\right\rangle }{\partial t}=\dot{W}_{\mathrm{irr}}+\dot{Q}_{\mathrm{irr}}&#10;\end{equation*}&#10;&#10;\end{document}" title="IguanaTex Bitmap Display">
            <a:extLst>
              <a:ext uri="{FF2B5EF4-FFF2-40B4-BE49-F238E27FC236}">
                <a16:creationId xmlns:a16="http://schemas.microsoft.com/office/drawing/2014/main" id="{4F9D163F-D710-402E-B4E5-2AF564E021F4}"/>
              </a:ext>
            </a:extLst>
          </p:cNvPr>
          <p:cNvPicPr>
            <a:picLocks noChangeAspect="1"/>
          </p:cNvPicPr>
          <p:nvPr>
            <p:custDataLst>
              <p:tags r:id="rId24"/>
            </p:custDataLst>
          </p:nvPr>
        </p:nvPicPr>
        <p:blipFill>
          <a:blip r:embed="rId76" cstate="print">
            <a:extLst>
              <a:ext uri="{28A0092B-C50C-407E-A947-70E740481C1C}">
                <a14:useLocalDpi xmlns:a14="http://schemas.microsoft.com/office/drawing/2010/main" val="0"/>
              </a:ext>
            </a:extLst>
          </a:blip>
          <a:stretch>
            <a:fillRect/>
          </a:stretch>
        </p:blipFill>
        <p:spPr>
          <a:xfrm>
            <a:off x="9360559" y="27647001"/>
            <a:ext cx="3396571" cy="811428"/>
          </a:xfrm>
          <a:prstGeom prst="rect">
            <a:avLst/>
          </a:prstGeom>
        </p:spPr>
      </p:pic>
      <p:sp>
        <p:nvSpPr>
          <p:cNvPr id="98" name="文本框 97">
            <a:extLst>
              <a:ext uri="{FF2B5EF4-FFF2-40B4-BE49-F238E27FC236}">
                <a16:creationId xmlns:a16="http://schemas.microsoft.com/office/drawing/2014/main" id="{B607EDAF-CAB5-4834-A297-69D4D789EB4B}"/>
              </a:ext>
            </a:extLst>
          </p:cNvPr>
          <p:cNvSpPr txBox="1"/>
          <p:nvPr/>
        </p:nvSpPr>
        <p:spPr>
          <a:xfrm>
            <a:off x="1163646" y="27630336"/>
            <a:ext cx="2417754" cy="707886"/>
          </a:xfrm>
          <a:prstGeom prst="rect">
            <a:avLst/>
          </a:prstGeom>
          <a:noFill/>
        </p:spPr>
        <p:txBody>
          <a:bodyPr wrap="square" rtlCol="0">
            <a:spAutoFit/>
          </a:bodyPr>
          <a:lstStyle/>
          <a:p>
            <a:r>
              <a:rPr lang="en-US" altLang="zh-CN" sz="4000" dirty="0">
                <a:latin typeface="Times New Roman" panose="02020603050405020304" pitchFamily="18" charset="0"/>
                <a:cs typeface="Times New Roman" panose="02020603050405020304" pitchFamily="18" charset="0"/>
              </a:rPr>
              <a:t>First law:</a:t>
            </a:r>
            <a:endParaRPr lang="zh-CN" altLang="en-US" sz="4000" dirty="0">
              <a:latin typeface="Times New Roman" panose="02020603050405020304" pitchFamily="18" charset="0"/>
              <a:cs typeface="Times New Roman" panose="02020603050405020304" pitchFamily="18" charset="0"/>
            </a:endParaRPr>
          </a:p>
        </p:txBody>
      </p:sp>
      <p:pic>
        <p:nvPicPr>
          <p:cNvPr id="92" name="图片 91" descr="\documentclass{article}&#10;\usepackage{amsmath}&#10;\usepackage{mathrsfs}&#10;\usepackage{mathtools}&#10;\pagestyle{empty}&#10;\begin{document}&#10;&#10;\begin{equation*}&#10;\frac{\partial\left\langle H_{\mathrm{o}}\right\rangle }{\partial t}=\dot{W}_{\mathrm{o}}+\dot{Q}_{\mathrm{o}}&#10;\end{equation*}&#10;&#10;\end{document}" title="IguanaTex Bitmap Display">
            <a:extLst>
              <a:ext uri="{FF2B5EF4-FFF2-40B4-BE49-F238E27FC236}">
                <a16:creationId xmlns:a16="http://schemas.microsoft.com/office/drawing/2014/main" id="{65EE7D55-E62C-475B-B8DB-FFFCDD48B1CC}"/>
              </a:ext>
            </a:extLst>
          </p:cNvPr>
          <p:cNvPicPr>
            <a:picLocks noChangeAspect="1"/>
          </p:cNvPicPr>
          <p:nvPr>
            <p:custDataLst>
              <p:tags r:id="rId25"/>
            </p:custDataLst>
          </p:nvPr>
        </p:nvPicPr>
        <p:blipFill>
          <a:blip r:embed="rId77" cstate="print">
            <a:extLst>
              <a:ext uri="{28A0092B-C50C-407E-A947-70E740481C1C}">
                <a14:useLocalDpi xmlns:a14="http://schemas.microsoft.com/office/drawing/2010/main" val="0"/>
              </a:ext>
            </a:extLst>
          </a:blip>
          <a:stretch>
            <a:fillRect/>
          </a:stretch>
        </p:blipFill>
        <p:spPr>
          <a:xfrm>
            <a:off x="4731089" y="27646865"/>
            <a:ext cx="3051428" cy="811428"/>
          </a:xfrm>
          <a:prstGeom prst="rect">
            <a:avLst/>
          </a:prstGeom>
        </p:spPr>
      </p:pic>
      <p:pic>
        <p:nvPicPr>
          <p:cNvPr id="99" name="图片 98" descr="\documentclass{article}&#10;\usepackage{amsmath}&#10;\usepackage{mathrsfs}&#10;\usepackage{mathtools}&#10;\pagestyle{empty}&#10;\begin{document}&#10;&#10;\begin{equation*}&#10;W_{\mathrm{irr}}=\left\langle H_{\mathrm{a}}\right\rangle (\tau^{+})-\left\langle H_{\mathrm{a}}\right\rangle (0^{-})-Q_{\mathrm{irr}}&#10;\end{equation*}&#10;&#10;\end{document}" title="IguanaTex Bitmap Display">
            <a:extLst>
              <a:ext uri="{FF2B5EF4-FFF2-40B4-BE49-F238E27FC236}">
                <a16:creationId xmlns:a16="http://schemas.microsoft.com/office/drawing/2014/main" id="{E9196837-200F-427C-B252-4FEBEF7F75DB}"/>
              </a:ext>
            </a:extLst>
          </p:cNvPr>
          <p:cNvPicPr>
            <a:picLocks noChangeAspect="1"/>
          </p:cNvPicPr>
          <p:nvPr>
            <p:custDataLst>
              <p:tags r:id="rId26"/>
            </p:custDataLst>
          </p:nvPr>
        </p:nvPicPr>
        <p:blipFill>
          <a:blip r:embed="rId78" cstate="print">
            <a:extLst>
              <a:ext uri="{28A0092B-C50C-407E-A947-70E740481C1C}">
                <a14:useLocalDpi xmlns:a14="http://schemas.microsoft.com/office/drawing/2010/main" val="0"/>
              </a:ext>
            </a:extLst>
          </a:blip>
          <a:stretch>
            <a:fillRect/>
          </a:stretch>
        </p:blipFill>
        <p:spPr>
          <a:xfrm>
            <a:off x="4738861" y="28801486"/>
            <a:ext cx="5913143" cy="418286"/>
          </a:xfrm>
          <a:prstGeom prst="rect">
            <a:avLst/>
          </a:prstGeom>
        </p:spPr>
      </p:pic>
      <p:pic>
        <p:nvPicPr>
          <p:cNvPr id="91" name="图片 90" descr="\documentclass{article}&#10;\usepackage{amsmath}&#10;\usepackage{mathrsfs}&#10;\usepackage{mathtools}&#10;\pagestyle{empty}&#10;\begin{document}&#10;&#10;\begin{equation*}&#10;-W_\mathrm{o}-W_\mathrm{irr}&#10;\end{equation*}&#10;&#10;\end{document}" title="IguanaTex Bitmap Display">
            <a:extLst>
              <a:ext uri="{FF2B5EF4-FFF2-40B4-BE49-F238E27FC236}">
                <a16:creationId xmlns:a16="http://schemas.microsoft.com/office/drawing/2014/main" id="{245AA61E-3DF5-4A13-B44C-5BAFCD54B0B4}"/>
              </a:ext>
            </a:extLst>
          </p:cNvPr>
          <p:cNvPicPr>
            <a:picLocks noChangeAspect="1"/>
          </p:cNvPicPr>
          <p:nvPr>
            <p:custDataLst>
              <p:tags r:id="rId27"/>
            </p:custDataLst>
          </p:nvPr>
        </p:nvPicPr>
        <p:blipFill>
          <a:blip r:embed="rId79" cstate="print">
            <a:extLst>
              <a:ext uri="{28A0092B-C50C-407E-A947-70E740481C1C}">
                <a14:useLocalDpi xmlns:a14="http://schemas.microsoft.com/office/drawing/2010/main" val="0"/>
              </a:ext>
            </a:extLst>
          </a:blip>
          <a:stretch>
            <a:fillRect/>
          </a:stretch>
        </p:blipFill>
        <p:spPr>
          <a:xfrm>
            <a:off x="6667664" y="29836353"/>
            <a:ext cx="2317714" cy="381257"/>
          </a:xfrm>
          <a:prstGeom prst="rect">
            <a:avLst/>
          </a:prstGeom>
        </p:spPr>
      </p:pic>
      <p:pic>
        <p:nvPicPr>
          <p:cNvPr id="101" name="图片 100" descr="\documentclass{article}&#10;\usepackage{amsmath}&#10;\usepackage{mathrsfs}&#10;\usepackage{mathtools}&#10;\pagestyle{empty}&#10;\begin{document}&#10;&#10;\begin{equation*}&#10;Q_\mathrm{irr}&#10;\end{equation*}&#10;&#10;\end{document}" title="IguanaTex Bitmap Display">
            <a:extLst>
              <a:ext uri="{FF2B5EF4-FFF2-40B4-BE49-F238E27FC236}">
                <a16:creationId xmlns:a16="http://schemas.microsoft.com/office/drawing/2014/main" id="{BE4D0BAA-38A9-45B4-82C5-CF7688199474}"/>
              </a:ext>
            </a:extLst>
          </p:cNvPr>
          <p:cNvPicPr>
            <a:picLocks noChangeAspect="1"/>
          </p:cNvPicPr>
          <p:nvPr>
            <p:custDataLst>
              <p:tags r:id="rId28"/>
            </p:custDataLst>
          </p:nvPr>
        </p:nvPicPr>
        <p:blipFill>
          <a:blip r:embed="rId80" cstate="print">
            <a:extLst>
              <a:ext uri="{28A0092B-C50C-407E-A947-70E740481C1C}">
                <a14:useLocalDpi xmlns:a14="http://schemas.microsoft.com/office/drawing/2010/main" val="0"/>
              </a:ext>
            </a:extLst>
          </a:blip>
          <a:stretch>
            <a:fillRect/>
          </a:stretch>
        </p:blipFill>
        <p:spPr>
          <a:xfrm>
            <a:off x="12536694" y="29836356"/>
            <a:ext cx="715886" cy="408686"/>
          </a:xfrm>
          <a:prstGeom prst="rect">
            <a:avLst/>
          </a:prstGeom>
        </p:spPr>
      </p:pic>
      <p:pic>
        <p:nvPicPr>
          <p:cNvPr id="120" name="图片 119" descr="\documentclass{article}&#10;\usepackage{amsmath}&#10;\usepackage{mathrsfs}&#10;\usepackage{mathtools}&#10;\pagestyle{empty}&#10;\begin{document}&#10;&#10;\begin{equation*}&#10;H_{\mathrm{o}}=\frac{1}{2m}p^2 +\frac{1}{2}m\lambda^{2}x^{2}&#10;\end{equation*}&#10;&#10;\end{document}" title="IguanaTex Bitmap Display">
            <a:extLst>
              <a:ext uri="{FF2B5EF4-FFF2-40B4-BE49-F238E27FC236}">
                <a16:creationId xmlns:a16="http://schemas.microsoft.com/office/drawing/2014/main" id="{1722301B-6833-45CC-ACBC-F4AC54BFB548}"/>
              </a:ext>
            </a:extLst>
          </p:cNvPr>
          <p:cNvPicPr>
            <a:picLocks noChangeAspect="1"/>
          </p:cNvPicPr>
          <p:nvPr>
            <p:custDataLst>
              <p:tags r:id="rId29"/>
            </p:custDataLst>
          </p:nvPr>
        </p:nvPicPr>
        <p:blipFill>
          <a:blip r:embed="rId81" cstate="print">
            <a:extLst>
              <a:ext uri="{28A0092B-C50C-407E-A947-70E740481C1C}">
                <a14:useLocalDpi xmlns:a14="http://schemas.microsoft.com/office/drawing/2010/main" val="0"/>
              </a:ext>
            </a:extLst>
          </a:blip>
          <a:stretch>
            <a:fillRect/>
          </a:stretch>
        </p:blipFill>
        <p:spPr>
          <a:xfrm>
            <a:off x="20480479" y="17192526"/>
            <a:ext cx="3775998" cy="777143"/>
          </a:xfrm>
          <a:prstGeom prst="rect">
            <a:avLst/>
          </a:prstGeom>
        </p:spPr>
      </p:pic>
      <p:sp>
        <p:nvSpPr>
          <p:cNvPr id="109" name="文本框 108">
            <a:extLst>
              <a:ext uri="{FF2B5EF4-FFF2-40B4-BE49-F238E27FC236}">
                <a16:creationId xmlns:a16="http://schemas.microsoft.com/office/drawing/2014/main" id="{EDDAFC0C-6181-4993-9996-8CF98C3EDDE2}"/>
              </a:ext>
            </a:extLst>
          </p:cNvPr>
          <p:cNvSpPr txBox="1"/>
          <p:nvPr/>
        </p:nvSpPr>
        <p:spPr>
          <a:xfrm>
            <a:off x="16850360" y="17227155"/>
            <a:ext cx="2892138" cy="707886"/>
          </a:xfrm>
          <a:prstGeom prst="rect">
            <a:avLst/>
          </a:prstGeom>
          <a:noFill/>
        </p:spPr>
        <p:txBody>
          <a:bodyPr wrap="none" rtlCol="0">
            <a:spAutoFit/>
          </a:bodyPr>
          <a:lstStyle/>
          <a:p>
            <a:r>
              <a:rPr lang="en-US" altLang="zh-CN" sz="4000" dirty="0">
                <a:latin typeface="Times New Roman" panose="02020603050405020304" pitchFamily="18" charset="0"/>
                <a:cs typeface="Times New Roman" panose="02020603050405020304" pitchFamily="18" charset="0"/>
              </a:rPr>
              <a:t>Hamiltonian:</a:t>
            </a:r>
            <a:endParaRPr lang="zh-CN" altLang="en-US" sz="4000" dirty="0">
              <a:latin typeface="Times New Roman" panose="02020603050405020304" pitchFamily="18" charset="0"/>
              <a:cs typeface="Times New Roman" panose="02020603050405020304" pitchFamily="18" charset="0"/>
            </a:endParaRPr>
          </a:p>
        </p:txBody>
      </p:sp>
      <p:pic>
        <p:nvPicPr>
          <p:cNvPr id="131" name="图片 130" descr="\documentclass{article}&#10;\usepackage{amsmath}&#10;\usepackage{mathrsfs}&#10;\usepackage{mathtools}&#10;\pagestyle{empty}&#10;\begin{document}&#10;&#10;\begin{equation*}&#10;h_{\lambda}=\frac{1}{2\kappa}\left[\frac{1}{\lambda m}(p-\kappa mx)^{2}+m\lambda x^{2}\right]\end{equation*}&#10;&#10;\end{document}" title="IguanaTex Bitmap Display">
            <a:extLst>
              <a:ext uri="{FF2B5EF4-FFF2-40B4-BE49-F238E27FC236}">
                <a16:creationId xmlns:a16="http://schemas.microsoft.com/office/drawing/2014/main" id="{5FE77F95-65A4-4D45-B13E-2CFF100FDE41}"/>
              </a:ext>
            </a:extLst>
          </p:cNvPr>
          <p:cNvPicPr>
            <a:picLocks noChangeAspect="1"/>
          </p:cNvPicPr>
          <p:nvPr>
            <p:custDataLst>
              <p:tags r:id="rId30"/>
            </p:custDataLst>
          </p:nvPr>
        </p:nvPicPr>
        <p:blipFill>
          <a:blip r:embed="rId82" cstate="print">
            <a:extLst>
              <a:ext uri="{28A0092B-C50C-407E-A947-70E740481C1C}">
                <a14:useLocalDpi xmlns:a14="http://schemas.microsoft.com/office/drawing/2010/main" val="0"/>
              </a:ext>
            </a:extLst>
          </a:blip>
          <a:stretch>
            <a:fillRect/>
          </a:stretch>
        </p:blipFill>
        <p:spPr>
          <a:xfrm>
            <a:off x="21540095" y="18236541"/>
            <a:ext cx="4567771" cy="729600"/>
          </a:xfrm>
          <a:prstGeom prst="rect">
            <a:avLst/>
          </a:prstGeom>
        </p:spPr>
      </p:pic>
      <p:sp>
        <p:nvSpPr>
          <p:cNvPr id="128" name="文本框 127">
            <a:extLst>
              <a:ext uri="{FF2B5EF4-FFF2-40B4-BE49-F238E27FC236}">
                <a16:creationId xmlns:a16="http://schemas.microsoft.com/office/drawing/2014/main" id="{DCF8AB9A-09CA-4FAA-8703-16C96D59D6D4}"/>
              </a:ext>
            </a:extLst>
          </p:cNvPr>
          <p:cNvSpPr txBox="1"/>
          <p:nvPr/>
        </p:nvSpPr>
        <p:spPr>
          <a:xfrm>
            <a:off x="16851530" y="18209602"/>
            <a:ext cx="4376519" cy="707886"/>
          </a:xfrm>
          <a:prstGeom prst="rect">
            <a:avLst/>
          </a:prstGeom>
          <a:noFill/>
        </p:spPr>
        <p:txBody>
          <a:bodyPr wrap="none" rtlCol="0">
            <a:spAutoFit/>
          </a:bodyPr>
          <a:lstStyle/>
          <a:p>
            <a:r>
              <a:rPr lang="en-US" altLang="zh-CN" sz="4000" dirty="0">
                <a:latin typeface="Times New Roman" panose="02020603050405020304" pitchFamily="18" charset="0"/>
                <a:cs typeface="Times New Roman" panose="02020603050405020304" pitchFamily="18" charset="0"/>
              </a:rPr>
              <a:t>Shortcut control [3]:</a:t>
            </a:r>
            <a:endParaRPr lang="zh-CN" altLang="en-US" sz="4000" dirty="0">
              <a:latin typeface="Times New Roman" panose="02020603050405020304" pitchFamily="18" charset="0"/>
              <a:cs typeface="Times New Roman" panose="02020603050405020304" pitchFamily="18" charset="0"/>
            </a:endParaRPr>
          </a:p>
        </p:txBody>
      </p:sp>
      <p:pic>
        <p:nvPicPr>
          <p:cNvPr id="135" name="图片 134" descr="\documentclass{article}&#10;\usepackage{amsmath}&#10;\usepackage{mathrsfs}&#10;\usepackage{mathtools}&#10;\pagestyle{empty}&#10;\begin{document}&#10;&#10;\begin{equation*}&#10;h_{\beta}=\frac{p^{2}+\left(p-\kappa mx\right)^{2}+2m^{2}\lambda^{2}x^{2}}{4\kappa\beta m}&#10;\end{equation*}&#10;&#10;\end{document}" title="IguanaTex Bitmap Display">
            <a:extLst>
              <a:ext uri="{FF2B5EF4-FFF2-40B4-BE49-F238E27FC236}">
                <a16:creationId xmlns:a16="http://schemas.microsoft.com/office/drawing/2014/main" id="{B0B11D9F-E230-478C-B9FD-7158F68B73CA}"/>
              </a:ext>
            </a:extLst>
          </p:cNvPr>
          <p:cNvPicPr>
            <a:picLocks noChangeAspect="1"/>
          </p:cNvPicPr>
          <p:nvPr>
            <p:custDataLst>
              <p:tags r:id="rId31"/>
            </p:custDataLst>
          </p:nvPr>
        </p:nvPicPr>
        <p:blipFill>
          <a:blip r:embed="rId83" cstate="print">
            <a:extLst>
              <a:ext uri="{28A0092B-C50C-407E-A947-70E740481C1C}">
                <a14:useLocalDpi xmlns:a14="http://schemas.microsoft.com/office/drawing/2010/main" val="0"/>
              </a:ext>
            </a:extLst>
          </a:blip>
          <a:stretch>
            <a:fillRect/>
          </a:stretch>
        </p:blipFill>
        <p:spPr>
          <a:xfrm>
            <a:off x="26713809" y="18176093"/>
            <a:ext cx="4481829" cy="769829"/>
          </a:xfrm>
          <a:prstGeom prst="rect">
            <a:avLst/>
          </a:prstGeom>
        </p:spPr>
      </p:pic>
      <p:sp>
        <p:nvSpPr>
          <p:cNvPr id="137" name="文本框 136">
            <a:extLst>
              <a:ext uri="{FF2B5EF4-FFF2-40B4-BE49-F238E27FC236}">
                <a16:creationId xmlns:a16="http://schemas.microsoft.com/office/drawing/2014/main" id="{DAE7DA79-38DB-4521-836A-97F31336F09D}"/>
              </a:ext>
            </a:extLst>
          </p:cNvPr>
          <p:cNvSpPr txBox="1"/>
          <p:nvPr/>
        </p:nvSpPr>
        <p:spPr>
          <a:xfrm>
            <a:off x="16850360" y="19224818"/>
            <a:ext cx="13212271" cy="707886"/>
          </a:xfrm>
          <a:prstGeom prst="rect">
            <a:avLst/>
          </a:prstGeom>
          <a:noFill/>
        </p:spPr>
        <p:txBody>
          <a:bodyPr wrap="none" rtlCol="0">
            <a:spAutoFit/>
          </a:bodyPr>
          <a:lstStyle/>
          <a:p>
            <a:r>
              <a:rPr lang="en-US" altLang="zh-CN" sz="4000" dirty="0">
                <a:latin typeface="Times New Roman" panose="02020603050405020304" pitchFamily="18" charset="0"/>
                <a:cs typeface="Times New Roman" panose="02020603050405020304" pitchFamily="18" charset="0"/>
              </a:rPr>
              <a:t>Explicit results of quasistatic work and thermodynamic length: </a:t>
            </a:r>
            <a:endParaRPr lang="zh-CN" altLang="en-US" sz="4000" dirty="0">
              <a:latin typeface="Times New Roman" panose="02020603050405020304" pitchFamily="18" charset="0"/>
              <a:cs typeface="Times New Roman" panose="02020603050405020304" pitchFamily="18" charset="0"/>
            </a:endParaRPr>
          </a:p>
        </p:txBody>
      </p:sp>
      <p:pic>
        <p:nvPicPr>
          <p:cNvPr id="24" name="图片 23" descr="\documentclass{article}&#10;\usepackage{amsmath}&#10;\usepackage{mathrsfs}&#10;\usepackage{mathtools}&#10;\pagestyle{empty}&#10;\begin{document}&#10;&#10;\begin{equation*}&#10;-W_{\mathrm{o}}=-\oint Tdr&#10;\end{equation*}&#10;&#10;\end{document}" title="IguanaTex Bitmap Display">
            <a:extLst>
              <a:ext uri="{FF2B5EF4-FFF2-40B4-BE49-F238E27FC236}">
                <a16:creationId xmlns:a16="http://schemas.microsoft.com/office/drawing/2014/main" id="{7CA6331F-2A06-2FCC-632E-972FBEC0296B}"/>
              </a:ext>
            </a:extLst>
          </p:cNvPr>
          <p:cNvPicPr>
            <a:picLocks noChangeAspect="1"/>
          </p:cNvPicPr>
          <p:nvPr>
            <p:custDataLst>
              <p:tags r:id="rId32"/>
            </p:custDataLst>
          </p:nvPr>
        </p:nvPicPr>
        <p:blipFill>
          <a:blip r:embed="rId84" cstate="print">
            <a:extLst>
              <a:ext uri="{28A0092B-C50C-407E-A947-70E740481C1C}">
                <a14:useLocalDpi xmlns:a14="http://schemas.microsoft.com/office/drawing/2010/main" val="0"/>
              </a:ext>
            </a:extLst>
          </a:blip>
          <a:stretch>
            <a:fillRect/>
          </a:stretch>
        </p:blipFill>
        <p:spPr>
          <a:xfrm>
            <a:off x="19995357" y="20105107"/>
            <a:ext cx="2738286" cy="843429"/>
          </a:xfrm>
          <a:prstGeom prst="rect">
            <a:avLst/>
          </a:prstGeom>
        </p:spPr>
      </p:pic>
      <p:pic>
        <p:nvPicPr>
          <p:cNvPr id="35" name="图片 34" descr="\documentclass{article}&#10;\usepackage{amsmath}&#10;\usepackage{mathrsfs}&#10;\usepackage{mathtools}&#10;\pagestyle{empty}&#10;\begin{document}&#10;&#10;\begin{equation*}&#10;\mathcal{L}=\oint\sqrt{\frac{(Tdr-dT)^{2}}{\kappa T}+\frac{\kappa}{\left(\lambda_{0}e^{r}\right)^{2}}\frac{1}{T}\left(Tdr-\frac{dT}{2}\right)^{2}}&#10;\end{equation*}&#10;&#10;\end{document}" title="IguanaTex Bitmap Display">
            <a:extLst>
              <a:ext uri="{FF2B5EF4-FFF2-40B4-BE49-F238E27FC236}">
                <a16:creationId xmlns:a16="http://schemas.microsoft.com/office/drawing/2014/main" id="{0469C062-3F10-98A9-7F5E-035168823FFF}"/>
              </a:ext>
            </a:extLst>
          </p:cNvPr>
          <p:cNvPicPr>
            <a:picLocks noChangeAspect="1"/>
          </p:cNvPicPr>
          <p:nvPr>
            <p:custDataLst>
              <p:tags r:id="rId33"/>
            </p:custDataLst>
          </p:nvPr>
        </p:nvPicPr>
        <p:blipFill>
          <a:blip r:embed="rId85" cstate="print">
            <a:extLst>
              <a:ext uri="{28A0092B-C50C-407E-A947-70E740481C1C}">
                <a14:useLocalDpi xmlns:a14="http://schemas.microsoft.com/office/drawing/2010/main" val="0"/>
              </a:ext>
            </a:extLst>
          </a:blip>
          <a:stretch>
            <a:fillRect/>
          </a:stretch>
        </p:blipFill>
        <p:spPr>
          <a:xfrm>
            <a:off x="20097620" y="21224629"/>
            <a:ext cx="8317714" cy="1140571"/>
          </a:xfrm>
          <a:prstGeom prst="rect">
            <a:avLst/>
          </a:prstGeom>
        </p:spPr>
      </p:pic>
      <p:sp>
        <p:nvSpPr>
          <p:cNvPr id="140" name="文本框 139">
            <a:extLst>
              <a:ext uri="{FF2B5EF4-FFF2-40B4-BE49-F238E27FC236}">
                <a16:creationId xmlns:a16="http://schemas.microsoft.com/office/drawing/2014/main" id="{E237B7CF-3C76-4E1B-930A-02500DA2CFDF}"/>
              </a:ext>
            </a:extLst>
          </p:cNvPr>
          <p:cNvSpPr txBox="1"/>
          <p:nvPr/>
        </p:nvSpPr>
        <p:spPr>
          <a:xfrm>
            <a:off x="16850252" y="22714196"/>
            <a:ext cx="13683763" cy="523220"/>
          </a:xfrm>
          <a:prstGeom prst="rect">
            <a:avLst/>
          </a:prstGeom>
          <a:noFill/>
        </p:spPr>
        <p:txBody>
          <a:bodyPr wrap="square" rtlCol="0">
            <a:spAutoFit/>
          </a:bodyPr>
          <a:lstStyle/>
          <a:p>
            <a:r>
              <a:rPr lang="en-US" altLang="zh-CN" sz="2800" dirty="0">
                <a:latin typeface="Times New Roman" panose="02020603050405020304" pitchFamily="18" charset="0"/>
                <a:cs typeface="Times New Roman" panose="02020603050405020304" pitchFamily="18" charset="0"/>
              </a:rPr>
              <a:t>Dissipation in underdamped limit                                          Dissipation in overdamped limit</a:t>
            </a:r>
            <a:endParaRPr lang="zh-CN" altLang="en-US" sz="2800" dirty="0">
              <a:latin typeface="Times New Roman" panose="02020603050405020304" pitchFamily="18" charset="0"/>
              <a:cs typeface="Times New Roman" panose="02020603050405020304" pitchFamily="18" charset="0"/>
            </a:endParaRPr>
          </a:p>
        </p:txBody>
      </p:sp>
      <p:pic>
        <p:nvPicPr>
          <p:cNvPr id="20" name="图片 19" descr="\documentclass{article}&#10;\usepackage{amsmath}&#10;\usepackage{mathrsfs}&#10;\usepackage{mathtools}&#10;\pagestyle{empty}&#10;\begin{document}&#10;&#10;\begin{equation*}&#10;\kappa\ll\lambda&#10;\end{equation*}&#10;&#10;\end{document}" title="IguanaTex Bitmap Display">
            <a:extLst>
              <a:ext uri="{FF2B5EF4-FFF2-40B4-BE49-F238E27FC236}">
                <a16:creationId xmlns:a16="http://schemas.microsoft.com/office/drawing/2014/main" id="{B6E22854-AB71-4143-5800-5792675F9729}"/>
              </a:ext>
            </a:extLst>
          </p:cNvPr>
          <p:cNvPicPr>
            <a:picLocks noChangeAspect="1"/>
          </p:cNvPicPr>
          <p:nvPr>
            <p:custDataLst>
              <p:tags r:id="rId34"/>
            </p:custDataLst>
          </p:nvPr>
        </p:nvPicPr>
        <p:blipFill>
          <a:blip r:embed="rId86" cstate="print">
            <a:extLst>
              <a:ext uri="{28A0092B-C50C-407E-A947-70E740481C1C}">
                <a14:useLocalDpi xmlns:a14="http://schemas.microsoft.com/office/drawing/2010/main" val="0"/>
              </a:ext>
            </a:extLst>
          </a:blip>
          <a:stretch>
            <a:fillRect/>
          </a:stretch>
        </p:blipFill>
        <p:spPr>
          <a:xfrm>
            <a:off x="22089293" y="22827936"/>
            <a:ext cx="996571" cy="288000"/>
          </a:xfrm>
          <a:prstGeom prst="rect">
            <a:avLst/>
          </a:prstGeom>
        </p:spPr>
      </p:pic>
      <p:pic>
        <p:nvPicPr>
          <p:cNvPr id="6" name="图片 5" descr="\documentclass{article}&#10;\usepackage{amsmath}&#10;\usepackage{mathrsfs}&#10;\usepackage{mathtools}&#10;\pagestyle{empty}&#10;\begin{document}&#10;&#10;\begin{equation*}&#10;\kappa\gg\lambda&#10;\end{equation*}&#10;&#10;\end{document}" title="IguanaTex Bitmap Display">
            <a:extLst>
              <a:ext uri="{FF2B5EF4-FFF2-40B4-BE49-F238E27FC236}">
                <a16:creationId xmlns:a16="http://schemas.microsoft.com/office/drawing/2014/main" id="{B4FB0CA1-4AF4-C169-533E-5E2BA910DC38}"/>
              </a:ext>
            </a:extLst>
          </p:cNvPr>
          <p:cNvPicPr>
            <a:picLocks noChangeAspect="1"/>
          </p:cNvPicPr>
          <p:nvPr>
            <p:custDataLst>
              <p:tags r:id="rId35"/>
            </p:custDataLst>
          </p:nvPr>
        </p:nvPicPr>
        <p:blipFill>
          <a:blip r:embed="rId87" cstate="print">
            <a:extLst>
              <a:ext uri="{28A0092B-C50C-407E-A947-70E740481C1C}">
                <a14:useLocalDpi xmlns:a14="http://schemas.microsoft.com/office/drawing/2010/main" val="0"/>
              </a:ext>
            </a:extLst>
          </a:blip>
          <a:stretch>
            <a:fillRect/>
          </a:stretch>
        </p:blipFill>
        <p:spPr>
          <a:xfrm>
            <a:off x="30296259" y="22827936"/>
            <a:ext cx="996571" cy="288000"/>
          </a:xfrm>
          <a:prstGeom prst="rect">
            <a:avLst/>
          </a:prstGeom>
        </p:spPr>
      </p:pic>
      <p:cxnSp>
        <p:nvCxnSpPr>
          <p:cNvPr id="144" name="直接箭头连接符 143">
            <a:extLst>
              <a:ext uri="{FF2B5EF4-FFF2-40B4-BE49-F238E27FC236}">
                <a16:creationId xmlns:a16="http://schemas.microsoft.com/office/drawing/2014/main" id="{9BF45542-BE2A-445B-8D5A-E5EA0D340EE0}"/>
              </a:ext>
            </a:extLst>
          </p:cNvPr>
          <p:cNvCxnSpPr>
            <a:cxnSpLocks/>
          </p:cNvCxnSpPr>
          <p:nvPr/>
        </p:nvCxnSpPr>
        <p:spPr>
          <a:xfrm flipH="1">
            <a:off x="21364500" y="22443348"/>
            <a:ext cx="1003978" cy="241934"/>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0" name="直接箭头连接符 99">
            <a:extLst>
              <a:ext uri="{FF2B5EF4-FFF2-40B4-BE49-F238E27FC236}">
                <a16:creationId xmlns:a16="http://schemas.microsoft.com/office/drawing/2014/main" id="{2C4DA573-44FD-4852-9921-373FE8139FAB}"/>
              </a:ext>
            </a:extLst>
          </p:cNvPr>
          <p:cNvCxnSpPr>
            <a:cxnSpLocks/>
          </p:cNvCxnSpPr>
          <p:nvPr/>
        </p:nvCxnSpPr>
        <p:spPr>
          <a:xfrm>
            <a:off x="26837955" y="22409897"/>
            <a:ext cx="1095456" cy="304299"/>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46" name="图片 145">
            <a:extLst>
              <a:ext uri="{FF2B5EF4-FFF2-40B4-BE49-F238E27FC236}">
                <a16:creationId xmlns:a16="http://schemas.microsoft.com/office/drawing/2014/main" id="{74CCFC92-3212-4A27-867C-AADF07D13C93}"/>
              </a:ext>
            </a:extLst>
          </p:cNvPr>
          <p:cNvPicPr>
            <a:picLocks noChangeAspect="1"/>
          </p:cNvPicPr>
          <p:nvPr/>
        </p:nvPicPr>
        <p:blipFill>
          <a:blip r:embed="rId88">
            <a:extLst>
              <a:ext uri="{28A0092B-C50C-407E-A947-70E740481C1C}">
                <a14:useLocalDpi xmlns:a14="http://schemas.microsoft.com/office/drawing/2010/main" val="0"/>
              </a:ext>
            </a:extLst>
          </a:blip>
          <a:stretch>
            <a:fillRect/>
          </a:stretch>
        </p:blipFill>
        <p:spPr>
          <a:xfrm>
            <a:off x="24439343" y="25915007"/>
            <a:ext cx="7002015" cy="4447709"/>
          </a:xfrm>
          <a:prstGeom prst="rect">
            <a:avLst/>
          </a:prstGeom>
        </p:spPr>
      </p:pic>
      <p:pic>
        <p:nvPicPr>
          <p:cNvPr id="157" name="图片 156">
            <a:extLst>
              <a:ext uri="{FF2B5EF4-FFF2-40B4-BE49-F238E27FC236}">
                <a16:creationId xmlns:a16="http://schemas.microsoft.com/office/drawing/2014/main" id="{5ADB0B97-C7B2-4E0B-8590-051F5581CA2A}"/>
              </a:ext>
            </a:extLst>
          </p:cNvPr>
          <p:cNvPicPr>
            <a:picLocks noChangeAspect="1"/>
          </p:cNvPicPr>
          <p:nvPr/>
        </p:nvPicPr>
        <p:blipFill>
          <a:blip r:embed="rId89">
            <a:extLst>
              <a:ext uri="{28A0092B-C50C-407E-A947-70E740481C1C}">
                <a14:useLocalDpi xmlns:a14="http://schemas.microsoft.com/office/drawing/2010/main" val="0"/>
              </a:ext>
            </a:extLst>
          </a:blip>
          <a:srcRect/>
          <a:stretch/>
        </p:blipFill>
        <p:spPr>
          <a:xfrm>
            <a:off x="17522835" y="31140421"/>
            <a:ext cx="6168527" cy="5285218"/>
          </a:xfrm>
          <a:prstGeom prst="rect">
            <a:avLst/>
          </a:prstGeom>
        </p:spPr>
      </p:pic>
      <p:pic>
        <p:nvPicPr>
          <p:cNvPr id="158" name="图片 157">
            <a:extLst>
              <a:ext uri="{FF2B5EF4-FFF2-40B4-BE49-F238E27FC236}">
                <a16:creationId xmlns:a16="http://schemas.microsoft.com/office/drawing/2014/main" id="{3BC6CAA2-6D81-449C-8ECD-CA1332F31A6C}"/>
              </a:ext>
            </a:extLst>
          </p:cNvPr>
          <p:cNvPicPr>
            <a:picLocks noChangeAspect="1"/>
          </p:cNvPicPr>
          <p:nvPr/>
        </p:nvPicPr>
        <p:blipFill>
          <a:blip r:embed="rId90">
            <a:extLst>
              <a:ext uri="{28A0092B-C50C-407E-A947-70E740481C1C}">
                <a14:useLocalDpi xmlns:a14="http://schemas.microsoft.com/office/drawing/2010/main" val="0"/>
              </a:ext>
            </a:extLst>
          </a:blip>
          <a:srcRect/>
          <a:stretch/>
        </p:blipFill>
        <p:spPr>
          <a:xfrm>
            <a:off x="25088686" y="31139079"/>
            <a:ext cx="6187215" cy="5285218"/>
          </a:xfrm>
          <a:prstGeom prst="rect">
            <a:avLst/>
          </a:prstGeom>
        </p:spPr>
      </p:pic>
      <p:sp>
        <p:nvSpPr>
          <p:cNvPr id="45" name="文本框 44">
            <a:extLst>
              <a:ext uri="{FF2B5EF4-FFF2-40B4-BE49-F238E27FC236}">
                <a16:creationId xmlns:a16="http://schemas.microsoft.com/office/drawing/2014/main" id="{5B3B5D1A-9283-426C-AD30-87E0EBA2A4FA}"/>
              </a:ext>
            </a:extLst>
          </p:cNvPr>
          <p:cNvSpPr txBox="1"/>
          <p:nvPr/>
        </p:nvSpPr>
        <p:spPr>
          <a:xfrm>
            <a:off x="18908184" y="25043400"/>
            <a:ext cx="11012951" cy="707886"/>
          </a:xfrm>
          <a:prstGeom prst="rect">
            <a:avLst/>
          </a:prstGeom>
          <a:noFill/>
        </p:spPr>
        <p:txBody>
          <a:bodyPr wrap="none" rtlCol="0">
            <a:spAutoFit/>
          </a:bodyPr>
          <a:lstStyle/>
          <a:p>
            <a:r>
              <a:rPr lang="en-US" altLang="zh-CN" sz="4000" dirty="0">
                <a:latin typeface="Times New Roman" panose="02020603050405020304" pitchFamily="18" charset="0"/>
                <a:cs typeface="Times New Roman" panose="02020603050405020304" pitchFamily="18" charset="0"/>
              </a:rPr>
              <a:t>Cycle diagram                                   Control of cycle</a:t>
            </a:r>
            <a:endParaRPr lang="zh-CN" altLang="en-US" sz="4000" dirty="0">
              <a:latin typeface="Times New Roman" panose="02020603050405020304" pitchFamily="18" charset="0"/>
              <a:cs typeface="Times New Roman" panose="02020603050405020304" pitchFamily="18" charset="0"/>
            </a:endParaRPr>
          </a:p>
        </p:txBody>
      </p:sp>
      <p:sp>
        <p:nvSpPr>
          <p:cNvPr id="160" name="文本框 159">
            <a:extLst>
              <a:ext uri="{FF2B5EF4-FFF2-40B4-BE49-F238E27FC236}">
                <a16:creationId xmlns:a16="http://schemas.microsoft.com/office/drawing/2014/main" id="{CB9EEBF3-555C-408A-9B8B-635D6AAE6B29}"/>
              </a:ext>
            </a:extLst>
          </p:cNvPr>
          <p:cNvSpPr txBox="1"/>
          <p:nvPr/>
        </p:nvSpPr>
        <p:spPr>
          <a:xfrm>
            <a:off x="18875216" y="30251647"/>
            <a:ext cx="12544140" cy="707886"/>
          </a:xfrm>
          <a:prstGeom prst="rect">
            <a:avLst/>
          </a:prstGeom>
          <a:noFill/>
        </p:spPr>
        <p:txBody>
          <a:bodyPr wrap="none" rtlCol="0">
            <a:spAutoFit/>
          </a:bodyPr>
          <a:lstStyle/>
          <a:p>
            <a:r>
              <a:rPr lang="en-US" altLang="zh-CN" sz="4000" dirty="0">
                <a:latin typeface="Times New Roman" panose="02020603050405020304" pitchFamily="18" charset="0"/>
                <a:cs typeface="Times New Roman" panose="02020603050405020304" pitchFamily="18" charset="0"/>
              </a:rPr>
              <a:t>Maximum power                   Efficiency at maximum power</a:t>
            </a:r>
            <a:endParaRPr lang="zh-CN" altLang="en-US" sz="4000" dirty="0">
              <a:latin typeface="Times New Roman" panose="02020603050405020304" pitchFamily="18" charset="0"/>
              <a:cs typeface="Times New Roman" panose="02020603050405020304" pitchFamily="18" charset="0"/>
            </a:endParaRPr>
          </a:p>
        </p:txBody>
      </p:sp>
      <p:sp>
        <p:nvSpPr>
          <p:cNvPr id="64" name="文本框 63">
            <a:extLst>
              <a:ext uri="{FF2B5EF4-FFF2-40B4-BE49-F238E27FC236}">
                <a16:creationId xmlns:a16="http://schemas.microsoft.com/office/drawing/2014/main" id="{D0F064E4-AF8B-47B7-9548-BC949722182D}"/>
              </a:ext>
            </a:extLst>
          </p:cNvPr>
          <p:cNvSpPr txBox="1"/>
          <p:nvPr/>
        </p:nvSpPr>
        <p:spPr>
          <a:xfrm>
            <a:off x="22851619" y="31548963"/>
            <a:ext cx="2512712" cy="1384995"/>
          </a:xfrm>
          <a:prstGeom prst="rect">
            <a:avLst/>
          </a:prstGeom>
          <a:noFill/>
        </p:spPr>
        <p:txBody>
          <a:bodyPr wrap="square" rtlCol="0">
            <a:spAutoFit/>
          </a:bodyPr>
          <a:lstStyle/>
          <a:p>
            <a:r>
              <a:rPr lang="en-US" altLang="zh-CN" sz="2800" dirty="0">
                <a:solidFill>
                  <a:srgbClr val="00AA00"/>
                </a:solidFill>
                <a:latin typeface="Times New Roman" panose="02020603050405020304" pitchFamily="18" charset="0"/>
                <a:cs typeface="Times New Roman" panose="02020603050405020304" pitchFamily="18" charset="0"/>
              </a:rPr>
              <a:t>large power in underdamped     </a:t>
            </a:r>
          </a:p>
          <a:p>
            <a:r>
              <a:rPr lang="en-US" altLang="zh-CN" sz="2800" dirty="0">
                <a:solidFill>
                  <a:srgbClr val="00AA00"/>
                </a:solidFill>
                <a:latin typeface="Times New Roman" panose="02020603050405020304" pitchFamily="18" charset="0"/>
                <a:cs typeface="Times New Roman" panose="02020603050405020304" pitchFamily="18" charset="0"/>
              </a:rPr>
              <a:t>           regime</a:t>
            </a:r>
            <a:endParaRPr lang="zh-CN" altLang="en-US" sz="2800" dirty="0">
              <a:solidFill>
                <a:srgbClr val="00AA00"/>
              </a:solidFill>
              <a:latin typeface="Times New Roman" panose="02020603050405020304" pitchFamily="18" charset="0"/>
              <a:cs typeface="Times New Roman" panose="02020603050405020304" pitchFamily="18" charset="0"/>
            </a:endParaRPr>
          </a:p>
        </p:txBody>
      </p:sp>
      <p:sp>
        <p:nvSpPr>
          <p:cNvPr id="75" name="文本框 74">
            <a:extLst>
              <a:ext uri="{FF2B5EF4-FFF2-40B4-BE49-F238E27FC236}">
                <a16:creationId xmlns:a16="http://schemas.microsoft.com/office/drawing/2014/main" id="{8AC210F8-9D38-4183-984C-023D480B46C4}"/>
              </a:ext>
            </a:extLst>
          </p:cNvPr>
          <p:cNvSpPr txBox="1"/>
          <p:nvPr/>
        </p:nvSpPr>
        <p:spPr>
          <a:xfrm>
            <a:off x="1167269" y="25337924"/>
            <a:ext cx="2608406" cy="707886"/>
          </a:xfrm>
          <a:prstGeom prst="rect">
            <a:avLst/>
          </a:prstGeom>
          <a:noFill/>
        </p:spPr>
        <p:txBody>
          <a:bodyPr wrap="none" rtlCol="0">
            <a:spAutoFit/>
          </a:bodyPr>
          <a:lstStyle/>
          <a:p>
            <a:r>
              <a:rPr lang="en-US" altLang="zh-CN" sz="4000" dirty="0">
                <a:latin typeface="Times New Roman" panose="02020603050405020304" pitchFamily="18" charset="0"/>
                <a:cs typeface="Times New Roman" panose="02020603050405020304" pitchFamily="18" charset="0"/>
              </a:rPr>
              <a:t>Quasistatic:</a:t>
            </a:r>
            <a:endParaRPr lang="zh-CN" altLang="en-US" sz="4000" dirty="0">
              <a:latin typeface="Times New Roman" panose="02020603050405020304" pitchFamily="18" charset="0"/>
              <a:cs typeface="Times New Roman" panose="02020603050405020304" pitchFamily="18" charset="0"/>
            </a:endParaRPr>
          </a:p>
        </p:txBody>
      </p:sp>
      <p:sp>
        <p:nvSpPr>
          <p:cNvPr id="165" name="文本框 164">
            <a:extLst>
              <a:ext uri="{FF2B5EF4-FFF2-40B4-BE49-F238E27FC236}">
                <a16:creationId xmlns:a16="http://schemas.microsoft.com/office/drawing/2014/main" id="{4224FDA8-BCB5-4F55-B8B4-140003B2EBFC}"/>
              </a:ext>
            </a:extLst>
          </p:cNvPr>
          <p:cNvSpPr txBox="1"/>
          <p:nvPr/>
        </p:nvSpPr>
        <p:spPr>
          <a:xfrm>
            <a:off x="1167269" y="26445345"/>
            <a:ext cx="2694969" cy="707886"/>
          </a:xfrm>
          <a:prstGeom prst="rect">
            <a:avLst/>
          </a:prstGeom>
          <a:noFill/>
        </p:spPr>
        <p:txBody>
          <a:bodyPr wrap="none" rtlCol="0">
            <a:spAutoFit/>
          </a:bodyPr>
          <a:lstStyle/>
          <a:p>
            <a:r>
              <a:rPr lang="en-US" altLang="zh-CN" sz="4000" dirty="0">
                <a:latin typeface="Times New Roman" panose="02020603050405020304" pitchFamily="18" charset="0"/>
                <a:cs typeface="Times New Roman" panose="02020603050405020304" pitchFamily="18" charset="0"/>
              </a:rPr>
              <a:t>Irreversible:</a:t>
            </a:r>
            <a:endParaRPr lang="zh-CN" altLang="en-US" sz="4000" dirty="0">
              <a:latin typeface="Times New Roman" panose="02020603050405020304" pitchFamily="18" charset="0"/>
              <a:cs typeface="Times New Roman" panose="02020603050405020304" pitchFamily="18" charset="0"/>
            </a:endParaRPr>
          </a:p>
        </p:txBody>
      </p:sp>
      <p:pic>
        <p:nvPicPr>
          <p:cNvPr id="169" name="图片 168">
            <a:extLst>
              <a:ext uri="{FF2B5EF4-FFF2-40B4-BE49-F238E27FC236}">
                <a16:creationId xmlns:a16="http://schemas.microsoft.com/office/drawing/2014/main" id="{713B1CAF-11EA-438B-AE73-9842B0C4E1F7}"/>
              </a:ext>
            </a:extLst>
          </p:cNvPr>
          <p:cNvPicPr>
            <a:picLocks noChangeAspect="1"/>
          </p:cNvPicPr>
          <p:nvPr/>
        </p:nvPicPr>
        <p:blipFill>
          <a:blip r:embed="rId91" cstate="print">
            <a:extLst>
              <a:ext uri="{28A0092B-C50C-407E-A947-70E740481C1C}">
                <a14:useLocalDpi xmlns:a14="http://schemas.microsoft.com/office/drawing/2010/main" val="0"/>
              </a:ext>
            </a:extLst>
          </a:blip>
          <a:stretch>
            <a:fillRect/>
          </a:stretch>
        </p:blipFill>
        <p:spPr>
          <a:xfrm>
            <a:off x="8934405" y="34825327"/>
            <a:ext cx="6603242" cy="5531723"/>
          </a:xfrm>
          <a:prstGeom prst="rect">
            <a:avLst/>
          </a:prstGeom>
        </p:spPr>
      </p:pic>
      <p:pic>
        <p:nvPicPr>
          <p:cNvPr id="132" name="图片 131" descr="\documentclass{article}&#10;\usepackage{amsmath}&#10;\usepackage{mathrsfs}&#10;\usepackage{mathtools}&#10;\pagestyle{empty}&#10;\begin{document}&#10;&#10;\begin{equation*}&#10;T=T_{L}e^{\alpha(r-r_{0})}&#10;\end{equation*}&#10;&#10;\end{document}" title="IguanaTex Bitmap Display">
            <a:extLst>
              <a:ext uri="{FF2B5EF4-FFF2-40B4-BE49-F238E27FC236}">
                <a16:creationId xmlns:a16="http://schemas.microsoft.com/office/drawing/2014/main" id="{C7F696A1-0F40-F28A-DE7B-91D30F86D3CF}"/>
              </a:ext>
            </a:extLst>
          </p:cNvPr>
          <p:cNvPicPr>
            <a:picLocks noChangeAspect="1"/>
          </p:cNvPicPr>
          <p:nvPr>
            <p:custDataLst>
              <p:tags r:id="rId36"/>
            </p:custDataLst>
          </p:nvPr>
        </p:nvPicPr>
        <p:blipFill>
          <a:blip r:embed="rId92" cstate="print">
            <a:extLst>
              <a:ext uri="{28A0092B-C50C-407E-A947-70E740481C1C}">
                <a14:useLocalDpi xmlns:a14="http://schemas.microsoft.com/office/drawing/2010/main" val="0"/>
              </a:ext>
            </a:extLst>
          </a:blip>
          <a:stretch>
            <a:fillRect/>
          </a:stretch>
        </p:blipFill>
        <p:spPr>
          <a:xfrm>
            <a:off x="29046210" y="24345018"/>
            <a:ext cx="2480000" cy="416000"/>
          </a:xfrm>
          <a:prstGeom prst="rect">
            <a:avLst/>
          </a:prstGeom>
        </p:spPr>
      </p:pic>
      <p:sp>
        <p:nvSpPr>
          <p:cNvPr id="93" name="文本框 92">
            <a:extLst>
              <a:ext uri="{FF2B5EF4-FFF2-40B4-BE49-F238E27FC236}">
                <a16:creationId xmlns:a16="http://schemas.microsoft.com/office/drawing/2014/main" id="{4B26FF5D-D02C-DC6B-49D9-2A4D2C69CD40}"/>
              </a:ext>
            </a:extLst>
          </p:cNvPr>
          <p:cNvSpPr txBox="1"/>
          <p:nvPr/>
        </p:nvSpPr>
        <p:spPr>
          <a:xfrm>
            <a:off x="16851530" y="23403248"/>
            <a:ext cx="13293190" cy="707886"/>
          </a:xfrm>
          <a:prstGeom prst="rect">
            <a:avLst/>
          </a:prstGeom>
          <a:noFill/>
        </p:spPr>
        <p:txBody>
          <a:bodyPr wrap="square" rtlCol="0">
            <a:spAutoFit/>
          </a:bodyPr>
          <a:lstStyle/>
          <a:p>
            <a:r>
              <a:rPr lang="en-US" altLang="zh-CN" sz="4000" dirty="0">
                <a:solidFill>
                  <a:srgbClr val="850000"/>
                </a:solidFill>
                <a:latin typeface="Times New Roman" panose="02020603050405020304" pitchFamily="18" charset="0"/>
                <a:cs typeface="Times New Roman" panose="02020603050405020304" pitchFamily="18" charset="0"/>
              </a:rPr>
              <a:t>Construction of the heat-engine cycle: </a:t>
            </a:r>
          </a:p>
        </p:txBody>
      </p:sp>
      <p:pic>
        <p:nvPicPr>
          <p:cNvPr id="134" name="图片 133" descr="\documentclass{article}&#10;\usepackage{amsmath}&#10;\usepackage{mathrsfs}&#10;\usepackage{mathtools}&#10;\pagestyle{empty}&#10;\begin{document}&#10;&#10;\begin{equation*}&#10;T=T_L,\,T_H&#10;\end{equation*}&#10;&#10;\end{document}" title="IguanaTex Bitmap Display">
            <a:extLst>
              <a:ext uri="{FF2B5EF4-FFF2-40B4-BE49-F238E27FC236}">
                <a16:creationId xmlns:a16="http://schemas.microsoft.com/office/drawing/2014/main" id="{1493D50E-2571-E1CC-6755-74AF6CA807F0}"/>
              </a:ext>
            </a:extLst>
          </p:cNvPr>
          <p:cNvPicPr>
            <a:picLocks noChangeAspect="1"/>
          </p:cNvPicPr>
          <p:nvPr>
            <p:custDataLst>
              <p:tags r:id="rId37"/>
            </p:custDataLst>
          </p:nvPr>
        </p:nvPicPr>
        <p:blipFill>
          <a:blip r:embed="rId93" cstate="print">
            <a:extLst>
              <a:ext uri="{28A0092B-C50C-407E-A947-70E740481C1C}">
                <a14:useLocalDpi xmlns:a14="http://schemas.microsoft.com/office/drawing/2010/main" val="0"/>
              </a:ext>
            </a:extLst>
          </a:blip>
          <a:stretch>
            <a:fillRect/>
          </a:stretch>
        </p:blipFill>
        <p:spPr>
          <a:xfrm>
            <a:off x="21599132" y="24447230"/>
            <a:ext cx="1931429" cy="329143"/>
          </a:xfrm>
          <a:prstGeom prst="rect">
            <a:avLst/>
          </a:prstGeom>
        </p:spPr>
      </p:pic>
      <p:sp>
        <p:nvSpPr>
          <p:cNvPr id="139" name="文本框 138">
            <a:extLst>
              <a:ext uri="{FF2B5EF4-FFF2-40B4-BE49-F238E27FC236}">
                <a16:creationId xmlns:a16="http://schemas.microsoft.com/office/drawing/2014/main" id="{F3B44473-4EB6-27A6-A470-053C790AF5AE}"/>
              </a:ext>
            </a:extLst>
          </p:cNvPr>
          <p:cNvSpPr txBox="1"/>
          <p:nvPr/>
        </p:nvSpPr>
        <p:spPr>
          <a:xfrm>
            <a:off x="29574891" y="31772857"/>
            <a:ext cx="1788759" cy="523220"/>
          </a:xfrm>
          <a:prstGeom prst="rect">
            <a:avLst/>
          </a:prstGeom>
          <a:noFill/>
        </p:spPr>
        <p:txBody>
          <a:bodyPr wrap="none" rtlCol="0">
            <a:spAutoFit/>
          </a:bodyPr>
          <a:lstStyle/>
          <a:p>
            <a:r>
              <a:rPr lang="en-US" altLang="zh-CN" sz="2800" dirty="0">
                <a:solidFill>
                  <a:srgbClr val="00AA00"/>
                </a:solidFill>
                <a:latin typeface="Times New Roman" panose="02020603050405020304" pitchFamily="18" charset="0"/>
                <a:cs typeface="Times New Roman" panose="02020603050405020304" pitchFamily="18" charset="0"/>
              </a:rPr>
              <a:t>EMP in [4]</a:t>
            </a:r>
            <a:endParaRPr lang="zh-CN" altLang="en-US" sz="2800" dirty="0">
              <a:solidFill>
                <a:srgbClr val="00AA00"/>
              </a:solidFill>
              <a:latin typeface="Times New Roman" panose="02020603050405020304" pitchFamily="18" charset="0"/>
              <a:cs typeface="Times New Roman" panose="02020603050405020304" pitchFamily="18" charset="0"/>
            </a:endParaRPr>
          </a:p>
        </p:txBody>
      </p:sp>
      <p:sp>
        <p:nvSpPr>
          <p:cNvPr id="142" name="文本框 141">
            <a:extLst>
              <a:ext uri="{FF2B5EF4-FFF2-40B4-BE49-F238E27FC236}">
                <a16:creationId xmlns:a16="http://schemas.microsoft.com/office/drawing/2014/main" id="{736F00C0-82D3-F27A-3CFB-1C177EFAF61D}"/>
              </a:ext>
            </a:extLst>
          </p:cNvPr>
          <p:cNvSpPr txBox="1"/>
          <p:nvPr/>
        </p:nvSpPr>
        <p:spPr>
          <a:xfrm>
            <a:off x="26811505" y="34532723"/>
            <a:ext cx="1788759" cy="523220"/>
          </a:xfrm>
          <a:prstGeom prst="rect">
            <a:avLst/>
          </a:prstGeom>
          <a:noFill/>
        </p:spPr>
        <p:txBody>
          <a:bodyPr wrap="none" rtlCol="0">
            <a:spAutoFit/>
          </a:bodyPr>
          <a:lstStyle/>
          <a:p>
            <a:r>
              <a:rPr lang="en-US" altLang="zh-CN" sz="2800" dirty="0">
                <a:solidFill>
                  <a:srgbClr val="AA0000"/>
                </a:solidFill>
                <a:latin typeface="Times New Roman" panose="02020603050405020304" pitchFamily="18" charset="0"/>
                <a:cs typeface="Times New Roman" panose="02020603050405020304" pitchFamily="18" charset="0"/>
              </a:rPr>
              <a:t>EMP in [5]</a:t>
            </a:r>
            <a:endParaRPr lang="zh-CN" altLang="en-US" sz="2800" dirty="0">
              <a:solidFill>
                <a:srgbClr val="AA0000"/>
              </a:solidFill>
              <a:latin typeface="Times New Roman" panose="02020603050405020304" pitchFamily="18" charset="0"/>
              <a:cs typeface="Times New Roman" panose="02020603050405020304" pitchFamily="18" charset="0"/>
            </a:endParaRPr>
          </a:p>
        </p:txBody>
      </p:sp>
      <p:sp>
        <p:nvSpPr>
          <p:cNvPr id="147" name="文本框 146">
            <a:extLst>
              <a:ext uri="{FF2B5EF4-FFF2-40B4-BE49-F238E27FC236}">
                <a16:creationId xmlns:a16="http://schemas.microsoft.com/office/drawing/2014/main" id="{C96DDB16-BCF7-AA2D-BB8F-2406AD69FA68}"/>
              </a:ext>
            </a:extLst>
          </p:cNvPr>
          <p:cNvSpPr txBox="1"/>
          <p:nvPr/>
        </p:nvSpPr>
        <p:spPr>
          <a:xfrm>
            <a:off x="23655906" y="20203892"/>
            <a:ext cx="4812536" cy="523220"/>
          </a:xfrm>
          <a:prstGeom prst="rect">
            <a:avLst/>
          </a:prstGeom>
          <a:noFill/>
        </p:spPr>
        <p:txBody>
          <a:bodyPr wrap="none" rtlCol="0">
            <a:spAutoFit/>
          </a:bodyPr>
          <a:lstStyle/>
          <a:p>
            <a:r>
              <a:rPr lang="en-US" altLang="zh-CN" sz="2800" dirty="0">
                <a:latin typeface="Times New Roman" panose="02020603050405020304" pitchFamily="18" charset="0"/>
                <a:cs typeface="Times New Roman" panose="02020603050405020304" pitchFamily="18" charset="0"/>
              </a:rPr>
              <a:t>“Euclidean” area of closed path </a:t>
            </a:r>
            <a:endParaRPr lang="zh-CN"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57839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284.2145"/>
  <p:tag name="ORIGINALWIDTH" val="1997"/>
  <p:tag name="LATEXADDIN" val="\documentclass{article}&#10;\usepackage{amsmath}&#10;\usepackage{mathrsfs}&#10;\usepackage{mathtools}&#10;\pagestyle{empty}&#10;\begin{document}&#10;&#10;\begin{equation*}&#10;\rho(t)=\rho_{\mathrm{ieq}}(t)=\frac{1}{Z(\beta(t))}e^{-\beta(t)H_{\mathrm{o}}(\lambda(t))}&#10;\end{equation*}&#10;&#10;\end{document}"/>
  <p:tag name="IGUANATEXSIZE" val="24"/>
  <p:tag name="IGUANATEXCURSOR" val="235"/>
  <p:tag name="TRANSPARENCY" val="True"/>
  <p:tag name="LATEXENGINEID" val="0"/>
  <p:tag name="TEMPFOLDER" val="D:\temp\"/>
  <p:tag name="LATEXFORMHEIGHT" val="312"/>
  <p:tag name="LATEXFORMWIDTH" val="38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261.7173"/>
  <p:tag name="ORIGINALWIDTH" val="1005.624"/>
  <p:tag name="LATEXADDIN" val="\documentclass{article}&#10;\usepackage{amsmath}&#10;\usepackage{mathrsfs}&#10;\pagestyle{empty}&#10;\begin{document}&#10;&#10;\begin{equation*}&#10;\frac{\partial\rho}{\partial t}=\mathscr{L}\left[\rho\right]+\mathscr{D}\left[\rho\right]&#10;\end{equation*}&#10;&#10;\end{document}"/>
  <p:tag name="IGUANATEXSIZE" val="24"/>
  <p:tag name="IGUANATEXCURSOR" val="210"/>
  <p:tag name="TRANSPARENCY" val="True"/>
  <p:tag name="LATEXENGINEID" val="0"/>
  <p:tag name="TEMPFOLDER" val="D:\temp\"/>
  <p:tag name="LATEXFORMHEIGHT" val="312"/>
  <p:tag name="LATEXFORMWIDTH" val="38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299.2126"/>
  <p:tag name="ORIGINALWIDTH" val="1985.002"/>
  <p:tag name="LATEXADDIN" val="\documentclass{article}&#10;\usepackage{amsmath}&#10;\usepackage{mathrsfs}&#10;\pagestyle{empty}&#10;\begin{document}&#10;&#10;\begin{equation*}&#10;\mathscr{L}\left[\rho\right]=-\frac{\partial}{\partial x}\left(\frac{\partial H}{\partial p}\rho\right)+\frac{\partial}{\partial p}\left(\frac{\partial H}{\partial x}\rho\right)&#10;\end{equation*}&#10;&#10;\end{document}"/>
  <p:tag name="IGUANATEXSIZE" val="24"/>
  <p:tag name="IGUANATEXCURSOR" val="298"/>
  <p:tag name="TRANSPARENCY" val="True"/>
  <p:tag name="LATEXENGINEID" val="0"/>
  <p:tag name="TEMPFOLDER" val="D:\temp\"/>
  <p:tag name="LATEXFORMHEIGHT" val="312"/>
  <p:tag name="LATEXFORMWIDTH" val="384"/>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299.2126"/>
  <p:tag name="ORIGINALWIDTH" val="1652.793"/>
  <p:tag name="LATEXADDIN" val="\documentclass{article}&#10;\usepackage{amsmath}&#10;\usepackage{mathrsfs}&#10;\pagestyle{empty}&#10;\begin{document}&#10;&#10;\begin{equation*}&#10;\mathscr{D}\left[\rho\right]=\kappa m\frac{\partial}{\partial p}\left(\frac{\partial H}{\partial p}\rho+\frac{1}{\beta}\frac{\partial\rho}{\partial p}\right)&#10;\end{equation*}&#10;&#10;\end{document}"/>
  <p:tag name="IGUANATEXSIZE" val="24"/>
  <p:tag name="IGUANATEXCURSOR" val="278"/>
  <p:tag name="TRANSPARENCY" val="True"/>
  <p:tag name="LATEXENGINEID" val="0"/>
  <p:tag name="TEMPFOLDER" val="D:\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254.9681"/>
  <p:tag name="ORIGINALWIDTH" val="1652.043"/>
  <p:tag name="LATEXADDIN" val="\documentclass{article}&#10;\usepackage{amsmath}&#10;\usepackage{mathrsfs}&#10;\usepackage{mathtools}&#10;\pagestyle{empty}&#10;\begin{document}&#10;&#10;\begin{equation*}&#10;H_{\mathrm{o}}(x,p,\lambda)=\frac{1}{2m}p^2 +\frac{1}{2}m\lambda^{2}x^{2}&#10;\end{equation*}&#10;&#10;\end{document}"/>
  <p:tag name="IGUANATEXSIZE" val="24"/>
  <p:tag name="IGUANATEXCURSOR" val="170"/>
  <p:tag name="TRANSPARENCY" val="True"/>
  <p:tag name="LATEXENGINEID" val="0"/>
  <p:tag name="TEMPFOLDER" val="D:\temp\"/>
  <p:tag name="LATEXFORMHEIGHT" val="312"/>
  <p:tag name="LATEXFORMWIDTH" val="384"/>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152.2309"/>
  <p:tag name="ORIGINALWIDTH" val="2100.487"/>
  <p:tag name="LATEXADDIN" val="\documentclass{article}&#10;\usepackage{amsmath}&#10;\usepackage{mathrsfs}&#10;\pagestyle{empty}&#10;\begin{document}&#10;&#10;\begin{equation*}&#10;H_{\mathrm{a}}(x,p,t)=\dot{\lambda}h_{\lambda}(x,p,\lambda)+\dot{\beta}h_{\beta}(x,p,\lambda)&#10;\end{equation*}&#10;&#10;\end{document}"/>
  <p:tag name="IGUANATEXSIZE" val="24"/>
  <p:tag name="IGUANATEXCURSOR" val="214"/>
  <p:tag name="TRANSPARENCY" val="True"/>
  <p:tag name="LATEXENGINEID" val="0"/>
  <p:tag name="TEMPFOLDER" val="D:\temp\"/>
  <p:tag name="LATEXFORMHEIGHT" val="312"/>
  <p:tag name="LATEXFORMWIDTH" val="384"/>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310.4612"/>
  <p:tag name="ORIGINALWIDTH" val="1863.517"/>
  <p:tag name="LATEXADDIN" val="\documentclass{article}&#10;\usepackage{amsmath}&#10;\usepackage{mathrsfs}&#10;\usepackage{mathtools}&#10;\pagestyle{empty}&#10;\begin{document}&#10;&#10;\begin{equation*}&#10;Q_{\mathrm{irr}}=-\int_{0}^{\tau}\left(\begin{array}{cc}&#10;\dot{\lambda} &amp; \dot{\beta}\end{array}\right)\mathbf{g}\left(\begin{array}{c}&#10;\dot{\lambda}\\&#10;\dot{\beta}&#10;\end{array}\right)dt,&#10;\end{equation*}&#10;&#10;\end{document}"/>
  <p:tag name="IGUANATEXSIZE" val="30"/>
  <p:tag name="IGUANATEXCURSOR" val="328"/>
  <p:tag name="TRANSPARENCY" val="True"/>
  <p:tag name="LATEXENGINEID" val="0"/>
  <p:tag name="TEMPFOLDER" val="D:\temp\"/>
  <p:tag name="LATEXFORMHEIGHT" val="312"/>
  <p:tag name="LATEXFORMWIDTH" val="384"/>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448.4439"/>
  <p:tag name="ORIGINALWIDTH" val="1993.251"/>
  <p:tag name="LATEXADDIN" val="\documentclass{article}&#10;\usepackage{amsmath}&#10;\usepackage{mathrsfs}&#10;\usepackage{mathtools}&#10;\pagestyle{empty}&#10;\begin{document}&#10;&#10;\begin{equation*}&#10;\mathbf{g}=\kappa m\left(\begin{array}{cc}&#10;\left\langle \frac{\partial h_{\lambda}}{\partial p}\frac{\partial h_{\lambda}}{\partial p}\right\rangle  &amp; \left\langle \frac{\partial h_{\lambda}}{\partial p}\frac{\partial h_{\beta}}{\partial p}\right\rangle \\&#10;\left\langle \frac{\partial h_{\lambda}}{\partial p}\frac{\partial h_{\beta}}{\partial p}\right\rangle  &amp; \left\langle \frac{\partial h_{\beta}}{\partial p}\frac{\partial h_{\beta}}{\partial p}\right\rangle &#10;\end{array}\right)&#10;\end{equation*}&#10;&#10;\end{document}"/>
  <p:tag name="IGUANATEXSIZE" val="30"/>
  <p:tag name="IGUANATEXCURSOR" val="627"/>
  <p:tag name="TRANSPARENCY" val="True"/>
  <p:tag name="LATEXENGINEID" val="0"/>
  <p:tag name="TEMPFOLDER" val="D:\temp\"/>
  <p:tag name="LATEXFORMHEIGHT" val="312"/>
  <p:tag name="LATEXFORMWIDTH" val="384"/>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374.2032"/>
  <p:tag name="ORIGINALWIDTH" val="2303.712"/>
  <p:tag name="LATEXADDIN" val="\documentclass{article}&#10;\usepackage{amsmath}&#10;\usepackage{mathrsfs}&#10;\usepackage{mathtools}&#10;\pagestyle{empty}&#10;\begin{document}&#10;&#10;\begin{equation*}&#10;\mathcal{L}\equiv\int_{0}^{1}\sqrt{\left(\begin{array}{cc}&#10;\tilde{\lambda}^{\prime}(s) &amp; \tilde{\beta}^{\prime}(s)\end{array}\right)\mathbf{g}\left(\begin{array}{c}&#10;\tilde{\lambda}^{\prime}(s)\\&#10;\tilde{\beta}^{\prime}(s)&#10;\end{array}\right)}ds.&#10;\end{equation*}&#10;&#10;\end{document}"/>
  <p:tag name="IGUANATEXSIZE" val="30"/>
  <p:tag name="IGUANATEXCURSOR" val="161"/>
  <p:tag name="TRANSPARENCY" val="True"/>
  <p:tag name="LATEXENGINEID" val="0"/>
  <p:tag name="TEMPFOLDER" val="D:\temp\"/>
  <p:tag name="LATEXFORMHEIGHT" val="312"/>
  <p:tag name="LATEXFORMWIDTH" val="384"/>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275.2156"/>
  <p:tag name="ORIGINALWIDTH" val="1257.593"/>
  <p:tag name="LATEXADDIN" val="\documentclass{article}&#10;\usepackage{amsmath}&#10;\usepackage{mathrsfs}&#10;\usepackage{mathtools}&#10;\pagestyle{empty}&#10;\begin{document}&#10;&#10;\begin{equation*}&#10;W_{\mathrm{irr}}=-Q_{\mathrm{irr}}\geq\frac{\mathcal{L}^{2}}{\tau}&gt;0&#10;\end{equation*}&#10;\end{document}"/>
  <p:tag name="IGUANATEXSIZE" val="30"/>
  <p:tag name="IGUANATEXCURSOR" val="228"/>
  <p:tag name="TRANSPARENCY" val="True"/>
  <p:tag name="LATEXENGINEID" val="0"/>
  <p:tag name="TEMPFOLDER" val="D:\temp\"/>
  <p:tag name="LATEXFORMHEIGHT" val="312"/>
  <p:tag name="LATEXFORMWIDTH" val="384"/>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140.9824"/>
  <p:tag name="ORIGINALWIDTH" val="1918.26"/>
  <p:tag name="LATEXADDIN" val="\documentclass{article}&#10;\usepackage{amsmath}&#10;\usepackage{mathrsfs}&#10;\usepackage{mathtools}&#10;\pagestyle{empty}&#10;\begin{document}&#10;&#10;\begin{equation*}&#10;-W=-W_{\mathrm{o}}-W_{\mathrm{irr}}\leq-W_{\mathrm{o}}-\mathcal{L}^{2}/\tau.&#10;\end{equation*}&#10;&#10;\end{document}"/>
  <p:tag name="IGUANATEXSIZE" val="30"/>
  <p:tag name="IGUANATEXCURSOR" val="220"/>
  <p:tag name="TRANSPARENCY" val="True"/>
  <p:tag name="LATEXENGINEID" val="0"/>
  <p:tag name="TEMPFOLDER" val="D:\temp\"/>
  <p:tag name="LATEXFORMHEIGHT" val="312"/>
  <p:tag name="LATEXFORMWIDTH" val="384"/>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123.7346"/>
  <p:tag name="ORIGINALWIDTH" val="602.1747"/>
  <p:tag name="LATEXADDIN" val="\documentclass{article}&#10;\usepackage{amsmath}&#10;\usepackage{mathrsfs}&#10;\usepackage{mathtools}&#10;\pagestyle{empty}&#10;\begin{document}&#10;&#10;\begin{equation*}&#10;P\equiv -W/\tau&#10;\end{equation*}&#10;&#10;\end{document}"/>
  <p:tag name="IGUANATEXSIZE" val="30"/>
  <p:tag name="IGUANATEXCURSOR" val="159"/>
  <p:tag name="TRANSPARENCY" val="True"/>
  <p:tag name="LATEXENGINEID" val="0"/>
  <p:tag name="TEMPFOLDER" val="D:\temp\"/>
  <p:tag name="LATEXFORMHEIGHT" val="312"/>
  <p:tag name="LATEXFORMWIDTH" val="384"/>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140.9824"/>
  <p:tag name="ORIGINALWIDTH" val="1064.867"/>
  <p:tag name="LATEXADDIN" val="\documentclass{article}&#10;\usepackage{amsmath}&#10;\usepackage{mathrsfs}&#10;\usepackage{mathtools}&#10;\pagestyle{empty}&#10;\begin{document}&#10;&#10;\begin{equation*}&#10;\tau_{\mathrm{max}}=2\mathcal{L}^{2}/(-W_{\mathrm{o}}).&#10;\end{equation*}&#10;&#10;\end{document}"/>
  <p:tag name="IGUANATEXSIZE" val="30"/>
  <p:tag name="IGUANATEXCURSOR" val="165"/>
  <p:tag name="TRANSPARENCY" val="True"/>
  <p:tag name="FILENAME" val=""/>
  <p:tag name="LATEXENGINEID" val="0"/>
  <p:tag name="TEMPFOLDER" val="d:\temp\"/>
  <p:tag name="LATEXFORMHEIGHT" val="312"/>
  <p:tag name="LATEXFORMWIDTH" val="384"/>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276.7154"/>
  <p:tag name="ORIGINALWIDTH" val="869.1414"/>
  <p:tag name="LATEXADDIN" val="\documentclass{article}&#10;\usepackage{amsmath}&#10;\usepackage{mathrsfs}&#10;\usepackage{mathtools}&#10;\pagestyle{empty}&#10;\begin{document}&#10;&#10;\begin{equation*}&#10;P_{\mathrm{max}}=\frac{(-W_{\mathrm{o}})^{2}}{4\mathcal{L}^{2}}&#10;\end{equation*}&#10;&#10;\end{document}"/>
  <p:tag name="IGUANATEXSIZE" val="30"/>
  <p:tag name="IGUANATEXCURSOR" val="207"/>
  <p:tag name="TRANSPARENCY" val="True"/>
  <p:tag name="LATEXENGINEID" val="0"/>
  <p:tag name="TEMPFOLDER" val="D:\temp\"/>
  <p:tag name="LATEXFORMHEIGHT" val="312"/>
  <p:tag name="LATEXFORMWIDTH" val="384"/>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254.9681"/>
  <p:tag name="ORIGINALWIDTH" val="1118.11"/>
  <p:tag name="LATEXADDIN" val="\documentclass{article}&#10;\usepackage{amsmath}&#10;\usepackage{mathrsfs}&#10;\usepackage{mathtools}&#10;\pagestyle{empty}&#10;\begin{document}&#10;&#10;\begin{equation*}&#10;\eta_{\mathrm{EMP}}=\frac{\eta_{\mathrm{o}}}{2-\eta_{\mathrm{o}}\mathcal{\mathcal{L}}_{+}/\mathcal{L}}&#10;\end{equation*}&#10;&#10;\end{document}"/>
  <p:tag name="IGUANATEXSIZE" val="30"/>
  <p:tag name="IGUANATEXCURSOR" val="246"/>
  <p:tag name="TRANSPARENCY" val="True"/>
  <p:tag name="LATEXENGINEID" val="0"/>
  <p:tag name="TEMPFOLDER" val="D:\temp\"/>
  <p:tag name="LATEXFORMHEIGHT" val="312"/>
  <p:tag name="LATEXFORMWIDTH" val="384"/>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304.462"/>
  <p:tag name="ORIGINALWIDTH" val="1659.542"/>
  <p:tag name="LATEXADDIN" val="\documentclass{article}&#10;\usepackage{amsmath}&#10;\usepackage{mathrsfs}&#10;\usepackage{mathtools}&#10;\pagestyle{empty}&#10;\begin{document}&#10;&#10;\begin{equation*}&#10;\eta\equiv\frac{-W}{Q_+}=\frac{-W_{\mathrm{o}}-\mathcal{L}^{2}/\tau}{-W_{\mathrm{o}}/\eta_{\mathrm{o}}-\mathcal{L}_{+}\mathcal{L}/\tau}&#10;\end{equation*}&#10;&#10;\end{document}"/>
  <p:tag name="IGUANATEXSIZE" val="30"/>
  <p:tag name="IGUANATEXCURSOR" val="279"/>
  <p:tag name="TRANSPARENCY" val="True"/>
  <p:tag name="LATEXENGINEID" val="0"/>
  <p:tag name="TEMPFOLDER" val="D:\temp\"/>
  <p:tag name="LATEXFORMHEIGHT" val="312"/>
  <p:tag name="LATEXFORMWIDTH" val="384"/>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1200"/>
  <p:tag name="ORIGINALHEIGHT" val="81.73976"/>
  <p:tag name="ORIGINALWIDTH" val="104.9868"/>
  <p:tag name="LATEXADDIN" val="\documentclass{article}&#10;\usepackage{amsmath}&#10;\pagestyle{empty}&#10;\begin{document}&#10;\begin{equation*}&#10;\eta_\mathrm{o}&#10;\end{equation*}&#10;\end{document}"/>
  <p:tag name="IGUANATEXSIZE" val="30"/>
  <p:tag name="IGUANATEXCURSOR" val="144"/>
  <p:tag name="TRANSPARENCY" val="True"/>
  <p:tag name="LATEXENGINEID" val="0"/>
  <p:tag name="TEMPFOLDER" val="D:\temp\"/>
  <p:tag name="LATEXFORMHEIGHT" val="426.65"/>
  <p:tag name="LATEXFORMWIDTH" val="513.35"/>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1200"/>
  <p:tag name="ORIGINALHEIGHT" val="299.2126"/>
  <p:tag name="ORIGINALWIDTH" val="1410.574"/>
  <p:tag name="LATEXADDIN" val="\documentclass{article}&#10;\usepackage{amsmath}&#10;\usepackage{mathrsfs}&#10;\usepackage{mathtools}&#10;\pagestyle{empty}&#10;\begin{document}&#10;&#10;\begin{equation*}&#10;\dot{W}\equiv\left\langle \frac{\partial H}{\partial t}\right\rangle=\dot{W}_\mathrm{o}+\dot{W}_\mathrm{irr}&#10;\end{equation*}&#10;&#10;\end{document}"/>
  <p:tag name="IGUANATEXSIZE" val="30"/>
  <p:tag name="IGUANATEXCURSOR" val="252"/>
  <p:tag name="TRANSPARENCY" val="True"/>
  <p:tag name="FILENAME" val=""/>
  <p:tag name="LATEXENGINEID" val="0"/>
  <p:tag name="TEMPFOLDER" val="d:\temp\"/>
  <p:tag name="LATEXFORMHEIGHT" val="312"/>
  <p:tag name="LATEXFORMWIDTH" val="384"/>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280.465"/>
  <p:tag name="ORIGINALWIDTH" val="1835.77"/>
  <p:tag name="LATEXADDIN" val="\documentclass{article}&#10;\usepackage{amsmath}&#10;\usepackage{mathrsfs}&#10;\usepackage{mathtools}&#10;\pagestyle{empty}&#10;\begin{document}&#10;&#10;\begin{equation*}&#10;\dot{Q}\equiv\iint H\frac{\partial\rho_{\mathrm{ieq}}}{\partial t}dxdp=\dot{Q}_\mathrm{o}+\dot{Q}_\mathrm{irr}&#10;\end{equation*}&#10;&#10;\end{document}"/>
  <p:tag name="IGUANATEXSIZE" val="30"/>
  <p:tag name="IGUANATEXCURSOR" val="254"/>
  <p:tag name="TRANSPARENCY" val="True"/>
  <p:tag name="FILENAME" val=""/>
  <p:tag name="LATEXENGINEID" val="0"/>
  <p:tag name="TEMPFOLDER" val="d:\temp\"/>
  <p:tag name="LATEXFORMHEIGHT" val="312"/>
  <p:tag name="LATEXFORMWIDTH" val="384"/>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299.2126"/>
  <p:tag name="ORIGINALWIDTH" val="859.3926"/>
  <p:tag name="LATEXADDIN" val="\documentclass{article}&#10;\usepackage{amsmath}&#10;\usepackage{mathrsfs}&#10;\usepackage{mathtools}&#10;\pagestyle{empty}&#10;\begin{document}&#10;&#10;\begin{equation*}&#10;\dot{W}_\mathrm{o}=\dot{\lambda}\left\langle \frac{\partial H_\mathrm{o}}{\partial \lambda}\right\rangle&#10;\end{equation*}&#10;&#10;\end{document}"/>
  <p:tag name="IGUANATEXSIZE" val="30"/>
  <p:tag name="IGUANATEXCURSOR" val="248"/>
  <p:tag name="TRANSPARENCY" val="True"/>
  <p:tag name="FILENAME" val=""/>
  <p:tag name="LATEXENGINEID" val="0"/>
  <p:tag name="TEMPFOLDER" val="d:\temp\"/>
  <p:tag name="LATEXFORMHEIGHT" val="312"/>
  <p:tag name="LATEXFORMWIDTH" val="384"/>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299.2126"/>
  <p:tag name="ORIGINALWIDTH" val="822.6472"/>
  <p:tag name="LATEXADDIN" val="\documentclass{article}&#10;\usepackage{amsmath}&#10;\usepackage{mathrsfs}&#10;\usepackage{mathtools}&#10;\pagestyle{empty}&#10;\begin{document}&#10;&#10;\begin{equation*}&#10;\dot{W}_{\mathrm{irr}}=\left\langle \frac{\partial H_\mathrm{a}}{\partial t}\right\rangle &#10;\end{equation*}&#10;&#10;\end{document}"/>
  <p:tag name="IGUANATEXSIZE" val="30"/>
  <p:tag name="IGUANATEXCURSOR" val="233"/>
  <p:tag name="TRANSPARENCY" val="True"/>
  <p:tag name="FILENAME" val=""/>
  <p:tag name="LATEXENGINEID" val="0"/>
  <p:tag name="TEMPFOLDER" val="d:\temp\"/>
  <p:tag name="LATEXFORMHEIGHT" val="312"/>
  <p:tag name="LATEXFORMWIDTH" val="384"/>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1200"/>
  <p:tag name="ORIGINALHEIGHT" val="280.465"/>
  <p:tag name="ORIGINALWIDTH" val="1262.092"/>
  <p:tag name="LATEXADDIN" val="\documentclass{article}&#10;\usepackage{amsmath}&#10;\usepackage{mathrsfs}&#10;\usepackage{mathtools}&#10;\pagestyle{empty}&#10;\begin{document}&#10;&#10;\begin{equation*}&#10;\dot{Q}_{\mathrm{o}}=\iint H_{\mathrm{o}}\frac{\partial\rho_{\mathrm{ieq}}}{\partial t}dxdp&#10;\end{equation*}&#10;&#10;\end{document}"/>
  <p:tag name="IGUANATEXSIZE" val="30"/>
  <p:tag name="IGUANATEXCURSOR" val="235"/>
  <p:tag name="TRANSPARENCY" val="True"/>
  <p:tag name="FILENAME" val=""/>
  <p:tag name="LATEXENGINEID" val="0"/>
  <p:tag name="TEMPFOLDER" val="d:\temp\"/>
  <p:tag name="LATEXFORMHEIGHT" val="312"/>
  <p:tag name="LATEXFORMWIDTH" val="384"/>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1200"/>
  <p:tag name="ORIGINALHEIGHT" val="280.465"/>
  <p:tag name="ORIGINALWIDTH" val="1317.585"/>
  <p:tag name="LATEXADDIN" val="\documentclass{article}&#10;\usepackage{amsmath}&#10;\usepackage{mathrsfs}&#10;\usepackage{mathtools}&#10;\pagestyle{empty}&#10;\begin{document}&#10;&#10;\begin{equation*}&#10;\dot{Q}_{\mathrm{irr}}=\iint H_{\mathrm{a}}\frac{\partial\rho_{\mathrm{ieq}}}{\partial t}dxdp&#10;\end{equation*}&#10;&#10;\end{document}"/>
  <p:tag name="IGUANATEXSIZE" val="30"/>
  <p:tag name="IGUANATEXCURSOR" val="237"/>
  <p:tag name="TRANSPARENCY" val="True"/>
  <p:tag name="FILENAME" val=""/>
  <p:tag name="LATEXENGINEID" val="0"/>
  <p:tag name="TEMPFOLDER" val="d:\temp\"/>
  <p:tag name="LATEXFORMHEIGHT" val="312"/>
  <p:tag name="LATEXFORMWIDTH" val="384"/>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1200"/>
  <p:tag name="ORIGINALHEIGHT" val="266.2167"/>
  <p:tag name="ORIGINALWIDTH" val="1114.361"/>
  <p:tag name="LATEXADDIN" val="\documentclass{article}&#10;\usepackage{amsmath}&#10;\usepackage{mathrsfs}&#10;\usepackage{mathtools}&#10;\pagestyle{empty}&#10;\begin{document}&#10;&#10;\begin{equation*}&#10;\frac{\partial\left\langle H_{\mathrm{a}}\right\rangle }{\partial t}=\dot{W}_{\mathrm{irr}}+\dot{Q}_{\mathrm{irr}}&#10;\end{equation*}&#10;&#10;\end{document}"/>
  <p:tag name="IGUANATEXSIZE" val="30"/>
  <p:tag name="IGUANATEXCURSOR" val="258"/>
  <p:tag name="TRANSPARENCY" val="True"/>
  <p:tag name="FILENAME" val=""/>
  <p:tag name="LATEXENGINEID" val="0"/>
  <p:tag name="TEMPFOLDER" val="d:\temp\"/>
  <p:tag name="LATEXFORMHEIGHT" val="312"/>
  <p:tag name="LATEXFORMWIDTH" val="384"/>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1200"/>
  <p:tag name="ORIGINALHEIGHT" val="266.2167"/>
  <p:tag name="ORIGINALWIDTH" val="1001.125"/>
  <p:tag name="LATEXADDIN" val="\documentclass{article}&#10;\usepackage{amsmath}&#10;\usepackage{mathrsfs}&#10;\usepackage{mathtools}&#10;\pagestyle{empty}&#10;\begin{document}&#10;&#10;\begin{equation*}&#10;\frac{\partial\left\langle H_{\mathrm{o}}\right\rangle }{\partial t}=\dot{W}_{\mathrm{o}}+\dot{Q}_{\mathrm{o}}&#10;\end{equation*}&#10;&#10;\end{document}"/>
  <p:tag name="IGUANATEXSIZE" val="30"/>
  <p:tag name="IGUANATEXCURSOR" val="254"/>
  <p:tag name="TRANSPARENCY" val="True"/>
  <p:tag name="FILENAME" val=""/>
  <p:tag name="LATEXENGINEID" val="0"/>
  <p:tag name="TEMPFOLDER" val="d:\temp\"/>
  <p:tag name="LATEXFORMHEIGHT" val="312"/>
  <p:tag name="LATEXFORMWIDTH" val="384"/>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1200"/>
  <p:tag name="ORIGINALHEIGHT" val="137.2328"/>
  <p:tag name="ORIGINALWIDTH" val="1940.008"/>
  <p:tag name="LATEXADDIN" val="\documentclass{article}&#10;\usepackage{amsmath}&#10;\usepackage{mathrsfs}&#10;\usepackage{mathtools}&#10;\pagestyle{empty}&#10;\begin{document}&#10;&#10;\begin{equation*}&#10;W_{\mathrm{irr}}=\left\langle H_{\mathrm{a}}\right\rangle (\tau^{+})-\left\langle H_{\mathrm{a}}\right\rangle (0^{-})-Q_{\mathrm{irr}}&#10;\end{equation*}&#10;&#10;\end{document}"/>
  <p:tag name="IGUANATEXSIZE" val="30"/>
  <p:tag name="IGUANATEXCURSOR" val="278"/>
  <p:tag name="TRANSPARENCY" val="True"/>
  <p:tag name="FILENAME" val=""/>
  <p:tag name="LATEXENGINEID" val="0"/>
  <p:tag name="TEMPFOLDER" val="d:\temp\"/>
  <p:tag name="LATEXFORMHEIGHT" val="312"/>
  <p:tag name="LATEXFORMWIDTH" val="384"/>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1200"/>
  <p:tag name="ORIGINALHEIGHT" val="104.237"/>
  <p:tag name="ORIGINALWIDTH" val="633.6708"/>
  <p:tag name="LATEXADDIN" val="\documentclass{article}&#10;\usepackage{amsmath}&#10;\usepackage{mathrsfs}&#10;\usepackage{mathtools}&#10;\pagestyle{empty}&#10;\begin{document}&#10;&#10;\begin{equation*}&#10;-W_\mathrm{o}-W_\mathrm{irr}&#10;\end{equation*}&#10;&#10;\end{document}"/>
  <p:tag name="IGUANATEXSIZE" val="36"/>
  <p:tag name="IGUANATEXCURSOR" val="172"/>
  <p:tag name="TRANSPARENCY" val="True"/>
  <p:tag name="FILENAME" val=""/>
  <p:tag name="LATEXENGINEID" val="0"/>
  <p:tag name="TEMPFOLDER" val="d:\temp\"/>
  <p:tag name="LATEXFORMHEIGHT" val="312"/>
  <p:tag name="LATEXFORMWIDTH" val="384"/>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1200"/>
  <p:tag name="ORIGINALHEIGHT" val="111.7361"/>
  <p:tag name="ORIGINALWIDTH" val="195.7255"/>
  <p:tag name="LATEXADDIN" val="\documentclass{article}&#10;\usepackage{amsmath}&#10;\usepackage{mathrsfs}&#10;\usepackage{mathtools}&#10;\pagestyle{empty}&#10;\begin{document}&#10;&#10;\begin{equation*}&#10;Q_\mathrm{irr}&#10;\end{equation*}&#10;&#10;\end{document}"/>
  <p:tag name="IGUANATEXSIZE" val="36"/>
  <p:tag name="IGUANATEXCURSOR" val="158"/>
  <p:tag name="TRANSPARENCY" val="True"/>
  <p:tag name="FILENAME" val=""/>
  <p:tag name="LATEXENGINEID" val="0"/>
  <p:tag name="TEMPFOLDER" val="d:\temp\"/>
  <p:tag name="LATEXFORMHEIGHT" val="312"/>
  <p:tag name="LATEXFORMWIDTH" val="384"/>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1200"/>
  <p:tag name="ORIGINALHEIGHT" val="254.9681"/>
  <p:tag name="ORIGINALWIDTH" val="1238.845"/>
  <p:tag name="LATEXADDIN" val="\documentclass{article}&#10;\usepackage{amsmath}&#10;\usepackage{mathrsfs}&#10;\usepackage{mathtools}&#10;\pagestyle{empty}&#10;\begin{document}&#10;&#10;\begin{equation*}&#10;H_{\mathrm{o}}=\frac{1}{2m}p^2 +\frac{1}{2}m\lambda^{2}x^{2}&#10;\end{equation*}&#10;&#10;\end{document}"/>
  <p:tag name="IGUANATEXSIZE" val="30"/>
  <p:tag name="IGUANATEXCURSOR" val="204"/>
  <p:tag name="TRANSPARENCY" val="True"/>
  <p:tag name="FILENAME" val=""/>
  <p:tag name="LATEXENGINEID" val="0"/>
  <p:tag name="TEMPFOLDER" val="d:\temp\"/>
  <p:tag name="LATEXFORMHEIGHT" val="312"/>
  <p:tag name="LATEXFORMWIDTH" val="384"/>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1200"/>
  <p:tag name="ORIGINALHEIGHT" val="299.2126"/>
  <p:tag name="ORIGINALWIDTH" val="1873.266"/>
  <p:tag name="LATEXADDIN" val="\documentclass{article}&#10;\usepackage{amsmath}&#10;\usepackage{mathrsfs}&#10;\usepackage{mathtools}&#10;\pagestyle{empty}&#10;\begin{document}&#10;&#10;\begin{equation*}&#10;h_{\lambda}=\frac{1}{2\kappa}\left[\frac{1}{\lambda m}(p-\kappa mx)^{2}+m\lambda x^{2}\right]\end{equation*}&#10;&#10;\end{document}"/>
  <p:tag name="IGUANATEXSIZE" val="24"/>
  <p:tag name="IGUANATEXCURSOR" val="143"/>
  <p:tag name="TRANSPARENCY" val="True"/>
  <p:tag name="FILENAME" val=""/>
  <p:tag name="LATEXENGINEID" val="0"/>
  <p:tag name="TEMPFOLDER" val="d:\temp\"/>
  <p:tag name="LATEXFORMHEIGHT" val="312"/>
  <p:tag name="LATEXFORMWIDTH" val="384"/>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1200"/>
  <p:tag name="ORIGINALHEIGHT" val="315.7105"/>
  <p:tag name="ORIGINALWIDTH" val="1838.02"/>
  <p:tag name="LATEXADDIN" val="\documentclass{article}&#10;\usepackage{amsmath}&#10;\usepackage{mathrsfs}&#10;\usepackage{mathtools}&#10;\pagestyle{empty}&#10;\begin{document}&#10;&#10;\begin{equation*}&#10;h_{\beta}=\frac{p^{2}+\left(p-\kappa mx\right)^{2}+2m^{2}\lambda^{2}x^{2}}{4\kappa\beta m}&#10;\end{equation*}&#10;&#10;\end{document}"/>
  <p:tag name="IGUANATEXSIZE" val="24"/>
  <p:tag name="IGUANATEXCURSOR" val="234"/>
  <p:tag name="TRANSPARENCY" val="True"/>
  <p:tag name="FILENAME" val=""/>
  <p:tag name="LATEXENGINEID" val="0"/>
  <p:tag name="TEMPFOLDER" val="d:\temp\"/>
  <p:tag name="LATEXFORMHEIGHT" val="312"/>
  <p:tag name="LATEXFORMWIDTH" val="384"/>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1200"/>
  <p:tag name="ORIGINALHEIGHT" val="276.7154"/>
  <p:tag name="ORIGINALWIDTH" val="898.3877"/>
  <p:tag name="LATEXADDIN" val="\documentclass{article}&#10;\usepackage{amsmath}&#10;\usepackage{mathrsfs}&#10;\usepackage{mathtools}&#10;\pagestyle{empty}&#10;\begin{document}&#10;&#10;\begin{equation*}&#10;-W_{\mathrm{o}}=-\oint Tdr&#10;\end{equation*}&#10;&#10;\end{document}"/>
  <p:tag name="IGUANATEXSIZE" val="30"/>
  <p:tag name="IGUANATEXCURSOR" val="170"/>
  <p:tag name="TRANSPARENCY" val="True"/>
  <p:tag name="LATEXENGINEID" val="0"/>
  <p:tag name="TEMPFOLDER" val="D:\temp\"/>
  <p:tag name="LATEXFORMHEIGHT" val="312"/>
  <p:tag name="LATEXFORMWIDTH" val="384"/>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1200"/>
  <p:tag name="ORIGINALHEIGHT" val="374.2032"/>
  <p:tag name="ORIGINALWIDTH" val="2728.909"/>
  <p:tag name="LATEXADDIN" val="\documentclass{article}&#10;\usepackage{amsmath}&#10;\usepackage{mathrsfs}&#10;\usepackage{mathtools}&#10;\pagestyle{empty}&#10;\begin{document}&#10;&#10;\begin{equation*}&#10;\mathcal{L}=\oint\sqrt{\frac{(Tdr-dT)^{2}}{\kappa T}+\frac{\kappa}{\left(\lambda_{0}e^{r}\right)^{2}}\frac{1}{T}\left(Tdr-\frac{dT}{2}\right)^{2}}&#10;\end{equation*}&#10;&#10;\end{document}"/>
  <p:tag name="IGUANATEXSIZE" val="30"/>
  <p:tag name="IGUANATEXCURSOR" val="290"/>
  <p:tag name="TRANSPARENCY" val="True"/>
  <p:tag name="LATEXENGINEID" val="0"/>
  <p:tag name="TEMPFOLDER" val="D:\temp\"/>
  <p:tag name="LATEXFORMHEIGHT" val="312"/>
  <p:tag name="LATEXFORMWIDTH" val="384"/>
  <p:tag name="LATEXFORMWRAP" val="True"/>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1200"/>
  <p:tag name="ORIGINALHEIGHT" val="94.48819"/>
  <p:tag name="ORIGINALWIDTH" val="326.9591"/>
  <p:tag name="LATEXADDIN" val="\documentclass{article}&#10;\usepackage{amsmath}&#10;\usepackage{mathrsfs}&#10;\usepackage{mathtools}&#10;\pagestyle{empty}&#10;\begin{document}&#10;&#10;\begin{equation*}&#10;\kappa\ll\lambda&#10;\end{equation*}&#10;&#10;\end{document}"/>
  <p:tag name="IGUANATEXSIZE" val="30"/>
  <p:tag name="IGUANATEXCURSOR" val="160"/>
  <p:tag name="TRANSPARENCY" val="True"/>
  <p:tag name="LATEXENGINEID" val="0"/>
  <p:tag name="TEMPFOLDER" val="D:\temp\"/>
  <p:tag name="LATEXFORMHEIGHT" val="312"/>
  <p:tag name="LATEXFORMWIDTH" val="384"/>
  <p:tag name="LATEXFORMWRAP" val="True"/>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1200"/>
  <p:tag name="ORIGINALHEIGHT" val="94.48819"/>
  <p:tag name="ORIGINALWIDTH" val="326.9591"/>
  <p:tag name="LATEXADDIN" val="\documentclass{article}&#10;\usepackage{amsmath}&#10;\usepackage{mathrsfs}&#10;\usepackage{mathtools}&#10;\pagestyle{empty}&#10;\begin{document}&#10;&#10;\begin{equation*}&#10;\kappa\gg\lambda&#10;\end{equation*}&#10;&#10;\end{document}"/>
  <p:tag name="IGUANATEXSIZE" val="30"/>
  <p:tag name="IGUANATEXCURSOR" val="153"/>
  <p:tag name="TRANSPARENCY" val="True"/>
  <p:tag name="LATEXENGINEID" val="0"/>
  <p:tag name="TEMPFOLDER" val="D:\temp\"/>
  <p:tag name="LATEXFORMHEIGHT" val="312"/>
  <p:tag name="LATEXFORMWIDTH" val="384"/>
  <p:tag name="LATEXFORMWRAP" val="True"/>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OUTPUTDPI" val="1200"/>
  <p:tag name="ORIGINALHEIGHT" val="136.4829"/>
  <p:tag name="ORIGINALWIDTH" val="813.6483"/>
  <p:tag name="LATEXADDIN" val="\documentclass{article}&#10;\usepackage{amsmath}&#10;\usepackage{mathrsfs}&#10;\usepackage{mathtools}&#10;\pagestyle{empty}&#10;\begin{document}&#10;&#10;\begin{equation*}&#10;T=T_{L}e^{\alpha(r-r_{0})}&#10;\end{equation*}&#10;&#10;\end{document}"/>
  <p:tag name="IGUANATEXSIZE" val="30"/>
  <p:tag name="IGUANATEXCURSOR" val="145"/>
  <p:tag name="TRANSPARENCY" val="True"/>
  <p:tag name="LATEXENGINEID" val="0"/>
  <p:tag name="TEMPFOLDER" val="D:\temp\"/>
  <p:tag name="LATEXFORMHEIGHT" val="312"/>
  <p:tag name="LATEXFORMWIDTH" val="384"/>
  <p:tag name="LATEXFORMWRAP" val="True"/>
  <p:tag name="BITMAPVECTOR" val="0"/>
</p:tagLst>
</file>

<file path=ppt/tags/tag37.xml><?xml version="1.0" encoding="utf-8"?>
<p:tagLst xmlns:a="http://schemas.openxmlformats.org/drawingml/2006/main" xmlns:r="http://schemas.openxmlformats.org/officeDocument/2006/relationships" xmlns:p="http://schemas.openxmlformats.org/presentationml/2006/main">
  <p:tag name="OUTPUTDPI" val="1200"/>
  <p:tag name="ORIGINALHEIGHT" val="107.9865"/>
  <p:tag name="ORIGINALWIDTH" val="633.6708"/>
  <p:tag name="LATEXADDIN" val="\documentclass{article}&#10;\usepackage{amsmath}&#10;\usepackage{mathrsfs}&#10;\usepackage{mathtools}&#10;\pagestyle{empty}&#10;\begin{document}&#10;&#10;\begin{equation*}&#10;T=T_L,\,T_H&#10;\end{equation*}&#10;&#10;\end{document}"/>
  <p:tag name="IGUANATEXSIZE" val="30"/>
  <p:tag name="IGUANATEXCURSOR" val="152"/>
  <p:tag name="TRANSPARENCY" val="True"/>
  <p:tag name="LATEXENGINEID" val="0"/>
  <p:tag name="TEMPFOLDER" val="D:\temp\"/>
  <p:tag name="LATEXFORMHEIGHT" val="312"/>
  <p:tag name="LATEXFORMWIDTH" val="384"/>
  <p:tag name="LATEXFORMWRAP" val="True"/>
  <p:tag name="BITMAPVECTOR" val="0"/>
</p:tagLst>
</file>

<file path=ppt/tags/tag38.xml><?xml version="1.0" encoding="utf-8"?>
<p:tagLst xmlns:a="http://schemas.openxmlformats.org/drawingml/2006/main" xmlns:r="http://schemas.openxmlformats.org/officeDocument/2006/relationships" xmlns:p="http://schemas.openxmlformats.org/presentationml/2006/main">
  <p:tag name="OUTPUTDPI" val="1200"/>
  <p:tag name="ORIGINALHEIGHT" val="123.7346"/>
  <p:tag name="ORIGINALWIDTH" val="386.9517"/>
  <p:tag name="LATEXADDIN" val="\documentclass{article}&#10;\usepackage{amsmath}&#10;\usepackage{mathrsfs}&#10;\usepackage{mathtools}&#10;\pagestyle{empty}&#10;\begin{document}&#10;&#10;\begin{equation*}&#10;(r_1,T_L)&#10;\end{equation*}&#10;&#10;\end{document}"/>
  <p:tag name="IGUANATEXSIZE" val="14"/>
  <p:tag name="IGUANATEXCURSOR" val="152"/>
  <p:tag name="TRANSPARENCY" val="True"/>
  <p:tag name="LATEXENGINEID" val="0"/>
  <p:tag name="TEMPFOLDER" val="D:\temp\"/>
  <p:tag name="LATEXFORMHEIGHT" val="312"/>
  <p:tag name="LATEXFORMWIDTH" val="384"/>
  <p:tag name="LATEXFORMWRAP" val="True"/>
  <p:tag name="BITMAPVECTOR" val="0"/>
</p:tagLst>
</file>

<file path=ppt/tags/tag39.xml><?xml version="1.0" encoding="utf-8"?>
<p:tagLst xmlns:a="http://schemas.openxmlformats.org/drawingml/2006/main" xmlns:r="http://schemas.openxmlformats.org/officeDocument/2006/relationships" xmlns:p="http://schemas.openxmlformats.org/presentationml/2006/main">
  <p:tag name="OUTPUTDPI" val="1200"/>
  <p:tag name="ORIGINALHEIGHT" val="123.7346"/>
  <p:tag name="ORIGINALWIDTH" val="386.9517"/>
  <p:tag name="LATEXADDIN" val="\documentclass{article}&#10;\usepackage{amsmath}&#10;\usepackage{mathrsfs}&#10;\usepackage{mathtools}&#10;\pagestyle{empty}&#10;\begin{document}&#10;&#10;\begin{equation*}&#10;(r_2,T_L)&#10;\end{equation*}&#10;&#10;\end{document}"/>
  <p:tag name="IGUANATEXSIZE" val="14"/>
  <p:tag name="IGUANATEXCURSOR" val="148"/>
  <p:tag name="TRANSPARENCY" val="True"/>
  <p:tag name="LATEXENGINEID" val="0"/>
  <p:tag name="TEMPFOLDER" val="D:\temp\"/>
  <p:tag name="LATEXFORMHEIGHT" val="312"/>
  <p:tag name="LATEXFORMWIDTH" val="384"/>
  <p:tag name="LATEXFORMWRAP" val="True"/>
  <p:tag name="BITMAPVECTOR" val="0"/>
</p:tagLst>
</file>

<file path=ppt/tags/tag40.xml><?xml version="1.0" encoding="utf-8"?>
<p:tagLst xmlns:a="http://schemas.openxmlformats.org/drawingml/2006/main" xmlns:r="http://schemas.openxmlformats.org/officeDocument/2006/relationships" xmlns:p="http://schemas.openxmlformats.org/presentationml/2006/main">
  <p:tag name="OUTPUTDPI" val="1200"/>
  <p:tag name="ORIGINALHEIGHT" val="131.2336"/>
  <p:tag name="ORIGINALWIDTH" val="407.1991"/>
  <p:tag name="LATEXADDIN" val="\documentclass{article}&#10;\usepackage{amsmath}&#10;\usepackage{mathrsfs}&#10;\usepackage{mathtools}&#10;\pagestyle{empty}&#10;\begin{document}&#10;&#10;\begin{equation*}&#10;(r_1^\prime,T_H)&#10;\end{equation*}&#10;&#10;\end{document}"/>
  <p:tag name="IGUANATEXSIZE" val="14"/>
  <p:tag name="IGUANATEXCURSOR" val="159"/>
  <p:tag name="TRANSPARENCY" val="True"/>
  <p:tag name="LATEXENGINEID" val="0"/>
  <p:tag name="TEMPFOLDER" val="D:\temp\"/>
  <p:tag name="LATEXFORMHEIGHT" val="312"/>
  <p:tag name="LATEXFORMWIDTH" val="384"/>
  <p:tag name="LATEXFORMWRAP" val="True"/>
  <p:tag name="BITMAPVECTOR" val="0"/>
</p:tagLst>
</file>

<file path=ppt/tags/tag41.xml><?xml version="1.0" encoding="utf-8"?>
<p:tagLst xmlns:a="http://schemas.openxmlformats.org/drawingml/2006/main" xmlns:r="http://schemas.openxmlformats.org/officeDocument/2006/relationships" xmlns:p="http://schemas.openxmlformats.org/presentationml/2006/main">
  <p:tag name="OUTPUTDPI" val="1200"/>
  <p:tag name="ORIGINALHEIGHT" val="131.2336"/>
  <p:tag name="ORIGINALWIDTH" val="407.1991"/>
  <p:tag name="LATEXADDIN" val="\documentclass{article}&#10;\usepackage{amsmath}&#10;\usepackage{mathrsfs}&#10;\usepackage{mathtools}&#10;\pagestyle{empty}&#10;\begin{document}&#10;&#10;\begin{equation*}&#10;(r_2^\prime,T_H)&#10;\end{equation*}&#10;&#10;\end{document}"/>
  <p:tag name="IGUANATEXSIZE" val="14"/>
  <p:tag name="IGUANATEXCURSOR" val="159"/>
  <p:tag name="TRANSPARENCY" val="True"/>
  <p:tag name="LATEXENGINEID" val="0"/>
  <p:tag name="TEMPFOLDER" val="D:\temp\"/>
  <p:tag name="LATEXFORMHEIGHT" val="312"/>
  <p:tag name="LATEXFORMWIDTH" val="384"/>
  <p:tag name="LATEXFORMWRAP" val="True"/>
  <p:tag name="BITMAPVECTOR" val="0"/>
</p:tagLst>
</file>

<file path=ppt/theme/theme1.xml><?xml version="1.0" encoding="utf-8"?>
<a:theme xmlns:a="http://schemas.openxmlformats.org/drawingml/2006/main" name="PosterPresentations.com-91CMx122CM">
  <a:themeElements>
    <a:clrScheme name="自定义 12">
      <a:dk1>
        <a:sysClr val="windowText" lastClr="000000"/>
      </a:dk1>
      <a:lt1>
        <a:sysClr val="window" lastClr="FFFFFF"/>
      </a:lt1>
      <a:dk2>
        <a:srgbClr val="323232"/>
      </a:dk2>
      <a:lt2>
        <a:srgbClr val="E5C243"/>
      </a:lt2>
      <a:accent1>
        <a:srgbClr val="E64D2C"/>
      </a:accent1>
      <a:accent2>
        <a:srgbClr val="FDBC52"/>
      </a:accent2>
      <a:accent3>
        <a:srgbClr val="B4492C"/>
      </a:accent3>
      <a:accent4>
        <a:srgbClr val="FD8436"/>
      </a:accent4>
      <a:accent5>
        <a:srgbClr val="A01E23"/>
      </a:accent5>
      <a:accent6>
        <a:srgbClr val="B02612"/>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PosterPresentations.com-91CMx122CM</Template>
  <TotalTime>5988</TotalTime>
  <Words>487</Words>
  <Application>Microsoft Office PowerPoint</Application>
  <PresentationFormat>自定义</PresentationFormat>
  <Paragraphs>56</Paragraphs>
  <Slides>1</Slides>
  <Notes>0</Notes>
  <HiddenSlides>0</HiddenSlides>
  <MMClips>0</MMClips>
  <ScaleCrop>false</ScaleCrop>
  <HeadingPairs>
    <vt:vector size="8" baseType="variant">
      <vt:variant>
        <vt:lpstr>已用的字体</vt:lpstr>
      </vt:variant>
      <vt:variant>
        <vt:i4>5</vt:i4>
      </vt:variant>
      <vt:variant>
        <vt:lpstr>主题</vt:lpstr>
      </vt:variant>
      <vt:variant>
        <vt:i4>2</vt:i4>
      </vt:variant>
      <vt:variant>
        <vt:lpstr>嵌入 OLE 服务器</vt:lpstr>
      </vt:variant>
      <vt:variant>
        <vt:i4>1</vt:i4>
      </vt:variant>
      <vt:variant>
        <vt:lpstr>幻灯片标题</vt:lpstr>
      </vt:variant>
      <vt:variant>
        <vt:i4>1</vt:i4>
      </vt:variant>
    </vt:vector>
  </HeadingPairs>
  <TitlesOfParts>
    <vt:vector size="9" baseType="lpstr">
      <vt:lpstr>Arial</vt:lpstr>
      <vt:lpstr>Calibri</vt:lpstr>
      <vt:lpstr>Cambria Math</vt:lpstr>
      <vt:lpstr>Times New Roman</vt:lpstr>
      <vt:lpstr>Trebuchet MS</vt:lpstr>
      <vt:lpstr>PosterPresentations.com-91CMx122CM</vt:lpstr>
      <vt:lpstr>Classic - Wide Center</vt:lpstr>
      <vt:lpstr>Image</vt:lpstr>
      <vt:lpstr>PowerPoint 演示文稿</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Chen Jinfu</cp:lastModifiedBy>
  <cp:revision>146</cp:revision>
  <cp:lastPrinted>2019-07-01T02:48:17Z</cp:lastPrinted>
  <dcterms:created xsi:type="dcterms:W3CDTF">2012-02-10T00:16:25Z</dcterms:created>
  <dcterms:modified xsi:type="dcterms:W3CDTF">2023-07-22T08:10:59Z</dcterms:modified>
</cp:coreProperties>
</file>