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376" r:id="rId3"/>
    <p:sldId id="2377" r:id="rId4"/>
    <p:sldId id="2378" r:id="rId5"/>
    <p:sldId id="2379" r:id="rId6"/>
    <p:sldId id="2381" r:id="rId7"/>
    <p:sldId id="2380" r:id="rId8"/>
    <p:sldId id="2360" r:id="rId9"/>
    <p:sldId id="2371" r:id="rId10"/>
    <p:sldId id="2372" r:id="rId11"/>
    <p:sldId id="2373" r:id="rId12"/>
    <p:sldId id="2374" r:id="rId13"/>
    <p:sldId id="2375" r:id="rId14"/>
    <p:sldId id="2361" r:id="rId15"/>
    <p:sldId id="2362" r:id="rId16"/>
    <p:sldId id="2367" r:id="rId17"/>
    <p:sldId id="2341" r:id="rId18"/>
    <p:sldId id="2368" r:id="rId19"/>
    <p:sldId id="2369" r:id="rId20"/>
    <p:sldId id="2370" r:id="rId21"/>
    <p:sldId id="1895" r:id="rId22"/>
  </p:sldIdLst>
  <p:sldSz cx="9144000" cy="6858000" type="screen4x3"/>
  <p:notesSz cx="6834188" cy="997902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800000"/>
    <a:srgbClr val="8677B2"/>
    <a:srgbClr val="EB5F30"/>
    <a:srgbClr val="8FB131"/>
    <a:srgbClr val="597EB3"/>
    <a:srgbClr val="E19C24"/>
    <a:srgbClr val="CF3E3E"/>
    <a:srgbClr val="FFC000"/>
    <a:srgbClr val="5E8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6" autoAdjust="0"/>
    <p:restoredTop sz="93166" autoAdjust="0"/>
  </p:normalViewPr>
  <p:slideViewPr>
    <p:cSldViewPr snapToGrid="0">
      <p:cViewPr varScale="1">
        <p:scale>
          <a:sx n="192" d="100"/>
          <a:sy n="192" d="100"/>
        </p:scale>
        <p:origin x="668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3" d="100"/>
        <a:sy n="123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7469345-3EC9-4877-8A4D-B90AE271F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02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日期占位符 2">
            <a:extLst>
              <a:ext uri="{FF2B5EF4-FFF2-40B4-BE49-F238E27FC236}">
                <a16:creationId xmlns:a16="http://schemas.microsoft.com/office/drawing/2014/main" id="{E4E0FFB1-B3DA-42C3-AA71-66F15F6D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560" y="619959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7" name="页脚占位符 3">
            <a:extLst>
              <a:ext uri="{FF2B5EF4-FFF2-40B4-BE49-F238E27FC236}">
                <a16:creationId xmlns:a16="http://schemas.microsoft.com/office/drawing/2014/main" id="{4548E98D-5768-44AA-AE89-9CC1C146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19959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4">
            <a:extLst>
              <a:ext uri="{FF2B5EF4-FFF2-40B4-BE49-F238E27FC236}">
                <a16:creationId xmlns:a16="http://schemas.microsoft.com/office/drawing/2014/main" id="{2A241571-DE55-459A-B8BC-3F4DB029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594" y="619959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7FA7E0F-EE93-4276-95CA-200A95F448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auto">
          <a:xfrm>
            <a:off x="0" y="6597650"/>
            <a:ext cx="9144000" cy="71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99FF33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图片 3" descr="logo.png"/>
          <p:cNvSpPr>
            <a:spLocks noChangeAspect="1" noChangeArrowheads="1"/>
          </p:cNvSpPr>
          <p:nvPr/>
        </p:nvSpPr>
        <p:spPr bwMode="auto">
          <a:xfrm>
            <a:off x="107950" y="5732463"/>
            <a:ext cx="900113" cy="7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Rectangle 15"/>
          <p:cNvSpPr>
            <a:spLocks noChangeArrowheads="1"/>
          </p:cNvSpPr>
          <p:nvPr/>
        </p:nvSpPr>
        <p:spPr bwMode="auto">
          <a:xfrm flipV="1">
            <a:off x="0" y="765175"/>
            <a:ext cx="9144000" cy="714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5.emf"/></Relationships>
</file>

<file path=ppt/slides/_rels/slide4.xml.rels><?xml version='1.0' encoding='UTF-8' standalone='yes'?>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0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'1.0' encoding='UTF-8' standalone='yes'?>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'1.0' encoding='UTF-8' standalone='yes'?>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11D36AD-2A85-6EBB-C3E4-BAAB091BBC47}"/>
              </a:ext>
            </a:extLst>
          </p:cNvPr>
          <p:cNvSpPr txBox="1"/>
          <p:nvPr/>
        </p:nvSpPr>
        <p:spPr>
          <a:xfrm>
            <a:off x="728543" y="1785845"/>
            <a:ext cx="76869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3000" dirty="0">
                <a:latin typeface="Arial" panose="020B0604020202020204" pitchFamily="34" charset="0"/>
                <a:cs typeface="Arial" panose="020B0604020202020204" pitchFamily="34" charset="0"/>
              </a:rPr>
              <a:t>Speeding up quantum adiabatic processes with dynamical quantum geometric tensor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ED10FE-7FC7-2D6F-105B-18D1CE2F2305}"/>
              </a:ext>
            </a:extLst>
          </p:cNvPr>
          <p:cNvSpPr txBox="1"/>
          <p:nvPr/>
        </p:nvSpPr>
        <p:spPr>
          <a:xfrm>
            <a:off x="3743087" y="3460945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Jinfu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Chen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5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984FDC-0CB5-4794-B14F-F74980F5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32BC7D-15B4-68FE-29B7-2A308E370437}"/>
              </a:ext>
            </a:extLst>
          </p:cNvPr>
          <p:cNvSpPr txBox="1"/>
          <p:nvPr/>
        </p:nvSpPr>
        <p:spPr>
          <a:xfrm>
            <a:off x="702365" y="1272209"/>
            <a:ext cx="75272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In textbooks of thermodynamics, all thermodynamic processes are usually considered </a:t>
            </a:r>
            <a:r>
              <a:rPr kumimoji="1" lang="en-US" altLang="zh-CN" dirty="0" err="1"/>
              <a:t>quasistatically</a:t>
            </a:r>
            <a:r>
              <a:rPr kumimoji="1" lang="en-US" altLang="zh-CN" dirty="0"/>
              <a:t>. It requires infinite time to run a cycle of a Carnot heat engine.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For the real purpose, we hope to possibly reduce the operation time of thermodynamic processes and also their thermodynamic cost.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Thus, we require the evolution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equations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the processes.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D5071E-711A-3884-909A-030E2C4ECD4E}"/>
              </a:ext>
            </a:extLst>
          </p:cNvPr>
          <p:cNvSpPr txBox="1"/>
          <p:nvPr/>
        </p:nvSpPr>
        <p:spPr>
          <a:xfrm>
            <a:off x="801757" y="4936435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Isothermal: </a:t>
            </a:r>
            <a:endParaRPr kumimoji="1" lang="zh-CN" altLang="en-US" dirty="0"/>
          </a:p>
        </p:txBody>
      </p:sp>
      <p:pic>
        <p:nvPicPr>
          <p:cNvPr id="22" name="图片 21" descr="\documentclass{article}&#10;\usepackage{amsmath}&#10;\usepackage{xcolor}&#10;\usepackage{mathrsfs}&#10;\pagestyle{empty}&#10;\begin{document}&#10;\begin{equation*}&#10;\dot{\rho}=\mathscr{L}_{\lambda(t)}[\rho]&#10;\end{equation*}&#10;\end{document}" title="IguanaTex Bitmap Display">
            <a:extLst>
              <a:ext uri="{FF2B5EF4-FFF2-40B4-BE49-F238E27FC236}">
                <a16:creationId xmlns:a16="http://schemas.microsoft.com/office/drawing/2014/main" id="{78A344E3-0587-E0A7-BCA7-14F979780B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868" y="5021983"/>
            <a:ext cx="1554480" cy="33528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65522B56-1783-C364-8B09-62194172C586}"/>
              </a:ext>
            </a:extLst>
          </p:cNvPr>
          <p:cNvSpPr txBox="1"/>
          <p:nvPr/>
        </p:nvSpPr>
        <p:spPr>
          <a:xfrm>
            <a:off x="801757" y="5646006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Isolated:</a:t>
            </a:r>
            <a:endParaRPr kumimoji="1" lang="zh-CN" altLang="en-US" dirty="0"/>
          </a:p>
        </p:txBody>
      </p:sp>
      <p:pic>
        <p:nvPicPr>
          <p:cNvPr id="25" name="图片 24" descr="\documentclass{article}&#10;\usepackage{amsmath}&#10;\usepackage{xcolor}&#10;\usepackage{mathrsfs}&#10;\pagestyle{empty}&#10;\begin{document}&#10;\begin{equation*}&#10;\dot{\rho}=-i[H[\lambda(t)],\rho]&#10;\end{equation*}&#10;\end{document}" title="IguanaTex Bitmap Display">
            <a:extLst>
              <a:ext uri="{FF2B5EF4-FFF2-40B4-BE49-F238E27FC236}">
                <a16:creationId xmlns:a16="http://schemas.microsoft.com/office/drawing/2014/main" id="{D26D2B52-9D66-DF79-E8C5-5813627C784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278" y="5724438"/>
            <a:ext cx="2286000" cy="304800"/>
          </a:xfrm>
          <a:prstGeom prst="rect">
            <a:avLst/>
          </a:prstGeom>
        </p:spPr>
      </p:pic>
      <p:pic>
        <p:nvPicPr>
          <p:cNvPr id="32" name="图片 31" descr="\documentclass{article}&#10;\usepackage{amsmath}&#10;\usepackage{xcolor}&#10;\usepackage{mathrsfs}&#10;\pagestyle{empty}&#10;\begin{document}&#10;\begin{equation*}&#10;\lambda(t)&#10;\end{equation*}&#10;\end{document}" title="IguanaTex Bitmap Display">
            <a:extLst>
              <a:ext uri="{FF2B5EF4-FFF2-40B4-BE49-F238E27FC236}">
                <a16:creationId xmlns:a16="http://schemas.microsoft.com/office/drawing/2014/main" id="{8B8A1D42-83D5-A2FF-625B-D6AB26674E6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03" y="5410780"/>
            <a:ext cx="365760" cy="2286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8F26075-2F8E-16BD-FE45-AEF05982B10F}"/>
              </a:ext>
            </a:extLst>
          </p:cNvPr>
          <p:cNvSpPr txBox="1"/>
          <p:nvPr/>
        </p:nvSpPr>
        <p:spPr>
          <a:xfrm>
            <a:off x="5808558" y="5319017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dirty="0"/>
              <a:t>Control parameter:</a:t>
            </a:r>
            <a:endParaRPr kumimoji="1" lang="zh-CN" altLang="en-US" sz="1800" dirty="0"/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BE0E3A57-C8A1-A489-4C2B-3114812C0B9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Finite-time thermodynamic processes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9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7EB7C3-35DD-3DE9-24FE-EC16DF0D0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F404BA4-1BCA-1246-CA97-7F8097668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690" y="0"/>
            <a:ext cx="6992620" cy="584775"/>
          </a:xfr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Finite-time thermodynamic processes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4DF102F-7D82-040F-16BB-57FDD2AD3706}"/>
                  </a:ext>
                </a:extLst>
              </p:cNvPr>
              <p:cNvSpPr txBox="1"/>
              <p:nvPr/>
            </p:nvSpPr>
            <p:spPr>
              <a:xfrm>
                <a:off x="808382" y="1066800"/>
                <a:ext cx="7527235" cy="4554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We consider a given protocol of the control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with the rescaled time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1" lang="en-US" altLang="zh-CN" dirty="0"/>
                  <a:t>.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Under a given protocol, the thermodynamic cost will scale with the operation time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Thermodynamic optimization problem: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(1) What is the scaling index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en-US" altLang="zh-CN" dirty="0"/>
                  <a:t>.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(2) Optimizing the protocol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to reduce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en-US" altLang="zh-CN" dirty="0"/>
                  <a:t>.</a:t>
                </a:r>
                <a:endParaRPr kumimoji="1" lang="zh-CN" altLang="en-US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4DF102F-7D82-040F-16BB-57FDD2AD3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82" y="1066800"/>
                <a:ext cx="7527235" cy="4554324"/>
              </a:xfrm>
              <a:prstGeom prst="rect">
                <a:avLst/>
              </a:prstGeom>
              <a:blipFill>
                <a:blip r:embed="rId3"/>
                <a:stretch>
                  <a:fillRect l="-1178" t="-836" b="-22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 descr="\documentclass{article}&#10;\usepackage{amsmath}&#10;\usepackage{xcolor}&#10;\usepackage{mathrsfs}&#10;\pagestyle{empty}&#10;\begin{document}&#10;\begin{equation*}&#10;\mathcal{C}=\frac{\Sigma}{\tau^\alpha}&#10;\end{equation*}&#10;\end{document}" title="IguanaTex Bitmap Display">
            <a:extLst>
              <a:ext uri="{FF2B5EF4-FFF2-40B4-BE49-F238E27FC236}">
                <a16:creationId xmlns:a16="http://schemas.microsoft.com/office/drawing/2014/main" id="{5E7878BB-C89B-A209-DC19-1D34CB7E021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19" y="3020796"/>
            <a:ext cx="97536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1FC84F-976E-4ADE-8A0E-8F74D36D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Finite-time isothermal processes</a:t>
            </a:r>
            <a:endParaRPr kumimoji="1"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500A54B-DC56-9443-65F6-4878C4A0E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DDE1330-69DD-3C51-8180-427E5EF85F5A}"/>
                  </a:ext>
                </a:extLst>
              </p:cNvPr>
              <p:cNvSpPr txBox="1"/>
              <p:nvPr/>
            </p:nvSpPr>
            <p:spPr>
              <a:xfrm>
                <a:off x="808382" y="1066800"/>
                <a:ext cx="7772401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FF0000"/>
                    </a:solidFill>
                  </a:rPr>
                  <a:t>“Thermodynamic length” </a:t>
                </a:r>
                <a:r>
                  <a:rPr kumimoji="1" lang="en-US" altLang="zh-CN" dirty="0"/>
                  <a:t>answers the above questions for slow isothermal processes without crossing phase transition. </a:t>
                </a:r>
              </a:p>
              <a:p>
                <a:endParaRPr kumimoji="1" lang="en-US" altLang="zh-CN" dirty="0">
                  <a:solidFill>
                    <a:srgbClr val="FF0000"/>
                  </a:solidFill>
                </a:endParaRPr>
              </a:p>
              <a:p>
                <a:pPr marL="457200" indent="-457200">
                  <a:buFontTx/>
                  <a:buAutoNum type="arabicParenBoth"/>
                </a:pP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en-US" altLang="zh-CN" dirty="0"/>
                  <a:t> due to the linear response of the change of instantaneous equilibrium states.</a:t>
                </a:r>
              </a:p>
              <a:p>
                <a:pPr marL="457200" indent="-457200">
                  <a:buAutoNum type="arabicParenBoth"/>
                </a:pPr>
                <a:endParaRPr kumimoji="1" lang="en-US" altLang="zh-CN" dirty="0"/>
              </a:p>
              <a:p>
                <a:pPr marL="457200" indent="-457200">
                  <a:buAutoNum type="arabicParenBoth"/>
                </a:pPr>
                <a:r>
                  <a:rPr kumimoji="1" lang="en-US" altLang="zh-CN" dirty="0"/>
                  <a:t>A metric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r>
                  <a:rPr kumimoji="1" lang="en-US" altLang="zh-CN" dirty="0"/>
                  <a:t> is derived for the optimization. The optimal protocol with the least excess work is given by the geodesic path with the shortest thermodynamic length. And the control parameter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kumimoji="1" lang="en-US" altLang="zh-CN" dirty="0"/>
                  <a:t> is varied with a constant velocity of the thermodynamic length.</a:t>
                </a:r>
              </a:p>
              <a:p>
                <a:endParaRPr kumimoji="1" lang="en-US" altLang="zh-CN" dirty="0"/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DDE1330-69DD-3C51-8180-427E5EF85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82" y="1066800"/>
                <a:ext cx="7772401" cy="4524315"/>
              </a:xfrm>
              <a:prstGeom prst="rect">
                <a:avLst/>
              </a:prstGeom>
              <a:blipFill>
                <a:blip r:embed="rId2"/>
                <a:stretch>
                  <a:fillRect l="-1142" t="-1120" r="-4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8706B577-A1D8-7035-60EC-0AE30230ECA5}"/>
              </a:ext>
            </a:extLst>
          </p:cNvPr>
          <p:cNvSpPr txBox="1"/>
          <p:nvPr/>
        </p:nvSpPr>
        <p:spPr>
          <a:xfrm>
            <a:off x="2020957" y="5885120"/>
            <a:ext cx="46448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P. </a:t>
            </a:r>
            <a:r>
              <a:rPr lang="en-US" altLang="zh-CN" sz="1400" dirty="0" err="1"/>
              <a:t>Salamon</a:t>
            </a:r>
            <a:r>
              <a:rPr lang="en-US" altLang="zh-CN" sz="1400" dirty="0"/>
              <a:t>, R.S. Berry, PRL 51, 1127-1130 (1983) </a:t>
            </a:r>
          </a:p>
          <a:p>
            <a:r>
              <a:rPr lang="it-IT" altLang="zh-CN" sz="1400" dirty="0"/>
              <a:t>M. </a:t>
            </a:r>
            <a:r>
              <a:rPr lang="it-IT" altLang="zh-CN" sz="1400" dirty="0" err="1"/>
              <a:t>Scandi</a:t>
            </a:r>
            <a:r>
              <a:rPr lang="it-IT" altLang="zh-CN" sz="1400" dirty="0"/>
              <a:t> and M. </a:t>
            </a:r>
            <a:r>
              <a:rPr lang="it-IT" altLang="zh-CN" sz="1400" dirty="0" err="1"/>
              <a:t>Perarnau-Llobet</a:t>
            </a:r>
            <a:r>
              <a:rPr lang="it-IT" altLang="zh-CN" sz="1400" dirty="0"/>
              <a:t>, Quantum 3, 197 (2019)</a:t>
            </a:r>
          </a:p>
          <a:p>
            <a:pPr algn="l"/>
            <a:r>
              <a:rPr lang="en-US" altLang="zh-CN" sz="1400" dirty="0">
                <a:effectLst/>
              </a:rPr>
              <a:t>J. F. Chen, C. P. Sun, H. Dong, PRE 104, 034117 (2021)</a:t>
            </a:r>
            <a:endParaRPr lang="zh-CN" altLang="zh-CN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7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AADA74-BD6D-10BF-9A98-43565B39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Finite-time adiabatic processes</a:t>
            </a:r>
            <a:endParaRPr kumimoji="1"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FD641E-81BE-70C5-0440-BFE6D290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3CD3FEB-D69C-C8BF-229A-F637B3DE1C07}"/>
                  </a:ext>
                </a:extLst>
              </p:cNvPr>
              <p:cNvSpPr txBox="1"/>
              <p:nvPr/>
            </p:nvSpPr>
            <p:spPr>
              <a:xfrm>
                <a:off x="808382" y="1066800"/>
                <a:ext cx="7772401" cy="416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The above geometric optimization does not suit the adiabatic processes of isolated quantum systems. 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For slow adiabatic processes, high-order adiabatic approximation shows the extra work will be 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There is no general method to optimize the protocol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acc>
                    <m:d>
                      <m:dPr>
                        <m:ctrlPr>
                          <a:rPr kumimoji="1"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1" lang="en-US" altLang="zh-CN" dirty="0"/>
                  <a:t>. Besides, the quantum adiabatic theorem cannot give the timescale that ensures quantum adiabaticity.</a:t>
                </a: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3CD3FEB-D69C-C8BF-229A-F637B3DE1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82" y="1066800"/>
                <a:ext cx="7772401" cy="4169988"/>
              </a:xfrm>
              <a:prstGeom prst="rect">
                <a:avLst/>
              </a:prstGeom>
              <a:blipFill>
                <a:blip r:embed="rId4"/>
                <a:stretch>
                  <a:fillRect l="-1142" t="-1216" b="-24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pagestyle{empty}&#10;\begin{document}&#10;\begin{equation*}&#10;W_\mathrm{ex}\approx \frac{\Sigma_\mathrm{ad}}{\tau^2}&#10;\end{equation*}&#10;\end{document}" title="IguanaTex Bitmap Display">
            <a:extLst>
              <a:ext uri="{FF2B5EF4-FFF2-40B4-BE49-F238E27FC236}">
                <a16:creationId xmlns:a16="http://schemas.microsoft.com/office/drawing/2014/main" id="{D60496DD-E92D-774F-D43C-C5D6537704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" y="3161969"/>
            <a:ext cx="1463040" cy="64008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4A42367-7B1F-460E-D6A7-BDC84E7C46D4}"/>
              </a:ext>
            </a:extLst>
          </p:cNvPr>
          <p:cNvSpPr txBox="1"/>
          <p:nvPr/>
        </p:nvSpPr>
        <p:spPr>
          <a:xfrm>
            <a:off x="2537792" y="5804453"/>
            <a:ext cx="4883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effectLst/>
              </a:rPr>
              <a:t>C.-P. Sun, J. Phys. A: Math. Gen. 21, 1595 (1988).</a:t>
            </a:r>
          </a:p>
          <a:p>
            <a:pPr algn="l"/>
            <a:r>
              <a:rPr lang="en-US" altLang="zh-CN" sz="1400" dirty="0">
                <a:effectLst/>
              </a:rPr>
              <a:t>J. F. Chen, C. P. Sun, H. Dong, PRE 100, 032144 (2019)</a:t>
            </a:r>
          </a:p>
        </p:txBody>
      </p:sp>
    </p:spTree>
    <p:extLst>
      <p:ext uri="{BB962C8B-B14F-4D97-AF65-F5344CB8AC3E}">
        <p14:creationId xmlns:p14="http://schemas.microsoft.com/office/powerpoint/2010/main" val="19713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AADA74-BD6D-10BF-9A98-43565B39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Finite-time adiabatic processes</a:t>
            </a:r>
            <a:endParaRPr kumimoji="1"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FD641E-81BE-70C5-0440-BFE6D290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3CD3FEB-D69C-C8BF-229A-F637B3DE1C07}"/>
                  </a:ext>
                </a:extLst>
              </p:cNvPr>
              <p:cNvSpPr txBox="1"/>
              <p:nvPr/>
            </p:nvSpPr>
            <p:spPr>
              <a:xfrm>
                <a:off x="808382" y="1066800"/>
                <a:ext cx="777240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We propose a 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“dynamical quantum geometric tensor” </a:t>
                </a:r>
                <a:r>
                  <a:rPr kumimoji="1" lang="en-US" altLang="zh-CN" dirty="0"/>
                  <a:t>for the optimization of the protocol of slow adiabatic processes.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The optimization goal is to possibly minimize the nonadiabatic transition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of the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en-US" altLang="zh-CN" dirty="0" err="1"/>
                  <a:t>th</a:t>
                </a:r>
                <a:r>
                  <a:rPr kumimoji="1" lang="en-US" altLang="zh-CN" dirty="0"/>
                  <a:t> energy level.</a:t>
                </a: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3CD3FEB-D69C-C8BF-229A-F637B3DE1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82" y="1066800"/>
                <a:ext cx="7772401" cy="2308324"/>
              </a:xfrm>
              <a:prstGeom prst="rect">
                <a:avLst/>
              </a:prstGeom>
              <a:blipFill>
                <a:blip r:embed="rId3"/>
                <a:stretch>
                  <a:fillRect l="-1142" t="-2198" b="-54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277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5785D8-20EB-86EF-37F3-69DF802C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2581500-D0F3-361D-CBC9-376BD91B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97BCAB-679C-E28B-C302-CAFC36DC5B8E}"/>
              </a:ext>
            </a:extLst>
          </p:cNvPr>
          <p:cNvSpPr txBox="1"/>
          <p:nvPr/>
        </p:nvSpPr>
        <p:spPr>
          <a:xfrm>
            <a:off x="1689652" y="1683026"/>
            <a:ext cx="55924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General theory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Landau-Zener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1D transverse </a:t>
            </a:r>
            <a:r>
              <a:rPr kumimoji="1"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Ising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Conclusion and outlook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749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F15C6-351F-4643-8F3C-E29B660D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/>
              <a:t>绝热过程操控方式的优化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E85C2D4-2B2F-43AC-810C-39F8E8E95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F34ABC-3925-4744-A9ED-129A03FB4316}"/>
              </a:ext>
            </a:extLst>
          </p:cNvPr>
          <p:cNvSpPr/>
          <p:nvPr/>
        </p:nvSpPr>
        <p:spPr>
          <a:xfrm>
            <a:off x="1303609" y="1482489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绝热捷径方法：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依赖于过程时间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28DCDEB-E736-447E-9D9C-E9BBE511EFB9}"/>
              </a:ext>
            </a:extLst>
          </p:cNvPr>
          <p:cNvSpPr/>
          <p:nvPr/>
        </p:nvSpPr>
        <p:spPr>
          <a:xfrm>
            <a:off x="1303609" y="2234079"/>
            <a:ext cx="69805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快速准绝热方法：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4623C8F-9BA3-4737-B854-AF09E3E07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203" y="2743069"/>
            <a:ext cx="4800600" cy="952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49B0698-7F74-45C4-9E92-9E5C6FEEA831}"/>
              </a:ext>
            </a:extLst>
          </p:cNvPr>
          <p:cNvSpPr txBox="1"/>
          <p:nvPr/>
        </p:nvSpPr>
        <p:spPr>
          <a:xfrm>
            <a:off x="1303609" y="3727929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此方法适用于一维的绝热过程的调控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ABBD71-DA86-4E5C-9DE2-CB349A16D757}"/>
              </a:ext>
            </a:extLst>
          </p:cNvPr>
          <p:cNvSpPr txBox="1"/>
          <p:nvPr/>
        </p:nvSpPr>
        <p:spPr>
          <a:xfrm>
            <a:off x="2163452" y="4594742"/>
            <a:ext cx="4817096" cy="83099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能否借鉴热力学长度的思想，利用度规建立绝热过程的普遍优化？</a:t>
            </a:r>
          </a:p>
        </p:txBody>
      </p:sp>
    </p:spTree>
    <p:extLst>
      <p:ext uri="{BB962C8B-B14F-4D97-AF65-F5344CB8AC3E}">
        <p14:creationId xmlns:p14="http://schemas.microsoft.com/office/powerpoint/2010/main" val="120760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AAE3D1-4688-4BA1-9561-553607C70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7B62DA03-9FDA-4572-B85D-527139E43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9775"/>
          </a:xfrm>
        </p:spPr>
        <p:txBody>
          <a:bodyPr/>
          <a:lstStyle/>
          <a:p>
            <a:r>
              <a:rPr lang="zh-CN" altLang="en-US" sz="4000" dirty="0"/>
              <a:t>量子绝热近似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BF94192-57EB-44DE-97D6-15B74FD5ADD0}"/>
              </a:ext>
            </a:extLst>
          </p:cNvPr>
          <p:cNvGrpSpPr/>
          <p:nvPr/>
        </p:nvGrpSpPr>
        <p:grpSpPr>
          <a:xfrm>
            <a:off x="1658870" y="2070447"/>
            <a:ext cx="5826255" cy="1312116"/>
            <a:chOff x="1658872" y="2378203"/>
            <a:chExt cx="5826255" cy="131211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015EFB5-79F3-4CAC-AB62-43180B5F5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10127" y="2787015"/>
              <a:ext cx="1343025" cy="46672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CCA4CD0-61A1-4320-A337-583F970B3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2682" y="2501266"/>
              <a:ext cx="4095750" cy="10382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97555D08-E022-4AAA-8576-193290957EA4}"/>
                </a:ext>
              </a:extLst>
            </p:cNvPr>
            <p:cNvSpPr/>
            <p:nvPr/>
          </p:nvSpPr>
          <p:spPr bwMode="auto">
            <a:xfrm>
              <a:off x="1658872" y="2378203"/>
              <a:ext cx="5826255" cy="1312116"/>
            </a:xfrm>
            <a:prstGeom prst="round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7B9C814-F961-4E78-9FDB-093E2B5819E8}"/>
              </a:ext>
            </a:extLst>
          </p:cNvPr>
          <p:cNvSpPr txBox="1"/>
          <p:nvPr/>
        </p:nvSpPr>
        <p:spPr>
          <a:xfrm>
            <a:off x="2326744" y="3644833"/>
            <a:ext cx="2701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非绝热跃迁率记为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31F4675-D378-42B7-84B7-F0990692E6A1}"/>
              </a:ext>
            </a:extLst>
          </p:cNvPr>
          <p:cNvSpPr txBox="1"/>
          <p:nvPr/>
        </p:nvSpPr>
        <p:spPr>
          <a:xfrm>
            <a:off x="2257101" y="1260782"/>
            <a:ext cx="4629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对非简并系统，量子绝热条件为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C6B39DD-BB3D-444D-87C4-1EEE3EE9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172" y="4298455"/>
            <a:ext cx="329565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39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C2DABB-3D79-47EF-B665-4D872CFA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量子绝热近似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B320407-2B5D-423A-9289-5B98DB861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CBF176-B660-43EE-B689-45A72F3DE6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43"/>
          <a:stretch/>
        </p:blipFill>
        <p:spPr>
          <a:xfrm>
            <a:off x="4180042" y="1128445"/>
            <a:ext cx="3419475" cy="79325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4A64806-FCC2-4EFF-A897-82B38A1CC290}"/>
              </a:ext>
            </a:extLst>
          </p:cNvPr>
          <p:cNvSpPr txBox="1"/>
          <p:nvPr/>
        </p:nvSpPr>
        <p:spPr>
          <a:xfrm>
            <a:off x="1359717" y="121461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绝热条件可改写为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E7750F-645E-4FA7-9731-8603813B05C0}"/>
              </a:ext>
            </a:extLst>
          </p:cNvPr>
          <p:cNvSpPr txBox="1"/>
          <p:nvPr/>
        </p:nvSpPr>
        <p:spPr>
          <a:xfrm>
            <a:off x="1359717" y="2028066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好的调控方案应使上式左侧尽可能的小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CD27312-9DC6-405C-AD0A-E4D40571E2D7}"/>
                  </a:ext>
                </a:extLst>
              </p:cNvPr>
              <p:cNvSpPr txBox="1"/>
              <p:nvPr/>
            </p:nvSpPr>
            <p:spPr>
              <a:xfrm>
                <a:off x="1359717" y="2841518"/>
                <a:ext cx="68167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将       看成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𝑙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的向量，在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0≤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≤1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上的范数为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CD27312-9DC6-405C-AD0A-E4D40571E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717" y="2841518"/>
                <a:ext cx="6816738" cy="461665"/>
              </a:xfrm>
              <a:prstGeom prst="rect">
                <a:avLst/>
              </a:prstGeom>
              <a:blipFill>
                <a:blip r:embed="rId3"/>
                <a:stretch>
                  <a:fillRect l="-1342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3691A0D1-A97C-4F7C-9EC3-24907BF88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743" y="2790213"/>
            <a:ext cx="876300" cy="5810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10ED2C9-78EF-4EDF-B5A9-94344F518C7E}"/>
              </a:ext>
            </a:extLst>
          </p:cNvPr>
          <p:cNvSpPr txBox="1"/>
          <p:nvPr/>
        </p:nvSpPr>
        <p:spPr>
          <a:xfrm>
            <a:off x="1351744" y="497951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满足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0540E9A-7C33-44C5-8670-248DA1B09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946" y="5053038"/>
            <a:ext cx="713639" cy="31461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1EA031F3-B28A-410E-9A3C-E675911AB71E}"/>
              </a:ext>
            </a:extLst>
          </p:cNvPr>
          <p:cNvSpPr txBox="1"/>
          <p:nvPr/>
        </p:nvSpPr>
        <p:spPr>
          <a:xfrm>
            <a:off x="5406419" y="497951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当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5F713AE-C9E0-4081-941F-8C5E8873BE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230"/>
          <a:stretch/>
        </p:blipFill>
        <p:spPr>
          <a:xfrm>
            <a:off x="2151963" y="3438487"/>
            <a:ext cx="4886325" cy="131903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86A80C7-A4CE-4E07-9916-157B0250A1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3638" y="4842908"/>
            <a:ext cx="2732276" cy="71988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231A75D-FE03-4A81-91F0-3974A957D6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7094" y="5729555"/>
            <a:ext cx="3722113" cy="76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7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D14178D2-C10F-40ED-9FAE-17693B47C45B}"/>
              </a:ext>
            </a:extLst>
          </p:cNvPr>
          <p:cNvSpPr/>
          <p:nvPr/>
        </p:nvSpPr>
        <p:spPr>
          <a:xfrm>
            <a:off x="4214701" y="5052514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    </a:t>
            </a:r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尽可能小</a:t>
            </a:r>
            <a:endParaRPr lang="en-US" altLang="zh-CN" dirty="0">
              <a:solidFill>
                <a:srgbClr val="0432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9F62429-30CB-4A0F-9DE6-58072E00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绝热调控的优化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2A63238-5C39-4E17-8F77-84FD43AA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A8DD037-7C14-425B-85D1-0D716DE88099}"/>
                  </a:ext>
                </a:extLst>
              </p:cNvPr>
              <p:cNvSpPr/>
              <p:nvPr/>
            </p:nvSpPr>
            <p:spPr>
              <a:xfrm>
                <a:off x="1422323" y="1199686"/>
                <a:ext cx="12378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=2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时</a:t>
                </a: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A8DD037-7C14-425B-85D1-0D716DE880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23" y="1199686"/>
                <a:ext cx="1237839" cy="461665"/>
              </a:xfrm>
              <a:prstGeom prst="rect">
                <a:avLst/>
              </a:prstGeom>
              <a:blipFill>
                <a:blip r:embed="rId2"/>
                <a:stretch>
                  <a:fillRect l="-1478" t="-14474" r="-689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EE26C4E7-BC21-4EA7-A002-6BC98AB2FE87}"/>
              </a:ext>
            </a:extLst>
          </p:cNvPr>
          <p:cNvSpPr txBox="1"/>
          <p:nvPr/>
        </p:nvSpPr>
        <p:spPr>
          <a:xfrm>
            <a:off x="1287404" y="2795249"/>
            <a:ext cx="6508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右边积分定义为量子绝热长度，</a:t>
            </a:r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不依赖于调控方式，只依赖于路径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31F5036-EBE0-43DE-B9B8-51CC2552FA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86"/>
          <a:stretch/>
        </p:blipFill>
        <p:spPr>
          <a:xfrm>
            <a:off x="2386974" y="3713661"/>
            <a:ext cx="4419600" cy="137156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A5B1761-79AF-41F7-8914-3A9D1F5FBCEE}"/>
              </a:ext>
            </a:extLst>
          </p:cNvPr>
          <p:cNvSpPr/>
          <p:nvPr/>
        </p:nvSpPr>
        <p:spPr>
          <a:xfrm>
            <a:off x="2362200" y="5053800"/>
            <a:ext cx="2057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的优化需要：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03ACF18-265F-4815-B751-9182A56048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86"/>
          <a:stretch/>
        </p:blipFill>
        <p:spPr>
          <a:xfrm>
            <a:off x="4724401" y="5062130"/>
            <a:ext cx="437757" cy="52387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13BD5E8-C7D7-49AA-884E-A1487FA60410}"/>
              </a:ext>
            </a:extLst>
          </p:cNvPr>
          <p:cNvSpPr/>
          <p:nvPr/>
        </p:nvSpPr>
        <p:spPr>
          <a:xfrm>
            <a:off x="4214701" y="5531846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②不等式取等号</a:t>
            </a:r>
            <a:endParaRPr lang="zh-CN" altLang="en-US" dirty="0">
              <a:solidFill>
                <a:srgbClr val="0432FF"/>
              </a:solidFill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2BC70F6-6D79-44B9-9D38-FF85D9EEA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244" y="1737981"/>
            <a:ext cx="6647223" cy="96985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CDD0E5D-1CE5-4A24-ADDE-FC40FB5F6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235" y="4997318"/>
            <a:ext cx="1138874" cy="69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95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74CA4-F0C8-41F6-AEEF-9074E895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绝热调控的优化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3E218C7-D962-4F90-8474-55EDA7AB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30FB90-0E30-4C96-845D-EB5907B79C61}"/>
              </a:ext>
            </a:extLst>
          </p:cNvPr>
          <p:cNvSpPr/>
          <p:nvPr/>
        </p:nvSpPr>
        <p:spPr>
          <a:xfrm>
            <a:off x="584318" y="1331268"/>
            <a:ext cx="8186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，单参数调控不需要考虑，多参数调控需要引入度规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BD7B5B-6D09-4D72-BA21-E92147C781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82"/>
          <a:stretch/>
        </p:blipFill>
        <p:spPr>
          <a:xfrm>
            <a:off x="2066408" y="2014537"/>
            <a:ext cx="4652963" cy="113347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C684557-79B5-45E4-9B25-1E1AE950F267}"/>
              </a:ext>
            </a:extLst>
          </p:cNvPr>
          <p:cNvSpPr/>
          <p:nvPr/>
        </p:nvSpPr>
        <p:spPr>
          <a:xfrm>
            <a:off x="584318" y="3245954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参数调控的路径选取为如上度规下的测地线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9E3AF6-40C2-43E6-8E9D-8BCE051A48B0}"/>
              </a:ext>
            </a:extLst>
          </p:cNvPr>
          <p:cNvSpPr/>
          <p:nvPr/>
        </p:nvSpPr>
        <p:spPr>
          <a:xfrm>
            <a:off x="584318" y="4179243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对②，最优调控方案需满足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FFAA5A-D126-4970-8595-DC4C71A5A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103" y="4063485"/>
            <a:ext cx="2584887" cy="7128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344F5E2-0B5E-4B52-B993-FC312F0F9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083" y="4874251"/>
            <a:ext cx="3813612" cy="89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05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4C912A-B404-4324-9902-368785C2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C9CF85-F23E-48C6-97FC-66F12BF1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10C148-EFCD-4885-A0D9-3DEFC2F0F1F4}"/>
              </a:ext>
            </a:extLst>
          </p:cNvPr>
          <p:cNvSpPr txBox="1"/>
          <p:nvPr/>
        </p:nvSpPr>
        <p:spPr>
          <a:xfrm>
            <a:off x="1985286" y="1521259"/>
            <a:ext cx="649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最小时，         也会较小，但不是严格最小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B21425-A348-4F03-AAA5-BD16BECD88B3}"/>
              </a:ext>
            </a:extLst>
          </p:cNvPr>
          <p:cNvSpPr txBox="1"/>
          <p:nvPr/>
        </p:nvSpPr>
        <p:spPr>
          <a:xfrm>
            <a:off x="706883" y="2791288"/>
            <a:ext cx="781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以上优化相当于选取         为目标函数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(cost function)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49811B-A409-470C-B6F6-9564C22234AE}"/>
              </a:ext>
            </a:extLst>
          </p:cNvPr>
          <p:cNvSpPr txBox="1"/>
          <p:nvPr/>
        </p:nvSpPr>
        <p:spPr>
          <a:xfrm>
            <a:off x="706883" y="3782175"/>
            <a:ext cx="781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优化后的操控方案具有最好的量子绝热性。过程结束后的非绝热跃迁概率较小，达到量子绝热所需要的时间较短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2915F6A-71CE-4807-8D96-7C61F5879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29" y="1457400"/>
            <a:ext cx="1138874" cy="6932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9A6C905-9C31-4146-8701-261901B36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144" y="2682617"/>
            <a:ext cx="1138874" cy="6932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7496D42-F2E5-4DD4-93CE-3C50DBF75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126" y="1521259"/>
            <a:ext cx="1138874" cy="56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29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94A020-0F77-41B8-9068-E1DAC415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/>
              <a:t>高阶绝热展开方法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EE92F5-2FEC-445A-9D81-12AFB79B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1B6374-453B-43EF-8885-EAEED5F84700}"/>
              </a:ext>
            </a:extLst>
          </p:cNvPr>
          <p:cNvSpPr txBox="1"/>
          <p:nvPr/>
        </p:nvSpPr>
        <p:spPr>
          <a:xfrm>
            <a:off x="1392377" y="1429681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以下给出长时间过程的绝热展开方法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351C433-F143-4893-ACD8-896AFA7BB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971" y="1982204"/>
            <a:ext cx="3362325" cy="8286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278D7CA-C4E4-486B-BF58-EA124D5B56CC}"/>
              </a:ext>
            </a:extLst>
          </p:cNvPr>
          <p:cNvSpPr txBox="1"/>
          <p:nvPr/>
        </p:nvSpPr>
        <p:spPr>
          <a:xfrm>
            <a:off x="1392377" y="290495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其中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926AA6C-477F-4896-B99E-DFAAFFFFB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92"/>
          <a:stretch/>
        </p:blipFill>
        <p:spPr>
          <a:xfrm>
            <a:off x="2183678" y="2996781"/>
            <a:ext cx="2030103" cy="3905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EC861A5-58A6-4083-AEA5-A9868ACA7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009" y="2744368"/>
            <a:ext cx="3028950" cy="8953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C38681F-493A-4503-9ADB-E11424C5C05F}"/>
              </a:ext>
            </a:extLst>
          </p:cNvPr>
          <p:cNvSpPr txBox="1"/>
          <p:nvPr/>
        </p:nvSpPr>
        <p:spPr>
          <a:xfrm>
            <a:off x="1392377" y="379659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以瞬时本征态展开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76C7D65-1A3B-41B6-B173-E56663239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633" y="4451839"/>
            <a:ext cx="34290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85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AA5DB1-19ED-4364-8C2B-5B6536C3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/>
              <a:t>高阶绝热展开方法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263944E-3CD3-4EC6-A219-93120E0D2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594" y="6199596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804E29B-441D-4185-891B-96CF6C4B5C54}"/>
              </a:ext>
            </a:extLst>
          </p:cNvPr>
          <p:cNvSpPr txBox="1"/>
          <p:nvPr/>
        </p:nvSpPr>
        <p:spPr>
          <a:xfrm>
            <a:off x="1255199" y="1009659"/>
            <a:ext cx="2337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一阶绝热近似解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27F223-CA00-434E-949F-C9AA131FF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103" y="1573220"/>
            <a:ext cx="4969621" cy="7066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0A0EB78-EBFF-44DC-AB66-1ED9F01B6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314" y="2251678"/>
            <a:ext cx="5466583" cy="7997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3BA827-FADB-488C-A22B-C7183083F9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18" b="14974"/>
          <a:stretch/>
        </p:blipFill>
        <p:spPr>
          <a:xfrm>
            <a:off x="3213119" y="3161794"/>
            <a:ext cx="2717762" cy="80775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A605FEC-3D12-4B73-B389-0E96FB45FD79}"/>
              </a:ext>
            </a:extLst>
          </p:cNvPr>
          <p:cNvSpPr txBox="1"/>
          <p:nvPr/>
        </p:nvSpPr>
        <p:spPr>
          <a:xfrm>
            <a:off x="1223799" y="4029314"/>
            <a:ext cx="3706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发生非绝热跃迁的概率为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478ACE8-5B01-4883-8FA7-C2A448FAC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103" y="4627853"/>
            <a:ext cx="2531401" cy="65226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62A5DBA-94B3-4BD6-9FF9-43FED2CDDE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" b="2021"/>
          <a:stretch/>
        </p:blipFill>
        <p:spPr>
          <a:xfrm>
            <a:off x="2620740" y="5302658"/>
            <a:ext cx="4449364" cy="7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3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74491C-9B64-46E5-93AF-67116FD3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/>
              <a:t>量子绝热长度的物理意义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63A019-1189-43D2-AAED-5679CFF4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C7F71E-29A2-4E31-ADED-1DB92A8AF12A}"/>
              </a:ext>
            </a:extLst>
          </p:cNvPr>
          <p:cNvSpPr txBox="1"/>
          <p:nvPr/>
        </p:nvSpPr>
        <p:spPr>
          <a:xfrm>
            <a:off x="1415013" y="1731040"/>
            <a:ext cx="6296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忽略振荡项，发生非绝热跃迁的概率可估计为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841B89-276C-47DA-80AD-087430706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824" y="2290764"/>
            <a:ext cx="2038350" cy="9334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93A206B-C33E-459E-8C8C-9324E5CFB689}"/>
              </a:ext>
            </a:extLst>
          </p:cNvPr>
          <p:cNvSpPr/>
          <p:nvPr/>
        </p:nvSpPr>
        <p:spPr bwMode="auto">
          <a:xfrm>
            <a:off x="3365370" y="2299432"/>
            <a:ext cx="2582944" cy="93345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4E431B-8FF6-4101-BE3C-90F466A23EDF}"/>
              </a:ext>
            </a:extLst>
          </p:cNvPr>
          <p:cNvSpPr txBox="1"/>
          <p:nvPr/>
        </p:nvSpPr>
        <p:spPr>
          <a:xfrm>
            <a:off x="2017453" y="334230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给出了量子绝热所需的最短时间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B0FA621-A407-456E-BD59-FFB448ED8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88" y="3395252"/>
            <a:ext cx="461665" cy="4616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0447B3-8B0C-45C9-9BBC-18079A362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841" y="4017427"/>
            <a:ext cx="2425631" cy="857056"/>
          </a:xfrm>
          <a:prstGeom prst="rect">
            <a:avLst/>
          </a:prstGeom>
        </p:spPr>
      </p:pic>
      <p:sp>
        <p:nvSpPr>
          <p:cNvPr id="10" name="箭头: 右 9">
            <a:extLst>
              <a:ext uri="{FF2B5EF4-FFF2-40B4-BE49-F238E27FC236}">
                <a16:creationId xmlns:a16="http://schemas.microsoft.com/office/drawing/2014/main" id="{F00ED5D1-992C-473E-8DD4-CB2621907AC0}"/>
              </a:ext>
            </a:extLst>
          </p:cNvPr>
          <p:cNvSpPr/>
          <p:nvPr/>
        </p:nvSpPr>
        <p:spPr bwMode="auto">
          <a:xfrm>
            <a:off x="4855793" y="4312461"/>
            <a:ext cx="443060" cy="301658"/>
          </a:xfrm>
          <a:prstGeom prst="rightArrow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FCCAB4-2ECC-47A3-B33D-33FFF33C1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174" y="4247355"/>
            <a:ext cx="1066456" cy="43187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74F17C8-4589-4AA7-AB89-DCF95E25EAFA}"/>
              </a:ext>
            </a:extLst>
          </p:cNvPr>
          <p:cNvSpPr txBox="1"/>
          <p:nvPr/>
        </p:nvSpPr>
        <p:spPr>
          <a:xfrm>
            <a:off x="1423540" y="5030880"/>
            <a:ext cx="6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对其他操控方式，需更长时间达到量子绝热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76901FF-635F-4BF7-80A0-0B92D44842D2}"/>
              </a:ext>
            </a:extLst>
          </p:cNvPr>
          <p:cNvSpPr txBox="1"/>
          <p:nvPr/>
        </p:nvSpPr>
        <p:spPr>
          <a:xfrm>
            <a:off x="1423540" y="109354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对优化的调控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8AECBB8-35A9-4763-B377-FCB0DB1D3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1808" y="986933"/>
            <a:ext cx="3225822" cy="716849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04D0759A-B3D4-4C81-96B6-C3B311398D5E}"/>
              </a:ext>
            </a:extLst>
          </p:cNvPr>
          <p:cNvGrpSpPr/>
          <p:nvPr/>
        </p:nvGrpSpPr>
        <p:grpSpPr>
          <a:xfrm>
            <a:off x="1328250" y="5732404"/>
            <a:ext cx="6826868" cy="641735"/>
            <a:chOff x="1204459" y="5351322"/>
            <a:chExt cx="6826868" cy="641735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4F44FBE-A951-4CCF-9AC3-0E7208D46EE9}"/>
                </a:ext>
              </a:extLst>
            </p:cNvPr>
            <p:cNvSpPr txBox="1"/>
            <p:nvPr/>
          </p:nvSpPr>
          <p:spPr>
            <a:xfrm>
              <a:off x="1301447" y="544942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0432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降低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EC30305-3331-4D2A-AF8F-F071A24478C5}"/>
                </a:ext>
              </a:extLst>
            </p:cNvPr>
            <p:cNvSpPr txBox="1"/>
            <p:nvPr/>
          </p:nvSpPr>
          <p:spPr>
            <a:xfrm>
              <a:off x="3883761" y="5471791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0432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减小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F4C6FA2-6FF2-4BDE-9131-25B60C2DFF2C}"/>
                </a:ext>
              </a:extLst>
            </p:cNvPr>
            <p:cNvSpPr txBox="1"/>
            <p:nvPr/>
          </p:nvSpPr>
          <p:spPr>
            <a:xfrm>
              <a:off x="6102761" y="5471790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0432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寻找测地线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8A16C41-466A-46B8-A88F-76FB6EE56B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" r="72399" b="27125"/>
            <a:stretch/>
          </p:blipFill>
          <p:spPr>
            <a:xfrm>
              <a:off x="2137103" y="5435750"/>
              <a:ext cx="698695" cy="475335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CA81A58-F57D-461E-B558-3C580326A8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38" r="86695" b="34943"/>
            <a:stretch/>
          </p:blipFill>
          <p:spPr>
            <a:xfrm>
              <a:off x="4636601" y="5351322"/>
              <a:ext cx="443303" cy="559763"/>
            </a:xfrm>
            <a:prstGeom prst="rect">
              <a:avLst/>
            </a:prstGeom>
          </p:spPr>
        </p:pic>
        <p:sp>
          <p:nvSpPr>
            <p:cNvPr id="21" name="箭头: 右 20">
              <a:extLst>
                <a:ext uri="{FF2B5EF4-FFF2-40B4-BE49-F238E27FC236}">
                  <a16:creationId xmlns:a16="http://schemas.microsoft.com/office/drawing/2014/main" id="{41C3EB5B-3B95-417A-B645-56C51D53D3EC}"/>
                </a:ext>
              </a:extLst>
            </p:cNvPr>
            <p:cNvSpPr/>
            <p:nvPr/>
          </p:nvSpPr>
          <p:spPr bwMode="auto">
            <a:xfrm>
              <a:off x="3145579" y="5558859"/>
              <a:ext cx="443060" cy="301658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6105C483-70CF-4802-905B-CA1303C254FF}"/>
                </a:ext>
              </a:extLst>
            </p:cNvPr>
            <p:cNvSpPr/>
            <p:nvPr/>
          </p:nvSpPr>
          <p:spPr bwMode="auto">
            <a:xfrm>
              <a:off x="5452140" y="5558859"/>
              <a:ext cx="443060" cy="301658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FA34B17-30A8-4108-AAD9-B1513F19A30D}"/>
                </a:ext>
              </a:extLst>
            </p:cNvPr>
            <p:cNvSpPr/>
            <p:nvPr/>
          </p:nvSpPr>
          <p:spPr bwMode="auto">
            <a:xfrm>
              <a:off x="1204459" y="5425383"/>
              <a:ext cx="6826868" cy="567674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34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10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6B79EE-2C57-4DE2-B3C4-92B1878098E8}"/>
              </a:ext>
            </a:extLst>
          </p:cNvPr>
          <p:cNvSpPr/>
          <p:nvPr/>
        </p:nvSpPr>
        <p:spPr>
          <a:xfrm>
            <a:off x="1585456" y="92242"/>
            <a:ext cx="5973110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zh-CN" altLang="en-US" sz="400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例子：</a:t>
            </a:r>
            <a:r>
              <a:rPr kumimoji="1" lang="en-US" altLang="zh-CN" sz="400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Landau-Zener</a:t>
            </a:r>
            <a:r>
              <a:rPr kumimoji="1" lang="zh-CN" altLang="en-US" sz="400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跃迁</a:t>
            </a:r>
            <a:endParaRPr kumimoji="1" lang="en-US" altLang="zh-CN" sz="4000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7FCC98-6EBE-44E0-A456-C4EEE1F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96E0F37-BB22-4C11-B0C9-C821124AB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944" y="1158793"/>
            <a:ext cx="2006785" cy="6689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F2C264-E653-4C6E-AABE-DA493F90A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140" y="1877175"/>
            <a:ext cx="3476871" cy="9178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0F01695-48E9-4A48-AA0F-FA72865737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639"/>
          <a:stretch/>
        </p:blipFill>
        <p:spPr>
          <a:xfrm>
            <a:off x="2943257" y="2901183"/>
            <a:ext cx="2131236" cy="30891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FE5153F-6D43-4041-8AA1-1AFC66815810}"/>
              </a:ext>
            </a:extLst>
          </p:cNvPr>
          <p:cNvSpPr txBox="1"/>
          <p:nvPr/>
        </p:nvSpPr>
        <p:spPr>
          <a:xfrm>
            <a:off x="1348368" y="203783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优化操控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A9F358-D147-4D5F-81AE-1A7DF9AF3758}"/>
              </a:ext>
            </a:extLst>
          </p:cNvPr>
          <p:cNvSpPr txBox="1"/>
          <p:nvPr/>
        </p:nvSpPr>
        <p:spPr>
          <a:xfrm>
            <a:off x="1348368" y="280633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线性操控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29AFCDB-80C5-4BDF-938D-4DDEC3BDC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8841" y="3553013"/>
            <a:ext cx="4116133" cy="26465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9C767C5-79CD-427D-9239-53DB884FD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584" y="3528636"/>
            <a:ext cx="4143992" cy="26953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4563DD3-B25F-4EB1-926B-E0FE47DBCC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4493" y="6190479"/>
            <a:ext cx="844473" cy="25334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EB9C59-96CE-4B25-942F-82C33C432C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" r="1224"/>
          <a:stretch/>
        </p:blipFill>
        <p:spPr>
          <a:xfrm>
            <a:off x="3597469" y="6219678"/>
            <a:ext cx="1059352" cy="27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5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4F2632D-DEAA-4E8C-8034-C348D881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32FF0EE-E3A2-4EA8-9DC5-7CF67EF7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493" y="47625"/>
            <a:ext cx="4859022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kumimoji="1" lang="zh-CN" altLang="en-US" sz="400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例子：</a:t>
            </a:r>
            <a:r>
              <a:rPr kumimoji="1" lang="zh-CN" altLang="en-US" sz="400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横场</a:t>
            </a:r>
            <a:r>
              <a:rPr kumimoji="1" lang="en-US" altLang="zh-CN" sz="4000" dirty="0" err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Ising</a:t>
            </a:r>
            <a:r>
              <a:rPr kumimoji="1" lang="zh-CN" altLang="en-US" sz="4000" dirty="0">
                <a:solidFill>
                  <a:srgbClr val="8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模型</a:t>
            </a:r>
            <a:endParaRPr kumimoji="1" lang="en-US" altLang="zh-CN" sz="4000" dirty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33DBB5D-CB12-46C9-AC61-5D640AD95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300" y="1015905"/>
            <a:ext cx="2971397" cy="88013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EFF7EE-CC86-42F5-8401-3A3131F213A2}"/>
              </a:ext>
            </a:extLst>
          </p:cNvPr>
          <p:cNvSpPr txBox="1"/>
          <p:nvPr/>
        </p:nvSpPr>
        <p:spPr>
          <a:xfrm>
            <a:off x="1006718" y="173181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优化操控满足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7D35017-6A42-4090-A6FC-9D85D1B7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320" y="2215799"/>
            <a:ext cx="3715359" cy="65086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CA29F52-B18C-4392-A4C6-951B375E4296}"/>
              </a:ext>
            </a:extLst>
          </p:cNvPr>
          <p:cNvSpPr txBox="1"/>
          <p:nvPr/>
        </p:nvSpPr>
        <p:spPr>
          <a:xfrm>
            <a:off x="1028700" y="2905872"/>
            <a:ext cx="403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热力学极限下，优化操控为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B5F57D7-A3B7-4274-87B5-C022EBED0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999" y="3429000"/>
            <a:ext cx="2121998" cy="81212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EC5E1E-CBBF-4732-A8F3-B6578BE16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4206305"/>
            <a:ext cx="3574647" cy="234441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A3C3B92-6961-4332-96FF-5C2C40ED6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157" y="4255128"/>
            <a:ext cx="3522420" cy="230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1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401D5-8CDB-448D-BFE7-46513E2BC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>
                <a:cs typeface="Times New Roman" panose="02020603050405020304" pitchFamily="18" charset="0"/>
              </a:rPr>
              <a:t>例子：</a:t>
            </a:r>
            <a:r>
              <a:rPr lang="zh-CN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横场</a:t>
            </a:r>
            <a:r>
              <a:rPr lang="en-US" altLang="zh-CN" sz="4000" dirty="0" err="1">
                <a:latin typeface="Arial" panose="020B0604020202020204" pitchFamily="34" charset="0"/>
                <a:cs typeface="Arial" panose="020B0604020202020204" pitchFamily="34" charset="0"/>
              </a:rPr>
              <a:t>Ising</a:t>
            </a:r>
            <a:r>
              <a:rPr lang="zh-CN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模型</a:t>
            </a:r>
            <a:endParaRPr lang="zh-CN" altLang="en-US" sz="4000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EBFF7E1-A808-4BD9-9F8A-B5893D142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C007CD4-B81E-42E4-9B50-BE4A4DB426E4}"/>
              </a:ext>
            </a:extLst>
          </p:cNvPr>
          <p:cNvSpPr/>
          <p:nvPr/>
        </p:nvSpPr>
        <p:spPr>
          <a:xfrm>
            <a:off x="1248013" y="1293168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线性调控和优化调控的非绝热跃迁概率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A1BF3F-DF1E-4B8E-B0A5-93CBE8FC7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56769"/>
            <a:ext cx="3829050" cy="24914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3FDE80D-797A-4D35-883D-49E03D120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601" y="2091636"/>
            <a:ext cx="3784674" cy="24216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F8BF72-E21B-4C52-979B-6FD17A9A1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175" y="4682912"/>
            <a:ext cx="688594" cy="2616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982EB19-708D-4F7E-9EC3-3E8196E04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881" y="4696683"/>
            <a:ext cx="833198" cy="2478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C8C309-33F3-459F-9040-3283359D584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11"/>
          <a:stretch/>
        </p:blipFill>
        <p:spPr>
          <a:xfrm>
            <a:off x="5030297" y="5549554"/>
            <a:ext cx="1020812" cy="28706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CF9B204-39BC-47C6-BB97-B6B61E6F2300}"/>
              </a:ext>
            </a:extLst>
          </p:cNvPr>
          <p:cNvSpPr txBox="1"/>
          <p:nvPr/>
        </p:nvSpPr>
        <p:spPr>
          <a:xfrm>
            <a:off x="1653885" y="540306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参数选取为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D9702C6-A627-4F2A-A265-33E6C7E32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0829" y="5514110"/>
            <a:ext cx="869286" cy="3110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5C370A8-01BC-44C4-8266-198FA4A55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4950" y="5545792"/>
            <a:ext cx="598132" cy="2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49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0E97C7-65B5-40CA-87F7-4E7C5ADD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5C4F3DC-13C1-4123-B2DB-91C077FC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8B7CDD1-35C9-4D57-ADA0-DED097CFBA91}"/>
              </a:ext>
            </a:extLst>
          </p:cNvPr>
          <p:cNvSpPr txBox="1"/>
          <p:nvPr/>
        </p:nvSpPr>
        <p:spPr>
          <a:xfrm>
            <a:off x="710572" y="2459504"/>
            <a:ext cx="7804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优化的绝热过程操控方案需“匀速”地调整操控参量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对多操控参数情形，可选测地线减少量子绝热的时间</a:t>
            </a:r>
          </a:p>
        </p:txBody>
      </p:sp>
    </p:spTree>
    <p:extLst>
      <p:ext uri="{BB962C8B-B14F-4D97-AF65-F5344CB8AC3E}">
        <p14:creationId xmlns:p14="http://schemas.microsoft.com/office/powerpoint/2010/main" val="1533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1601788" y="2995613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2482850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1620838" y="2752725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1246188" y="2954338"/>
            <a:ext cx="1371600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1711325" y="3446463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3192463" y="3284538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3795713" y="3295650"/>
            <a:ext cx="333375" cy="357188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3946525" y="3295650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5629275" y="3243263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5813425" y="2774950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6176963" y="3757613"/>
            <a:ext cx="330200" cy="296862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5364163" y="3746500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6088063" y="3138488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5780088" y="2794000"/>
            <a:ext cx="573087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5626100" y="2782888"/>
            <a:ext cx="633413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6510338" y="3295650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6618288" y="3295650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7013575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7024688" y="3302000"/>
            <a:ext cx="319087" cy="338138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7048500" y="3284538"/>
            <a:ext cx="623888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7351713" y="3330575"/>
            <a:ext cx="280987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7394575" y="34099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2716213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2884488" y="3295650"/>
            <a:ext cx="277812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2955925" y="3438525"/>
            <a:ext cx="319088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2667000" y="3295650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2581275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2520950" y="3311525"/>
            <a:ext cx="341313" cy="341313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4540250" y="3213100"/>
            <a:ext cx="608013" cy="360363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4891088" y="3213100"/>
            <a:ext cx="314325" cy="360363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4959350" y="3348038"/>
            <a:ext cx="319088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6851650" y="3435350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3511550" y="34353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3484563" y="3292475"/>
            <a:ext cx="327025" cy="360363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7875588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4572000" y="242093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4727575" y="242093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4140200" y="3284538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4144963" y="3357563"/>
            <a:ext cx="498475" cy="296862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307B84C-7195-40A3-9467-58860CE7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1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dot{\rho}=\mathscr{L}_{\lambda(t)}[\rho]&#10;\end{equation*}&#10;\end{document}"/>
  <p:tag name="IGUANATEXSIZE" val="24"/>
  <p:tag name="IGUANATEXCURSOR" val="175"/>
  <p:tag name="TRANSPARENCY" val="True"/>
  <p:tag name="LATEXENGINEID" val="0"/>
  <p:tag name="TEMPFOLDER" val="/private/var/folders/k2/tl78nxg92qg4vnr35b49nb9r0000gn/T/com.microsoft.Powerpoint/TemporaryItems/"/>
  <p:tag name="LATEXFORMHEIGHT" val="426.65"/>
  <p:tag name="LATEXFORMWIDTH" val="513.3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5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dot{\rho}=-i[H[\lambda(t)],\rho]&#10;\end{equation*}&#10;\end{document}"/>
  <p:tag name="IGUANATEXSIZE" val="24"/>
  <p:tag name="IGUANATEXCURSOR" val="172"/>
  <p:tag name="TRANSPARENCY" val="True"/>
  <p:tag name="LATEXENGINEID" val="0"/>
  <p:tag name="TEMPFOLDER" val="/private/var/folders/k2/tl78nxg92qg4vnr35b49nb9r0000gn/T/com.microsoft.Powerpoint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6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lambda(t)&#10;\end{equation*}&#10;\end{document}"/>
  <p:tag name="IGUANATEXSIZE" val="18"/>
  <p:tag name="IGUANATEXCURSOR" val="141"/>
  <p:tag name="TRANSPARENCY" val="True"/>
  <p:tag name="LATEXENGINEID" val="0"/>
  <p:tag name="TEMPFOLDER" val="/private/var/folders/k2/tl78nxg92qg4vnr35b49nb9r0000gn/T/com.microsoft.Powerpoint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32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mathcal{C}=\frac{\Sigma}{\tau^\alpha}&#10;\end{equation*}&#10;\end{document}"/>
  <p:tag name="IGUANATEXSIZE" val="24"/>
  <p:tag name="IGUANATEXCURSOR" val="177"/>
  <p:tag name="TRANSPARENCY" val="True"/>
  <p:tag name="LATEXENGINEID" val="0"/>
  <p:tag name="TEMPFOLDER" val="/private/var/folders/k2/tl78nxg92qg4vnr35b49nb9r0000gn/T/com.microsoft.Powerpoint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48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W_\mathrm{ex}\approx \frac{\Sigma_\mathrm{ad}}{\tau^2}&#10;\end{equation*}&#10;\end{document}"/>
  <p:tag name="IGUANATEXSIZE" val="24"/>
  <p:tag name="IGUANATEXCURSOR" val="193"/>
  <p:tag name="TRANSPARENCY" val="True"/>
  <p:tag name="LATEXENGINEID" val="0"/>
  <p:tag name="TEMPFOLDER" val="/private/var/folders/k2/tl78nxg92qg4vnr35b49nb9r0000gn/T/com.microsoft.Powerpoint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主题1">
  <a:themeElements>
    <a:clrScheme name="c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as">
      <a:majorFont>
        <a:latin typeface="Tahoma"/>
        <a:ea typeface="宋体"/>
        <a:cs typeface="宋体"/>
      </a:majorFont>
      <a:minorFont>
        <a:latin typeface="Tahoma"/>
        <a:ea typeface="宋体"/>
        <a:cs typeface="宋体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lnDef>
  </a:objectDefaults>
  <a:extraClrSchemeLst>
    <a:extraClrScheme>
      <a:clrScheme name="c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DBAD116B-E80F-4508-B864-F51E9F184B0E}" vid="{F9234E43-4C35-4166-92EC-2F13867A313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12699</TotalTime>
  <Words>933</Words>
  <Application>Microsoft Macintosh PowerPoint</Application>
  <PresentationFormat>全屏显示(4:3)</PresentationFormat>
  <Paragraphs>134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黑体</vt:lpstr>
      <vt:lpstr>Arial</vt:lpstr>
      <vt:lpstr>Cambria Math</vt:lpstr>
      <vt:lpstr>Tahoma</vt:lpstr>
      <vt:lpstr>Times New Roman</vt:lpstr>
      <vt:lpstr>Wingdings</vt:lpstr>
      <vt:lpstr>主题1</vt:lpstr>
      <vt:lpstr>PowerPoint 演示文稿</vt:lpstr>
      <vt:lpstr>Finite-time thermodynamic processes</vt:lpstr>
      <vt:lpstr>Finite-time thermodynamic processes</vt:lpstr>
      <vt:lpstr>Finite-time isothermal processes</vt:lpstr>
      <vt:lpstr>Finite-time adiabatic processes</vt:lpstr>
      <vt:lpstr>Finite-time adiabatic processes</vt:lpstr>
      <vt:lpstr>Outline</vt:lpstr>
      <vt:lpstr>绝热过程操控方式的优化</vt:lpstr>
      <vt:lpstr>量子绝热近似</vt:lpstr>
      <vt:lpstr>量子绝热近似</vt:lpstr>
      <vt:lpstr>绝热调控的优化</vt:lpstr>
      <vt:lpstr>绝热调控的优化</vt:lpstr>
      <vt:lpstr>讨论</vt:lpstr>
      <vt:lpstr>高阶绝热展开方法</vt:lpstr>
      <vt:lpstr>高阶绝热展开方法</vt:lpstr>
      <vt:lpstr>量子绝热长度的物理意义</vt:lpstr>
      <vt:lpstr>PowerPoint 演示文稿</vt:lpstr>
      <vt:lpstr>例子：横场Ising模型</vt:lpstr>
      <vt:lpstr>例子：横场Ising模型</vt:lpstr>
      <vt:lpstr>总结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基于最大熵原理的多部件可靠性理论与其在传播模型中的应用</dc:title>
  <dc:creator>ym</dc:creator>
  <cp:lastModifiedBy>Jinfu Chen</cp:lastModifiedBy>
  <cp:revision>490</cp:revision>
  <dcterms:created xsi:type="dcterms:W3CDTF">2020-06-20T07:31:42Z</dcterms:created>
  <dcterms:modified xsi:type="dcterms:W3CDTF">2023-09-05T09:25:23Z</dcterms:modified>
</cp:coreProperties>
</file>