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'1.0' encoding='UTF-8' standalone='yes'?>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460" r:id="rId2"/>
    <p:sldId id="2416" r:id="rId3"/>
    <p:sldId id="2278" r:id="rId4"/>
    <p:sldId id="292" r:id="rId5"/>
    <p:sldId id="2417" r:id="rId6"/>
    <p:sldId id="318" r:id="rId7"/>
    <p:sldId id="2471" r:id="rId8"/>
    <p:sldId id="2469" r:id="rId9"/>
    <p:sldId id="2475" r:id="rId10"/>
    <p:sldId id="2472" r:id="rId11"/>
    <p:sldId id="2473" r:id="rId12"/>
    <p:sldId id="2474" r:id="rId13"/>
    <p:sldId id="2476" r:id="rId14"/>
    <p:sldId id="2477" r:id="rId15"/>
    <p:sldId id="2484" r:id="rId16"/>
    <p:sldId id="2381" r:id="rId17"/>
    <p:sldId id="2478" r:id="rId18"/>
    <p:sldId id="2383" r:id="rId19"/>
    <p:sldId id="2482" r:id="rId20"/>
    <p:sldId id="2427" r:id="rId21"/>
    <p:sldId id="2480" r:id="rId22"/>
    <p:sldId id="2479" r:id="rId23"/>
    <p:sldId id="2447" r:id="rId24"/>
    <p:sldId id="2481" r:id="rId25"/>
    <p:sldId id="2390" r:id="rId26"/>
    <p:sldId id="2483" r:id="rId27"/>
    <p:sldId id="2429" r:id="rId28"/>
    <p:sldId id="2394" r:id="rId29"/>
    <p:sldId id="2395" r:id="rId30"/>
    <p:sldId id="2448" r:id="rId31"/>
    <p:sldId id="297" r:id="rId32"/>
    <p:sldId id="2398" r:id="rId33"/>
    <p:sldId id="2449" r:id="rId34"/>
    <p:sldId id="2405" r:id="rId35"/>
    <p:sldId id="2486" r:id="rId36"/>
    <p:sldId id="2406" r:id="rId37"/>
    <p:sldId id="2487" r:id="rId38"/>
    <p:sldId id="2409" r:id="rId39"/>
    <p:sldId id="2362" r:id="rId40"/>
    <p:sldId id="1895" r:id="rId41"/>
    <p:sldId id="2407" r:id="rId42"/>
  </p:sldIdLst>
  <p:sldSz cx="9144000" cy="6858000" type="screen4x3"/>
  <p:notesSz cx="6834188" cy="9979025"/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D0669FEC-AF6F-4154-A9C9-A49E823DD4FC}">
          <p14:sldIdLst>
            <p14:sldId id="2460"/>
            <p14:sldId id="2416"/>
          </p14:sldIdLst>
        </p14:section>
        <p14:section name="背景" id="{C27B6DE1-F1B8-46BC-8047-289DD7E195C4}">
          <p14:sldIdLst>
            <p14:sldId id="2278"/>
            <p14:sldId id="292"/>
            <p14:sldId id="2417"/>
            <p14:sldId id="318"/>
            <p14:sldId id="2471"/>
            <p14:sldId id="2469"/>
            <p14:sldId id="2475"/>
            <p14:sldId id="2472"/>
          </p14:sldIdLst>
        </p14:section>
        <p14:section name="绝热过程" id="{F0D2AC40-F396-4E8F-BD7F-64ECD9A4A592}">
          <p14:sldIdLst>
            <p14:sldId id="2473"/>
            <p14:sldId id="2474"/>
            <p14:sldId id="2476"/>
            <p14:sldId id="2477"/>
            <p14:sldId id="2484"/>
            <p14:sldId id="2381"/>
            <p14:sldId id="2478"/>
            <p14:sldId id="2383"/>
            <p14:sldId id="2482"/>
            <p14:sldId id="2427"/>
          </p14:sldIdLst>
        </p14:section>
        <p14:section name="等温过程" id="{6DBD0A50-582D-4011-AAF7-B33371D99DC3}">
          <p14:sldIdLst>
            <p14:sldId id="2480"/>
            <p14:sldId id="2479"/>
            <p14:sldId id="2447"/>
            <p14:sldId id="2481"/>
            <p14:sldId id="2390"/>
            <p14:sldId id="2483"/>
            <p14:sldId id="2429"/>
            <p14:sldId id="2394"/>
            <p14:sldId id="2395"/>
            <p14:sldId id="2448"/>
            <p14:sldId id="297"/>
            <p14:sldId id="2398"/>
            <p14:sldId id="2449"/>
            <p14:sldId id="2405"/>
            <p14:sldId id="2486"/>
            <p14:sldId id="2406"/>
            <p14:sldId id="2487"/>
            <p14:sldId id="2409"/>
          </p14:sldIdLst>
        </p14:section>
        <p14:section name="总结" id="{AE5EC885-2C5D-41B9-80D0-4229EE7B640A}">
          <p14:sldIdLst>
            <p14:sldId id="2362"/>
            <p14:sldId id="1895"/>
            <p14:sldId id="240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0BFF"/>
    <a:srgbClr val="9FB1FF"/>
    <a:srgbClr val="BFBFBF"/>
    <a:srgbClr val="FF0000"/>
    <a:srgbClr val="2E7FB5"/>
    <a:srgbClr val="0432FF"/>
    <a:srgbClr val="B9C6FF"/>
    <a:srgbClr val="A6A6A6"/>
    <a:srgbClr val="FFFFFF"/>
    <a:srgbClr val="257D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7CE84F3-28C3-443E-9E96-99CF82512B78}" styleName="深色样式 1 - 强调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深色样式 1 - 强调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深色样式 1 - 强调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深色样式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07" autoAdjust="0"/>
    <p:restoredTop sz="67718" autoAdjust="0"/>
  </p:normalViewPr>
  <p:slideViewPr>
    <p:cSldViewPr snapToGrid="0">
      <p:cViewPr>
        <p:scale>
          <a:sx n="75" d="100"/>
          <a:sy n="75" d="100"/>
        </p:scale>
        <p:origin x="1530" y="-9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23" d="100"/>
        <a:sy n="123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51520" y="1844824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A7469345-3EC9-4877-8A4D-B90AE271F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740229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80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6" name="日期占位符 2">
            <a:extLst>
              <a:ext uri="{FF2B5EF4-FFF2-40B4-BE49-F238E27FC236}">
                <a16:creationId xmlns:a16="http://schemas.microsoft.com/office/drawing/2014/main" id="{E4E0FFB1-B3DA-42C3-AA71-66F15F6D92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80852" y="642479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7" name="页脚占位符 3">
            <a:extLst>
              <a:ext uri="{FF2B5EF4-FFF2-40B4-BE49-F238E27FC236}">
                <a16:creationId xmlns:a16="http://schemas.microsoft.com/office/drawing/2014/main" id="{4548E98D-5768-44AA-AE89-9CC1C146A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42212" y="642479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8" name="灯片编号占位符 4">
            <a:extLst>
              <a:ext uri="{FF2B5EF4-FFF2-40B4-BE49-F238E27FC236}">
                <a16:creationId xmlns:a16="http://schemas.microsoft.com/office/drawing/2014/main" id="{2A241571-DE55-459A-B8BC-3F4DB0299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15350" y="6424794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87FA7E0F-EE93-4276-95CA-200A95F44878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2475256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6"/>
          <p:cNvSpPr>
            <a:spLocks noChangeArrowheads="1"/>
          </p:cNvSpPr>
          <p:nvPr/>
        </p:nvSpPr>
        <p:spPr bwMode="auto">
          <a:xfrm>
            <a:off x="0" y="6275431"/>
            <a:ext cx="9144000" cy="71438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99FF33"/>
              </a:gs>
            </a:gsLst>
            <a:lin ang="0" scaled="1"/>
          </a:gradFill>
          <a:ln>
            <a:noFill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folHlink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7" name="图片 3" descr="logo.png"/>
          <p:cNvSpPr>
            <a:spLocks noChangeAspect="1" noChangeArrowheads="1"/>
          </p:cNvSpPr>
          <p:nvPr/>
        </p:nvSpPr>
        <p:spPr bwMode="auto">
          <a:xfrm>
            <a:off x="107950" y="5732463"/>
            <a:ext cx="900113" cy="7874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8" name="Rectangle 15"/>
          <p:cNvSpPr>
            <a:spLocks noChangeArrowheads="1"/>
          </p:cNvSpPr>
          <p:nvPr/>
        </p:nvSpPr>
        <p:spPr bwMode="auto">
          <a:xfrm flipV="1">
            <a:off x="0" y="765175"/>
            <a:ext cx="9144000" cy="71438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folHlink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5" r:id="rId3"/>
    <p:sldLayoutId id="2147483658" r:id="rId4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  <a:cs typeface="宋体" panose="02010600030101010101" pitchFamily="2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  <a:cs typeface="宋体" panose="02010600030101010101" pitchFamily="2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  <a:cs typeface="宋体" panose="02010600030101010101" pitchFamily="2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  <a:cs typeface="宋体" panose="02010600030101010101" pitchFamily="2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  <a:cs typeface="宋体" panose="02010600030101010101" pitchFamily="2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  <a:cs typeface="宋体" panose="02010600030101010101" pitchFamily="2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  <a:cs typeface="宋体" panose="02010600030101010101" pitchFamily="2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  <a:cs typeface="宋体" panose="02010600030101010101" pitchFamily="2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charset="0"/>
        <a:buChar char="n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charset="0"/>
        <a:buChar char="n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charset="0"/>
        <a:buChar char="n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charset="0"/>
        <a:buChar char="n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'1.0' encoding='UTF-8' standalone='yes'?>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3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GIF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'1.0' encoding='UTF-8' standalone='yes'?>
<Relationships xmlns="http://schemas.openxmlformats.org/package/2006/relationships"><Relationship Id="rId3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1.png"/><Relationship Id="rId7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8.xml.rels><?xml version='1.0' encoding='UTF-8' standalone='yes'?>
<Relationships xmlns="http://schemas.openxmlformats.org/package/2006/relationships"><Relationship Id="rId3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9.xml.rels><?xml version='1.0' encoding='UTF-8' standalone='yes'?>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58.png"/><Relationship Id="rId7" Type="http://schemas.openxmlformats.org/officeDocument/2006/relationships/image" Target="../media/image6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4.png"/><Relationship Id="rId11" Type="http://schemas.openxmlformats.org/officeDocument/2006/relationships/image" Target="../media/image22.png"/><Relationship Id="rId5" Type="http://schemas.openxmlformats.org/officeDocument/2006/relationships/image" Target="../media/image61.png"/><Relationship Id="rId10" Type="http://schemas.openxmlformats.org/officeDocument/2006/relationships/image" Target="../media/image74.png"/><Relationship Id="rId4" Type="http://schemas.openxmlformats.org/officeDocument/2006/relationships/image" Target="../media/image59.png"/><Relationship Id="rId9" Type="http://schemas.openxmlformats.org/officeDocument/2006/relationships/image" Target="../media/image2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3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2.xml.rels><?xml version='1.0' encoding='UTF-8' standalone='yes'?>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4.png"/><Relationship Id="rId7" Type="http://schemas.openxmlformats.org/officeDocument/2006/relationships/image" Target="../media/image270.png"/><Relationship Id="rId1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11" Type="http://schemas.openxmlformats.org/officeDocument/2006/relationships/image" Target="../media/image31.png"/><Relationship Id="rId5" Type="http://schemas.openxmlformats.org/officeDocument/2006/relationships/image" Target="../media/image26.png"/><Relationship Id="rId10" Type="http://schemas.openxmlformats.org/officeDocument/2006/relationships/image" Target="../media/image30.png"/><Relationship Id="rId4" Type="http://schemas.openxmlformats.org/officeDocument/2006/relationships/image" Target="../media/image25.png"/><Relationship Id="rId9" Type="http://schemas.openxmlformats.org/officeDocument/2006/relationships/image" Target="../media/image29.png"/></Relationships>
</file>

<file path=ppt/slides/_rels/slide13.xml.rels><?xml version='1.0' encoding='UTF-8' standalone='yes'?>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'1.0' encoding='UTF-8' standalone='yes'?>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image" Target="../media/image36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8.png"/><Relationship Id="rId4" Type="http://schemas.openxmlformats.org/officeDocument/2006/relationships/image" Target="../media/image370.png"/></Relationships>
</file>

<file path=ppt/slides/_rels/slide15.xml.rels><?xml version='1.0' encoding='UTF-8' standalone='yes'?>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'1.0' encoding='UTF-8' standalone='yes'?>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430.png"/><Relationship Id="rId7" Type="http://schemas.openxmlformats.org/officeDocument/2006/relationships/image" Target="../media/image15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125.png"/></Relationships>
</file>

<file path=ppt/slides/_rels/slide17.xml.rels><?xml version='1.0' encoding='UTF-8' standalone='yes'?>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0.png"/><Relationship Id="rId11" Type="http://schemas.openxmlformats.org/officeDocument/2006/relationships/image" Target="../media/image56.png"/><Relationship Id="rId5" Type="http://schemas.openxmlformats.org/officeDocument/2006/relationships/image" Target="../media/image49.png"/><Relationship Id="rId10" Type="http://schemas.openxmlformats.org/officeDocument/2006/relationships/image" Target="../media/image55.png"/><Relationship Id="rId4" Type="http://schemas.openxmlformats.org/officeDocument/2006/relationships/image" Target="../media/image46.png"/><Relationship Id="rId9" Type="http://schemas.openxmlformats.org/officeDocument/2006/relationships/image" Target="../media/image54.png"/></Relationships>
</file>

<file path=ppt/slides/_rels/slide18.xml.rels><?xml version='1.0' encoding='UTF-8' standalone='yes'?>
<Relationships xmlns="http://schemas.openxmlformats.org/package/2006/relationships"><Relationship Id="rId3" Type="http://schemas.openxmlformats.org/officeDocument/2006/relationships/image" Target="../media/image4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2.png"/><Relationship Id="rId5" Type="http://schemas.openxmlformats.org/officeDocument/2006/relationships/image" Target="../media/image60.png"/><Relationship Id="rId4" Type="http://schemas.openxmlformats.org/officeDocument/2006/relationships/image" Target="../media/image53.png"/></Relationships>
</file>

<file path=ppt/slides/_rels/slide19.xml.rels><?xml version='1.0' encoding='UTF-8' standalone='yes'?>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57.png"/><Relationship Id="rId7" Type="http://schemas.openxmlformats.org/officeDocument/2006/relationships/image" Target="../media/image7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7.png"/><Relationship Id="rId5" Type="http://schemas.openxmlformats.org/officeDocument/2006/relationships/image" Target="../media/image63.png"/><Relationship Id="rId10" Type="http://schemas.openxmlformats.org/officeDocument/2006/relationships/image" Target="../media/image78.png"/><Relationship Id="rId4" Type="http://schemas.openxmlformats.org/officeDocument/2006/relationships/image" Target="../media/image71.png"/><Relationship Id="rId9" Type="http://schemas.openxmlformats.org/officeDocument/2006/relationships/image" Target="../media/image77.png"/></Relationships>
</file>

<file path=ppt/slides/_rels/slide20.xml.rels><?xml version='1.0' encoding='UTF-8' standalone='yes'?>
<Relationships xmlns="http://schemas.openxmlformats.org/package/2006/relationships"><Relationship Id="rId3" Type="http://schemas.openxmlformats.org/officeDocument/2006/relationships/image" Target="../media/image186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11.png"/><Relationship Id="rId4" Type="http://schemas.openxmlformats.org/officeDocument/2006/relationships/image" Target="../media/image44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'1.0' encoding='UTF-8' standalone='yes'?>
<Relationships xmlns="http://schemas.openxmlformats.org/package/2006/relationships"><Relationship Id="rId3" Type="http://schemas.openxmlformats.org/officeDocument/2006/relationships/image" Target="../media/image76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8.png"/><Relationship Id="rId4" Type="http://schemas.openxmlformats.org/officeDocument/2006/relationships/image" Target="../media/image670.png"/></Relationships>
</file>

<file path=ppt/slides/_rels/slide23.xml.rels><?xml version='1.0' encoding='UTF-8' standalone='yes'?>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81.png"/><Relationship Id="rId7" Type="http://schemas.openxmlformats.org/officeDocument/2006/relationships/image" Target="../media/image7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20.png"/><Relationship Id="rId5" Type="http://schemas.openxmlformats.org/officeDocument/2006/relationships/image" Target="../media/image69.png"/><Relationship Id="rId4" Type="http://schemas.openxmlformats.org/officeDocument/2006/relationships/image" Target="../media/image680.png"/><Relationship Id="rId9" Type="http://schemas.openxmlformats.org/officeDocument/2006/relationships/image" Target="../media/image82.png"/></Relationships>
</file>

<file path=ppt/slides/_rels/slide24.xml.rels><?xml version='1.0' encoding='UTF-8' standalone='yes'?>
<Relationships xmlns="http://schemas.openxmlformats.org/package/2006/relationships"><Relationship Id="rId8" Type="http://schemas.openxmlformats.org/officeDocument/2006/relationships/image" Target="../media/image390.png"/><Relationship Id="rId3" Type="http://schemas.openxmlformats.org/officeDocument/2006/relationships/image" Target="../media/image791.png"/><Relationship Id="rId7" Type="http://schemas.openxmlformats.org/officeDocument/2006/relationships/image" Target="../media/image38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0.png"/><Relationship Id="rId5" Type="http://schemas.openxmlformats.org/officeDocument/2006/relationships/image" Target="../media/image821.png"/><Relationship Id="rId10" Type="http://schemas.openxmlformats.org/officeDocument/2006/relationships/image" Target="../media/image72.png"/><Relationship Id="rId4" Type="http://schemas.openxmlformats.org/officeDocument/2006/relationships/image" Target="../media/image801.png"/><Relationship Id="rId9" Type="http://schemas.openxmlformats.org/officeDocument/2006/relationships/image" Target="../media/image451.png"/></Relationships>
</file>

<file path=ppt/slides/_rels/slide25.xml.rels><?xml version='1.0' encoding='UTF-8' standalone='yes'?>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170.png"/><Relationship Id="rId7" Type="http://schemas.openxmlformats.org/officeDocument/2006/relationships/image" Target="../media/image85.png"/><Relationship Id="rId12" Type="http://schemas.openxmlformats.org/officeDocument/2006/relationships/image" Target="../media/image7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60.png"/><Relationship Id="rId11" Type="http://schemas.openxmlformats.org/officeDocument/2006/relationships/image" Target="../media/image89.png"/><Relationship Id="rId10" Type="http://schemas.openxmlformats.org/officeDocument/2006/relationships/image" Target="../media/image88.png"/><Relationship Id="rId9" Type="http://schemas.openxmlformats.org/officeDocument/2006/relationships/image" Target="../media/image87.png"/></Relationships>
</file>

<file path=ppt/slides/_rels/slide26.xml.rels><?xml version='1.0' encoding='UTF-8' standalone='yes'?>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2.png"/><Relationship Id="rId5" Type="http://schemas.openxmlformats.org/officeDocument/2006/relationships/image" Target="../media/image720.png"/><Relationship Id="rId4" Type="http://schemas.openxmlformats.org/officeDocument/2006/relationships/image" Target="../media/image900.png"/></Relationships>
</file>

<file path=ppt/slides/_rels/slide27.xml.rels><?xml version='1.0' encoding='UTF-8' standalone='yes'?>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4.png"/><Relationship Id="rId5" Type="http://schemas.openxmlformats.org/officeDocument/2006/relationships/image" Target="../media/image560.png"/><Relationship Id="rId4" Type="http://schemas.openxmlformats.org/officeDocument/2006/relationships/image" Target="../media/image93.png"/></Relationships>
</file>

<file path=ppt/slides/_rels/slide28.xml.rels><?xml version='1.0' encoding='UTF-8' standalone='yes'?>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95.png"/><Relationship Id="rId7" Type="http://schemas.openxmlformats.org/officeDocument/2006/relationships/image" Target="../media/image80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10" Type="http://schemas.openxmlformats.org/officeDocument/2006/relationships/image" Target="../media/image810.png"/><Relationship Id="rId4" Type="http://schemas.openxmlformats.org/officeDocument/2006/relationships/image" Target="../media/image96.png"/><Relationship Id="rId9" Type="http://schemas.openxmlformats.org/officeDocument/2006/relationships/image" Target="../media/image820.png"/></Relationships>
</file>

<file path=ppt/slides/_rels/slide29.xml.rels><?xml version='1.0' encoding='UTF-8' standalone='yes'?>
<Relationships xmlns="http://schemas.openxmlformats.org/package/2006/relationships"><Relationship Id="rId3" Type="http://schemas.openxmlformats.org/officeDocument/2006/relationships/image" Target="../media/image69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10.png"/><Relationship Id="rId5" Type="http://schemas.openxmlformats.org/officeDocument/2006/relationships/image" Target="../media/image700.png"/><Relationship Id="rId4" Type="http://schemas.openxmlformats.org/officeDocument/2006/relationships/image" Target="../media/image840.png"/></Relationships>
</file>

<file path=ppt/slides/_rels/slide30.xml.rels><?xml version='1.0' encoding='UTF-8' standalone='yes'?>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960.png"/><Relationship Id="rId7" Type="http://schemas.openxmlformats.org/officeDocument/2006/relationships/image" Target="../media/image1001.png"/><Relationship Id="rId2" Type="http://schemas.openxmlformats.org/officeDocument/2006/relationships/image" Target="../media/image95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90.png"/><Relationship Id="rId4" Type="http://schemas.openxmlformats.org/officeDocument/2006/relationships/image" Target="../media/image100.png"/></Relationships>
</file>

<file path=ppt/slides/_rels/slide31.xml.rels><?xml version='1.0' encoding='UTF-8' standalone='yes'?>
<Relationships xmlns="http://schemas.openxmlformats.org/package/2006/relationships"><Relationship Id="rId8" Type="http://schemas.openxmlformats.org/officeDocument/2006/relationships/image" Target="../media/image940.png"/><Relationship Id="rId3" Type="http://schemas.openxmlformats.org/officeDocument/2006/relationships/image" Target="../media/image102.png"/><Relationship Id="rId7" Type="http://schemas.openxmlformats.org/officeDocument/2006/relationships/image" Target="../media/image93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20.png"/><Relationship Id="rId5" Type="http://schemas.openxmlformats.org/officeDocument/2006/relationships/image" Target="../media/image103.png"/><Relationship Id="rId4" Type="http://schemas.openxmlformats.org/officeDocument/2006/relationships/image" Target="../media/image880.png"/></Relationships>
</file>

<file path=ppt/slides/_rels/slide32.xml.rels><?xml version='1.0' encoding='UTF-8' standalone='yes'?>
<Relationships xmlns="http://schemas.openxmlformats.org/package/2006/relationships"><Relationship Id="rId3" Type="http://schemas.openxmlformats.org/officeDocument/2006/relationships/image" Target="../media/image93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00.png"/></Relationships>
</file>

<file path=ppt/slides/_rels/slide33.xml.rels><?xml version='1.0' encoding='UTF-8' standalone='yes'?>
<Relationships xmlns="http://schemas.openxmlformats.org/package/2006/relationships"><Relationship Id="rId3" Type="http://schemas.openxmlformats.org/officeDocument/2006/relationships/image" Target="../media/image106.png"/><Relationship Id="rId7" Type="http://schemas.openxmlformats.org/officeDocument/2006/relationships/image" Target="../media/image1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34.xml.rels><?xml version='1.0' encoding='UTF-8' standalone='yes'?>
<Relationships xmlns="http://schemas.openxmlformats.org/package/2006/relationships"><Relationship Id="rId3" Type="http://schemas.openxmlformats.org/officeDocument/2006/relationships/image" Target="../media/image6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3.png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35.xml.rels><?xml version='1.0' encoding='UTF-8' standalone='yes'?>
<Relationships xmlns="http://schemas.openxmlformats.org/package/2006/relationships"><Relationship Id="rId3" Type="http://schemas.openxmlformats.org/officeDocument/2006/relationships/image" Target="../media/image11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3.png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36.xml.rels><?xml version='1.0' encoding='UTF-8' standalone='yes'?>
<Relationships xmlns="http://schemas.openxmlformats.org/package/2006/relationships"><Relationship Id="rId3" Type="http://schemas.openxmlformats.org/officeDocument/2006/relationships/image" Target="../media/image1111.png"/><Relationship Id="rId2" Type="http://schemas.openxmlformats.org/officeDocument/2006/relationships/image" Target="../media/image1101.png"/><Relationship Id="rId1" Type="http://schemas.openxmlformats.org/officeDocument/2006/relationships/slideLayout" Target="../slideLayouts/slideLayout3.xml"/></Relationships>
</file>

<file path=ppt/slides/_rels/slide37.xml.rels><?xml version='1.0' encoding='UTF-8' standalone='yes'?>
<Relationships xmlns="http://schemas.openxmlformats.org/package/2006/relationships"><Relationship Id="rId8" Type="http://schemas.openxmlformats.org/officeDocument/2006/relationships/image" Target="../media/image123.png"/><Relationship Id="rId3" Type="http://schemas.openxmlformats.org/officeDocument/2006/relationships/image" Target="../media/image115.png"/><Relationship Id="rId7" Type="http://schemas.openxmlformats.org/officeDocument/2006/relationships/image" Target="../media/image114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10.png"/><Relationship Id="rId11" Type="http://schemas.openxmlformats.org/officeDocument/2006/relationships/image" Target="../media/image1190.png"/><Relationship Id="rId5" Type="http://schemas.openxmlformats.org/officeDocument/2006/relationships/image" Target="../media/image1300.png"/><Relationship Id="rId10" Type="http://schemas.openxmlformats.org/officeDocument/2006/relationships/image" Target="../media/image126.png"/><Relationship Id="rId4" Type="http://schemas.openxmlformats.org/officeDocument/2006/relationships/image" Target="../media/image116.png"/><Relationship Id="rId9" Type="http://schemas.openxmlformats.org/officeDocument/2006/relationships/image" Target="../media/image1130.png"/></Relationships>
</file>

<file path=ppt/slides/_rels/slide38.xml.rels><?xml version='1.0' encoding='UTF-8' standalone='yes'?>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12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31.png"/><Relationship Id="rId4" Type="http://schemas.openxmlformats.org/officeDocument/2006/relationships/image" Target="../media/image1080.png"/></Relationships>
</file>

<file path=ppt/slides/_rels/slide39.xml.rels><?xml version='1.0' encoding='UTF-8' standalone='yes'?>
<Relationships xmlns="http://schemas.openxmlformats.org/package/2006/relationships"><Relationship Id="rId3" Type="http://schemas.openxmlformats.org/officeDocument/2006/relationships/image" Target="../media/image1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80.png"/><Relationship Id="rId5" Type="http://schemas.openxmlformats.org/officeDocument/2006/relationships/image" Target="../media/image118.png"/><Relationship Id="rId4" Type="http://schemas.openxmlformats.org/officeDocument/2006/relationships/image" Target="../media/image44.png"/></Relationships>
</file>

<file path=ppt/slides/_rels/slide40.xml.rels><?xml version='1.0' encoding='UTF-8' standalone='yes'?>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3.xml"/></Relationships>
</file>

<file path=ppt/slides/_rels/slide41.xml.rels><?xml version='1.0' encoding='UTF-8' standalone='yes'?>
<Relationships xmlns="http://schemas.openxmlformats.org/package/2006/relationships"><Relationship Id="rId3" Type="http://schemas.openxmlformats.org/officeDocument/2006/relationships/image" Target="../media/image122.png"/><Relationship Id="rId7" Type="http://schemas.openxmlformats.org/officeDocument/2006/relationships/image" Target="../media/image11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80.png"/><Relationship Id="rId5" Type="http://schemas.openxmlformats.org/officeDocument/2006/relationships/image" Target="../media/image1040.png"/><Relationship Id="rId4" Type="http://schemas.openxmlformats.org/officeDocument/2006/relationships/image" Target="../media/image110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>
            <a:extLst>
              <a:ext uri="{FF2B5EF4-FFF2-40B4-BE49-F238E27FC236}">
                <a16:creationId xmlns:a16="http://schemas.microsoft.com/office/drawing/2014/main" id="{47302B38-21AB-7C4C-9D36-EF14C3119AE5}"/>
              </a:ext>
            </a:extLst>
          </p:cNvPr>
          <p:cNvSpPr txBox="1"/>
          <p:nvPr/>
        </p:nvSpPr>
        <p:spPr>
          <a:xfrm>
            <a:off x="3938652" y="3138735"/>
            <a:ext cx="1266693" cy="6376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陈劲夫</a:t>
            </a:r>
            <a:endParaRPr lang="en-US" altLang="zh-CN" sz="2800" b="1" dirty="0">
              <a:solidFill>
                <a:srgbClr val="00206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D3182D7A-71DC-4D10-8B83-7FD6C1DD1C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2155"/>
          <a:stretch/>
        </p:blipFill>
        <p:spPr>
          <a:xfrm>
            <a:off x="7212842" y="941672"/>
            <a:ext cx="1559785" cy="1416506"/>
          </a:xfrm>
          <a:prstGeom prst="ellipse">
            <a:avLst/>
          </a:prstGeom>
          <a:ln>
            <a:noFill/>
          </a:ln>
          <a:effectLst>
            <a:softEdge rad="101600"/>
          </a:effectLst>
        </p:spPr>
      </p:pic>
      <p:sp>
        <p:nvSpPr>
          <p:cNvPr id="16" name="标题 11">
            <a:extLst>
              <a:ext uri="{FF2B5EF4-FFF2-40B4-BE49-F238E27FC236}">
                <a16:creationId xmlns:a16="http://schemas.microsoft.com/office/drawing/2014/main" id="{7F236695-7B1C-47A4-AE29-C2BC535206E1}"/>
              </a:ext>
            </a:extLst>
          </p:cNvPr>
          <p:cNvSpPr txBox="1">
            <a:spLocks/>
          </p:cNvSpPr>
          <p:nvPr/>
        </p:nvSpPr>
        <p:spPr>
          <a:xfrm>
            <a:off x="1966944" y="1126747"/>
            <a:ext cx="5210112" cy="89801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l" defTabSz="914377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6160" algn="ctr">
              <a:lnSpc>
                <a:spcPct val="150000"/>
              </a:lnSpc>
            </a:pPr>
            <a:endParaRPr lang="zh-CN" altLang="en-US" sz="4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7" name="Picture 6" descr="E:\中物院研究生院\logo（图形部分）.png">
            <a:extLst>
              <a:ext uri="{FF2B5EF4-FFF2-40B4-BE49-F238E27FC236}">
                <a16:creationId xmlns:a16="http://schemas.microsoft.com/office/drawing/2014/main" id="{D99DED9D-246E-459B-97D0-825CEEC10D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49" y="1005923"/>
            <a:ext cx="1298528" cy="1288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5704E61D-46DC-4E3E-BDD1-DBB4E5CCE7CF}"/>
              </a:ext>
            </a:extLst>
          </p:cNvPr>
          <p:cNvSpPr/>
          <p:nvPr/>
        </p:nvSpPr>
        <p:spPr>
          <a:xfrm>
            <a:off x="2108578" y="1573675"/>
            <a:ext cx="492684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</a:rPr>
              <a:t>量子小系统的热力学</a:t>
            </a:r>
            <a:endParaRPr lang="en-US" altLang="zh-CN" sz="4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</a:rPr>
              <a:t>与有限时间优化控制</a:t>
            </a:r>
            <a:endParaRPr lang="zh-CN" altLang="en-US" sz="4000" b="1" dirty="0"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AE37451-FC26-41C0-B64D-E5F0597700FB}"/>
              </a:ext>
            </a:extLst>
          </p:cNvPr>
          <p:cNvSpPr/>
          <p:nvPr/>
        </p:nvSpPr>
        <p:spPr>
          <a:xfrm>
            <a:off x="1706470" y="4631453"/>
            <a:ext cx="4572000" cy="94352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0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北京计算科学研究中心</a:t>
            </a:r>
            <a:endParaRPr lang="zh-CN" altLang="en-US" sz="2000" b="1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0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中国工程物理研究院研究生院</a:t>
            </a:r>
            <a:endParaRPr lang="en-US" altLang="zh-CN" sz="2000" b="1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0FC89BD-BFA8-4E8C-A463-63AC09A77988}"/>
              </a:ext>
            </a:extLst>
          </p:cNvPr>
          <p:cNvSpPr/>
          <p:nvPr/>
        </p:nvSpPr>
        <p:spPr>
          <a:xfrm>
            <a:off x="1706470" y="4028266"/>
            <a:ext cx="5731056" cy="559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合作者：</a:t>
            </a:r>
            <a:r>
              <a:rPr lang="zh-CN" altLang="en-US" b="1" dirty="0">
                <a:solidFill>
                  <a:srgbClr val="00206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马宇翰，翟若迅，董辉，孙昌璞</a:t>
            </a:r>
            <a:endParaRPr lang="en-US" altLang="zh-CN" b="1" dirty="0">
              <a:solidFill>
                <a:srgbClr val="00206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BB03A8D-1E62-4846-8F57-6FF73E3BE2FB}"/>
              </a:ext>
            </a:extLst>
          </p:cNvPr>
          <p:cNvSpPr txBox="1"/>
          <p:nvPr/>
        </p:nvSpPr>
        <p:spPr>
          <a:xfrm>
            <a:off x="3639691" y="5697340"/>
            <a:ext cx="1864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800">
                <a:latin typeface="+mj-lt"/>
                <a:ea typeface="+mj-ea"/>
              </a:rPr>
              <a:t>2021/06/16 </a:t>
            </a:r>
            <a:r>
              <a:rPr lang="zh-CN" altLang="en-US" sz="1800" dirty="0">
                <a:latin typeface="+mj-lt"/>
                <a:ea typeface="+mj-ea"/>
              </a:rPr>
              <a:t>绵阳</a:t>
            </a:r>
          </a:p>
        </p:txBody>
      </p:sp>
    </p:spTree>
    <p:extLst>
      <p:ext uri="{BB962C8B-B14F-4D97-AF65-F5344CB8AC3E}">
        <p14:creationId xmlns:p14="http://schemas.microsoft.com/office/powerpoint/2010/main" val="579373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43C36C-E1F3-4564-A494-3D1B2D88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报告大纲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42972723-B5A8-4381-8728-EB60204E5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2</a:t>
            </a:fld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3110398-5682-4D8E-9B2D-44065A868562}"/>
              </a:ext>
            </a:extLst>
          </p:cNvPr>
          <p:cNvSpPr txBox="1"/>
          <p:nvPr/>
        </p:nvSpPr>
        <p:spPr>
          <a:xfrm>
            <a:off x="2010307" y="1256290"/>
            <a:ext cx="5295368" cy="4345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342900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背景：有限时间热力学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-342900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lvl="1" indent="-342900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latin typeface="SimHei" panose="02010600030101010101" pitchFamily="49" charset="-122"/>
                <a:ea typeface="SimHei" panose="02010600030101010101" pitchFamily="49" charset="-122"/>
              </a:rPr>
              <a:t>有限时间绝热过程：</a:t>
            </a:r>
            <a:endParaRPr lang="en-US" altLang="zh-CN" dirty="0">
              <a:latin typeface="SimHei" panose="02010600030101010101" pitchFamily="49" charset="-122"/>
              <a:ea typeface="SimHei" panose="02010600030101010101" pitchFamily="49" charset="-122"/>
            </a:endParaRPr>
          </a:p>
          <a:p>
            <a:pPr marL="457200" lvl="2">
              <a:lnSpc>
                <a:spcPct val="130000"/>
              </a:lnSpc>
              <a:spcBef>
                <a:spcPts val="0"/>
              </a:spcBef>
            </a:pPr>
            <a:r>
              <a:rPr lang="zh-CN" altLang="en-US" dirty="0">
                <a:solidFill>
                  <a:srgbClr val="0B0BFF"/>
                </a:solidFill>
                <a:latin typeface="SimHei" panose="02010600030101010101" pitchFamily="49" charset="-122"/>
                <a:ea typeface="SimHei" panose="02010600030101010101" pitchFamily="49" charset="-122"/>
              </a:rPr>
              <a:t>量子奥托热机的功率优化</a:t>
            </a:r>
            <a:endParaRPr lang="en-US" altLang="zh-CN" dirty="0">
              <a:solidFill>
                <a:srgbClr val="0B0BFF"/>
              </a:solidFill>
              <a:latin typeface="SimHei" panose="02010600030101010101" pitchFamily="49" charset="-122"/>
              <a:ea typeface="SimHei" panose="02010600030101010101" pitchFamily="49" charset="-122"/>
            </a:endParaRPr>
          </a:p>
          <a:p>
            <a:pPr marL="457200" lvl="2">
              <a:lnSpc>
                <a:spcPct val="130000"/>
              </a:lnSpc>
              <a:spcBef>
                <a:spcPts val="0"/>
              </a:spcBef>
            </a:pP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-342900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有限时间等温过程：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>
              <a:lnSpc>
                <a:spcPct val="130000"/>
              </a:lnSpc>
              <a:spcBef>
                <a:spcPts val="0"/>
              </a:spcBef>
            </a:pPr>
            <a:r>
              <a:rPr lang="zh-CN" altLang="en-US" dirty="0">
                <a:solidFill>
                  <a:srgbClr val="0B0B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不可逆功的几何描述与调控优化</a:t>
            </a:r>
            <a:endParaRPr lang="en-US" altLang="zh-CN" dirty="0">
              <a:solidFill>
                <a:srgbClr val="0B0B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>
              <a:lnSpc>
                <a:spcPct val="130000"/>
              </a:lnSpc>
              <a:spcBef>
                <a:spcPts val="0"/>
              </a:spcBef>
            </a:pP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-342900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总结</a:t>
            </a:r>
          </a:p>
        </p:txBody>
      </p:sp>
    </p:spTree>
    <p:extLst>
      <p:ext uri="{BB962C8B-B14F-4D97-AF65-F5344CB8AC3E}">
        <p14:creationId xmlns:p14="http://schemas.microsoft.com/office/powerpoint/2010/main" val="3397888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146C7213-1AF1-407E-A6AE-17A3764983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808" y="1072007"/>
            <a:ext cx="4799627" cy="3132690"/>
          </a:xfrm>
          <a:prstGeom prst="rect">
            <a:avLst/>
          </a:prstGeom>
        </p:spPr>
      </p:pic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2984FDC-0CB5-4794-B14F-F74980F5D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3</a:t>
            </a:fld>
            <a:endParaRPr lang="zh-CN" altLang="en-US" dirty="0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5BDB302A-8B0A-4710-AF5E-E79404C0FD3F}"/>
              </a:ext>
            </a:extLst>
          </p:cNvPr>
          <p:cNvSpPr txBox="1"/>
          <p:nvPr/>
        </p:nvSpPr>
        <p:spPr>
          <a:xfrm>
            <a:off x="4942498" y="1143081"/>
            <a:ext cx="3877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传统热力学关注准静态过程</a:t>
            </a:r>
          </a:p>
        </p:txBody>
      </p:sp>
      <p:sp>
        <p:nvSpPr>
          <p:cNvPr id="34" name="标题 33">
            <a:extLst>
              <a:ext uri="{FF2B5EF4-FFF2-40B4-BE49-F238E27FC236}">
                <a16:creationId xmlns:a16="http://schemas.microsoft.com/office/drawing/2014/main" id="{13915D9A-8EC7-4E1E-BFF5-E2ED62DEB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charset="0"/>
                <a:ea typeface="黑体" charset="0"/>
              </a:rPr>
              <a:t>传统热力学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C84599E0-42DE-4836-B235-79ADC989ACF6}"/>
              </a:ext>
            </a:extLst>
          </p:cNvPr>
          <p:cNvSpPr txBox="1"/>
          <p:nvPr/>
        </p:nvSpPr>
        <p:spPr>
          <a:xfrm>
            <a:off x="4942498" y="1694089"/>
            <a:ext cx="36237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SimHei" panose="02010600030101010101" pitchFamily="49" charset="-122"/>
                <a:ea typeface="SimHei" panose="02010600030101010101" pitchFamily="49" charset="-122"/>
                <a:cs typeface="Arial" panose="020B0604020202020204" pitchFamily="34" charset="0"/>
              </a:rPr>
              <a:t>卡诺热机需要工作在准静态极限下，实现可逆循环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A79A23C6-AA8E-41DB-8368-962119A7496E}"/>
                  </a:ext>
                </a:extLst>
              </p:cNvPr>
              <p:cNvSpPr txBox="1"/>
              <p:nvPr/>
            </p:nvSpPr>
            <p:spPr>
              <a:xfrm>
                <a:off x="6226062" y="2604013"/>
                <a:ext cx="1306582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𝝉</m:t>
                      </m:r>
                      <m:r>
                        <a:rPr lang="en-US" altLang="zh-CN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→∞</m:t>
                      </m:r>
                    </m:oMath>
                  </m:oMathPara>
                </a14:m>
                <a:endParaRPr lang="zh-CN" altLang="en-US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A79A23C6-AA8E-41DB-8368-962119A749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6062" y="2604013"/>
                <a:ext cx="1306582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3E62DB0E-2DF7-4568-9339-6357BC4A9295}"/>
                  </a:ext>
                </a:extLst>
              </p:cNvPr>
              <p:cNvSpPr txBox="1"/>
              <p:nvPr/>
            </p:nvSpPr>
            <p:spPr>
              <a:xfrm>
                <a:off x="5938701" y="4168255"/>
                <a:ext cx="191283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1" i="1" smtClean="0">
                          <a:solidFill>
                            <a:srgbClr val="0432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𝑷</m:t>
                      </m:r>
                      <m:r>
                        <a:rPr lang="en-US" altLang="zh-CN" b="1" i="1" smtClean="0">
                          <a:solidFill>
                            <a:srgbClr val="0432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zh-CN" b="1" i="1" smtClean="0">
                          <a:solidFill>
                            <a:srgbClr val="0432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𝑾</m:t>
                      </m:r>
                      <m:r>
                        <a:rPr lang="en-US" altLang="zh-CN" b="1" i="1" smtClean="0">
                          <a:solidFill>
                            <a:srgbClr val="0432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en-US" altLang="zh-CN" b="1" i="1" smtClean="0">
                          <a:solidFill>
                            <a:srgbClr val="0432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𝝉</m:t>
                      </m:r>
                      <m:r>
                        <a:rPr lang="en-US" altLang="zh-CN" b="1" i="1" smtClean="0">
                          <a:solidFill>
                            <a:srgbClr val="0432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altLang="zh-CN" b="1" i="1" smtClean="0">
                          <a:solidFill>
                            <a:srgbClr val="0432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zh-CN" altLang="en-US" sz="2800" b="1" dirty="0">
                  <a:solidFill>
                    <a:srgbClr val="0432FF"/>
                  </a:solidFill>
                </a:endParaRPr>
              </a:p>
            </p:txBody>
          </p:sp>
        </mc:Choice>
        <mc:Fallback xmlns="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3E62DB0E-2DF7-4568-9339-6357BC4A92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8701" y="4168255"/>
                <a:ext cx="1912831" cy="369332"/>
              </a:xfrm>
              <a:prstGeom prst="rect">
                <a:avLst/>
              </a:prstGeom>
              <a:blipFill>
                <a:blip r:embed="rId5"/>
                <a:stretch>
                  <a:fillRect l="-2866" r="-3185" b="-3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文本框 36">
            <a:extLst>
              <a:ext uri="{FF2B5EF4-FFF2-40B4-BE49-F238E27FC236}">
                <a16:creationId xmlns:a16="http://schemas.microsoft.com/office/drawing/2014/main" id="{9E193E52-D681-4682-B8E8-D638157F9744}"/>
              </a:ext>
            </a:extLst>
          </p:cNvPr>
          <p:cNvSpPr txBox="1"/>
          <p:nvPr/>
        </p:nvSpPr>
        <p:spPr>
          <a:xfrm>
            <a:off x="5154316" y="4965327"/>
            <a:ext cx="34543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黑体" panose="02010600030101010101" pitchFamily="49" charset="-122"/>
                <a:ea typeface="黑体" panose="02010600030101010101" pitchFamily="49" charset="-122"/>
                <a:cs typeface="Arial" panose="020B0604020202020204" pitchFamily="34" charset="0"/>
              </a:rPr>
              <a:t>没有实际应用价值！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23B5F843-E4DF-48F4-8BD3-26BA8F55A0E8}"/>
              </a:ext>
            </a:extLst>
          </p:cNvPr>
          <p:cNvSpPr/>
          <p:nvPr/>
        </p:nvSpPr>
        <p:spPr>
          <a:xfrm>
            <a:off x="6272991" y="3675882"/>
            <a:ext cx="12170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黑体" panose="02010600030101010101" pitchFamily="49" charset="-122"/>
                <a:ea typeface="黑体" panose="02010600030101010101" pitchFamily="49" charset="-122"/>
                <a:cs typeface="Arial" panose="020B0604020202020204" pitchFamily="34" charset="0"/>
              </a:rPr>
              <a:t>输出功率</a:t>
            </a:r>
          </a:p>
        </p:txBody>
      </p:sp>
      <p:sp>
        <p:nvSpPr>
          <p:cNvPr id="2" name="箭头: 下 1">
            <a:extLst>
              <a:ext uri="{FF2B5EF4-FFF2-40B4-BE49-F238E27FC236}">
                <a16:creationId xmlns:a16="http://schemas.microsoft.com/office/drawing/2014/main" id="{38317901-78A7-45F8-90AF-7139A5819CEF}"/>
              </a:ext>
            </a:extLst>
          </p:cNvPr>
          <p:cNvSpPr/>
          <p:nvPr/>
        </p:nvSpPr>
        <p:spPr bwMode="auto">
          <a:xfrm>
            <a:off x="6692900" y="3103234"/>
            <a:ext cx="381000" cy="480467"/>
          </a:xfrm>
          <a:prstGeom prst="downArrow">
            <a:avLst/>
          </a:prstGeom>
          <a:solidFill>
            <a:srgbClr val="9FB1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rgbClr val="257D7D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E47CBEE7-E109-45B6-81C9-1E94830E13FA}"/>
                  </a:ext>
                </a:extLst>
              </p:cNvPr>
              <p:cNvSpPr txBox="1"/>
              <p:nvPr/>
            </p:nvSpPr>
            <p:spPr>
              <a:xfrm>
                <a:off x="3157435" y="1604746"/>
                <a:ext cx="50590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altLang="zh-CN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</m:oMath>
                  </m:oMathPara>
                </a14:m>
                <a:endParaRPr lang="zh-CN" alt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E47CBEE7-E109-45B6-81C9-1E94830E13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7435" y="1604746"/>
                <a:ext cx="505908" cy="400110"/>
              </a:xfrm>
              <a:prstGeom prst="rect">
                <a:avLst/>
              </a:prstGeom>
              <a:blipFill>
                <a:blip r:embed="rId6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6180A0C5-A56C-4523-9F35-B73B3884E81E}"/>
                  </a:ext>
                </a:extLst>
              </p:cNvPr>
              <p:cNvSpPr txBox="1"/>
              <p:nvPr/>
            </p:nvSpPr>
            <p:spPr>
              <a:xfrm>
                <a:off x="3295076" y="3564847"/>
                <a:ext cx="47718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altLang="zh-CN" sz="2000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zh-CN" altLang="en-US" sz="2000" dirty="0">
                  <a:solidFill>
                    <a:srgbClr val="0432FF"/>
                  </a:solidFill>
                </a:endParaRPr>
              </a:p>
            </p:txBody>
          </p:sp>
        </mc:Choice>
        <mc:Fallback xmlns="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6180A0C5-A56C-4523-9F35-B73B3884E8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5076" y="3564847"/>
                <a:ext cx="477182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59EA2DE8-4DC2-434E-A8F3-3B1CD94D569D}"/>
                  </a:ext>
                </a:extLst>
              </p:cNvPr>
              <p:cNvSpPr txBox="1"/>
              <p:nvPr/>
            </p:nvSpPr>
            <p:spPr>
              <a:xfrm>
                <a:off x="2247982" y="2071548"/>
                <a:ext cx="54617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altLang="zh-CN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</m:oMath>
                  </m:oMathPara>
                </a14:m>
                <a:endParaRPr lang="zh-CN" alt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59EA2DE8-4DC2-434E-A8F3-3B1CD94D56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7982" y="2071548"/>
                <a:ext cx="546175" cy="400110"/>
              </a:xfrm>
              <a:prstGeom prst="rect">
                <a:avLst/>
              </a:prstGeom>
              <a:blipFill>
                <a:blip r:embed="rId8"/>
                <a:stretch>
                  <a:fillRect b="-1076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D07D49E7-1367-4033-AC16-B53DD3B95EE1}"/>
                  </a:ext>
                </a:extLst>
              </p:cNvPr>
              <p:cNvSpPr txBox="1"/>
              <p:nvPr/>
            </p:nvSpPr>
            <p:spPr>
              <a:xfrm>
                <a:off x="2521069" y="2670927"/>
                <a:ext cx="52495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altLang="zh-CN" sz="2000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zh-CN" altLang="en-US" sz="2000" dirty="0">
                  <a:solidFill>
                    <a:srgbClr val="0432FF"/>
                  </a:solidFill>
                </a:endParaRPr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D07D49E7-1367-4033-AC16-B53DD3B95E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1069" y="2670927"/>
                <a:ext cx="524951" cy="400110"/>
              </a:xfrm>
              <a:prstGeom prst="rect">
                <a:avLst/>
              </a:prstGeom>
              <a:blipFill>
                <a:blip r:embed="rId9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组合 9">
            <a:extLst>
              <a:ext uri="{FF2B5EF4-FFF2-40B4-BE49-F238E27FC236}">
                <a16:creationId xmlns:a16="http://schemas.microsoft.com/office/drawing/2014/main" id="{D7755439-CEA5-4A06-9145-51E2F3A0A3E2}"/>
              </a:ext>
            </a:extLst>
          </p:cNvPr>
          <p:cNvGrpSpPr/>
          <p:nvPr/>
        </p:nvGrpSpPr>
        <p:grpSpPr>
          <a:xfrm>
            <a:off x="1502205" y="4411534"/>
            <a:ext cx="2037726" cy="1263191"/>
            <a:chOff x="1502205" y="4185290"/>
            <a:chExt cx="2037726" cy="1263191"/>
          </a:xfrm>
        </p:grpSpPr>
        <p:sp>
          <p:nvSpPr>
            <p:cNvPr id="35" name="圆角矩形 1">
              <a:extLst>
                <a:ext uri="{FF2B5EF4-FFF2-40B4-BE49-F238E27FC236}">
                  <a16:creationId xmlns:a16="http://schemas.microsoft.com/office/drawing/2014/main" id="{A1FBCA26-CFBC-4CF0-94B0-04CCA2DABBBC}"/>
                </a:ext>
              </a:extLst>
            </p:cNvPr>
            <p:cNvSpPr/>
            <p:nvPr/>
          </p:nvSpPr>
          <p:spPr bwMode="auto">
            <a:xfrm>
              <a:off x="1584510" y="4213781"/>
              <a:ext cx="1912832" cy="1234700"/>
            </a:xfrm>
            <a:prstGeom prst="roundRect">
              <a:avLst>
                <a:gd name="adj" fmla="val 4261"/>
              </a:avLst>
            </a:prstGeom>
            <a:noFill/>
            <a:ln w="28575" cap="flat" cmpd="sng" algn="ctr">
              <a:solidFill>
                <a:srgbClr val="E19C24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文本框 38">
                  <a:extLst>
                    <a:ext uri="{FF2B5EF4-FFF2-40B4-BE49-F238E27FC236}">
                      <a16:creationId xmlns:a16="http://schemas.microsoft.com/office/drawing/2014/main" id="{CBBF8286-8A3B-445F-B855-03FEEFD5A7C0}"/>
                    </a:ext>
                  </a:extLst>
                </p:cNvPr>
                <p:cNvSpPr txBox="1"/>
                <p:nvPr/>
              </p:nvSpPr>
              <p:spPr>
                <a:xfrm>
                  <a:off x="1502205" y="4651451"/>
                  <a:ext cx="2037726" cy="75187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defTabSz="34290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b="1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b="1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𝜼</m:t>
                            </m:r>
                          </m:e>
                          <m:sub>
                            <m:r>
                              <a:rPr lang="en-US" altLang="zh-CN" b="1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𝑪</m:t>
                            </m:r>
                          </m:sub>
                        </m:sSub>
                        <m:r>
                          <a:rPr lang="en-US" altLang="zh-CN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altLang="zh-CN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altLang="zh-CN" b="1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altLang="zh-CN" b="1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1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𝑻</m:t>
                                </m:r>
                              </m:e>
                              <m:sub>
                                <m:r>
                                  <a:rPr lang="en-US" altLang="zh-CN" b="1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𝒄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altLang="zh-CN" b="1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1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𝑻</m:t>
                                </m:r>
                              </m:e>
                              <m:sub>
                                <m:r>
                                  <a:rPr lang="en-US" altLang="zh-CN" b="1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𝒉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lang="zh-CN" altLang="en-US" b="1" dirty="0">
                    <a:solidFill>
                      <a:prstClr val="white"/>
                    </a:solidFill>
                    <a:latin typeface="Arial" panose="020B0604020202020204"/>
                  </a:endParaRPr>
                </a:p>
              </p:txBody>
            </p:sp>
          </mc:Choice>
          <mc:Fallback xmlns="">
            <p:sp>
              <p:nvSpPr>
                <p:cNvPr id="39" name="文本框 38">
                  <a:extLst>
                    <a:ext uri="{FF2B5EF4-FFF2-40B4-BE49-F238E27FC236}">
                      <a16:creationId xmlns:a16="http://schemas.microsoft.com/office/drawing/2014/main" id="{CBBF8286-8A3B-445F-B855-03FEEFD5A7C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02205" y="4651451"/>
                  <a:ext cx="2037726" cy="75187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01DFB134-8A7F-4433-84A7-140A0D093112}"/>
                </a:ext>
              </a:extLst>
            </p:cNvPr>
            <p:cNvSpPr txBox="1"/>
            <p:nvPr/>
          </p:nvSpPr>
          <p:spPr>
            <a:xfrm>
              <a:off x="1813182" y="4185290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卡诺效率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10188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9" name="表格 28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852778" y="1030220"/>
              <a:ext cx="7438444" cy="3990563"/>
            </p:xfrm>
            <a:graphic>
              <a:graphicData uri="http://schemas.openxmlformats.org/drawingml/2006/table">
                <a:tbl>
                  <a:tblPr firstRow="1" bandRow="1">
                    <a:tableStyleId>{C4B1156A-380E-4F78-BDF5-A606A8083BF9}</a:tableStyleId>
                  </a:tblPr>
                  <a:tblGrid>
                    <a:gridCol w="13970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10515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9362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626240"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sz="2000" b="0" i="1" dirty="0">
                            <a:solidFill>
                              <a:srgbClr val="FFFF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34290" marB="3429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800" b="0" dirty="0">
                              <a:solidFill>
                                <a:srgbClr val="0432FF"/>
                              </a:solidFill>
                              <a:latin typeface="黑体" panose="02010600030101010101" pitchFamily="49" charset="-122"/>
                              <a:ea typeface="黑体" panose="02010600030101010101" pitchFamily="49" charset="-122"/>
                            </a:rPr>
                            <a:t>理想热机</a:t>
                          </a:r>
                          <a:endParaRPr lang="zh-CN" altLang="en-US" sz="2800" b="0" i="0" dirty="0">
                            <a:solidFill>
                              <a:srgbClr val="0432FF"/>
                            </a:solidFill>
                            <a:latin typeface="黑体" panose="02010600030101010101" pitchFamily="49" charset="-122"/>
                            <a:ea typeface="黑体" panose="02010600030101010101" pitchFamily="49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34290" marB="3429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800" b="0" dirty="0">
                              <a:solidFill>
                                <a:srgbClr val="0432FF"/>
                              </a:solidFill>
                              <a:latin typeface="黑体" panose="02010600030101010101" pitchFamily="49" charset="-122"/>
                              <a:ea typeface="黑体" panose="02010600030101010101" pitchFamily="49" charset="-122"/>
                            </a:rPr>
                            <a:t>实际热机</a:t>
                          </a:r>
                          <a:endParaRPr lang="zh-CN" altLang="en-US" sz="2800" b="0" i="0" dirty="0">
                            <a:solidFill>
                              <a:srgbClr val="0432FF"/>
                            </a:solidFill>
                            <a:latin typeface="黑体" panose="02010600030101010101" pitchFamily="49" charset="-122"/>
                            <a:ea typeface="黑体" panose="02010600030101010101" pitchFamily="49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34290" marB="34290"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8898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400" b="0" dirty="0">
                              <a:solidFill>
                                <a:srgbClr val="800000"/>
                              </a:solidFill>
                              <a:latin typeface="SimHei" panose="02010600030101010101" pitchFamily="49" charset="-122"/>
                              <a:ea typeface="SimHei" panose="02010600030101010101" pitchFamily="49" charset="-122"/>
                            </a:rPr>
                            <a:t>循环时间</a:t>
                          </a:r>
                          <a:endParaRPr lang="zh-CN" altLang="en-US" sz="2400" b="0" i="0" dirty="0">
                            <a:solidFill>
                              <a:srgbClr val="800000"/>
                            </a:solidFill>
                            <a:latin typeface="SimHei" panose="02010600030101010101" pitchFamily="49" charset="-122"/>
                            <a:ea typeface="SimHei" panose="02010600030101010101" pitchFamily="49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34290" marB="3429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  <m:r>
                                  <a:rPr lang="zh-CN" altLang="en-US" sz="2000" b="0" smtClean="0">
                                    <a:latin typeface="Cambria Math" panose="02040503050406030204" pitchFamily="18" charset="0"/>
                                  </a:rPr>
                                  <m:t>→∞</m:t>
                                </m:r>
                              </m:oMath>
                            </m:oMathPara>
                          </a14:m>
                          <a:endParaRPr lang="zh-CN" altLang="en-US" sz="2000" b="0" i="1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34290" marB="3429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SimHei" panose="02010600030101010101" pitchFamily="49" charset="-122"/>
                                    <a:cs typeface="Arial" panose="020B0604020202020204" pitchFamily="34" charset="0"/>
                                  </a:rPr>
                                  <m:t>𝜏</m:t>
                                </m:r>
                                <m:r>
                                  <a:rPr lang="en-US" altLang="zh-CN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SimHei" panose="02010600030101010101" pitchFamily="49" charset="-122"/>
                                    <a:cs typeface="Arial" panose="020B0604020202020204" pitchFamily="34" charset="0"/>
                                  </a:rPr>
                                  <m:t>&lt;∞</m:t>
                                </m:r>
                              </m:oMath>
                            </m:oMathPara>
                          </a14:m>
                          <a:endParaRPr lang="zh-CN" altLang="en-US" sz="2000" b="0" i="0" dirty="0">
                            <a:solidFill>
                              <a:schemeClr val="tx1"/>
                            </a:solidFill>
                            <a:latin typeface="SimHei" panose="02010600030101010101" pitchFamily="49" charset="-122"/>
                            <a:ea typeface="SimHei" panose="02010600030101010101" pitchFamily="49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34290" marB="34290"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8898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400" b="0" dirty="0">
                              <a:solidFill>
                                <a:srgbClr val="800000"/>
                              </a:solidFill>
                              <a:latin typeface="SimHei" panose="02010600030101010101" pitchFamily="49" charset="-122"/>
                              <a:ea typeface="SimHei" panose="02010600030101010101" pitchFamily="49" charset="-122"/>
                            </a:rPr>
                            <a:t>功率</a:t>
                          </a:r>
                          <a:endParaRPr lang="zh-CN" altLang="en-US" sz="2400" b="0" i="0" dirty="0">
                            <a:solidFill>
                              <a:srgbClr val="800000"/>
                            </a:solidFill>
                            <a:latin typeface="SimHei" panose="02010600030101010101" pitchFamily="49" charset="-122"/>
                            <a:ea typeface="SimHei" panose="02010600030101010101" pitchFamily="49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34290" marB="3429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34975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r>
                                  <a:rPr lang="zh-CN" altLang="en-US" sz="2000" b="0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zh-CN" altLang="en-US" sz="2000" b="0" i="1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34290" marB="3429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34975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r>
                                  <a:rPr lang="en-US" altLang="zh-CN" sz="2000" b="0" smtClean="0">
                                    <a:latin typeface="Cambria Math" panose="02040503050406030204" pitchFamily="18" charset="0"/>
                                  </a:rPr>
                                  <m:t>&gt;</m:t>
                                </m:r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zh-CN" altLang="en-US" sz="2000" b="0" i="1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34290" marB="34290" anchor="ctr"/>
                    </a:tc>
                    <a:extLst>
                      <a:ext uri="{0D108BD9-81ED-4DB2-BD59-A6C34878D82A}">
                        <a16:rowId xmlns:a16="http://schemas.microsoft.com/office/drawing/2014/main" val="275246756"/>
                      </a:ext>
                    </a:extLst>
                  </a:tr>
                  <a:tr h="48898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400" b="0" dirty="0">
                              <a:solidFill>
                                <a:srgbClr val="800000"/>
                              </a:solidFill>
                              <a:latin typeface="SimHei" panose="02010600030101010101" pitchFamily="49" charset="-122"/>
                              <a:ea typeface="SimHei" panose="02010600030101010101" pitchFamily="49" charset="-122"/>
                            </a:rPr>
                            <a:t>效率</a:t>
                          </a:r>
                          <a:endParaRPr lang="zh-CN" altLang="en-US" sz="2400" b="0" i="0" dirty="0">
                            <a:solidFill>
                              <a:srgbClr val="800000"/>
                            </a:solidFill>
                            <a:latin typeface="SimHei" panose="02010600030101010101" pitchFamily="49" charset="-122"/>
                            <a:ea typeface="SimHei" panose="02010600030101010101" pitchFamily="49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34290" marB="3429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sz="2000" b="0" i="1" smtClean="0">
                                        <a:latin typeface="Cambria Math" panose="02040503050406030204" pitchFamily="18" charset="0"/>
                                      </a:rPr>
                                      <m:t>𝜂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altLang="zh-CN" sz="2000" b="0" i="0" smtClean="0">
                                        <a:latin typeface="Cambria Math" panose="02040503050406030204" pitchFamily="18" charset="0"/>
                                      </a:rPr>
                                      <m:t>max</m:t>
                                    </m:r>
                                  </m:sub>
                                </m:sSub>
                                <m:r>
                                  <a:rPr lang="en-US" altLang="zh-CN" sz="2000" b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zh-CN" sz="2000" b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  <m:r>
                                  <a:rPr lang="en-US" altLang="zh-CN" sz="2000" b="0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sSub>
                                  <m:sSubPr>
                                    <m:ctrlP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sz="2000" b="0" i="1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34290" marB="3429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sz="2000" b="0" i="1" smtClean="0">
                                        <a:latin typeface="Cambria Math" panose="02040503050406030204" pitchFamily="18" charset="0"/>
                                      </a:rPr>
                                      <m:t>𝜂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altLang="zh-CN" sz="2000" b="0" i="0" smtClean="0">
                                        <a:latin typeface="Cambria Math" panose="02040503050406030204" pitchFamily="18" charset="0"/>
                                      </a:rPr>
                                      <m:t>max</m:t>
                                    </m:r>
                                  </m:sub>
                                </m:sSub>
                                <m:r>
                                  <a:rPr lang="en-US" altLang="zh-CN" sz="2000" b="0" smtClean="0"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zh-CN" sz="2000" b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  <m:r>
                                  <a:rPr lang="en-US" altLang="zh-CN" sz="2000" b="0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sSub>
                                  <m:sSubPr>
                                    <m:ctrlP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sz="2000" b="0" i="1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34290" marB="34290"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188351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400" b="0" i="0" dirty="0">
                              <a:solidFill>
                                <a:srgbClr val="800000"/>
                              </a:solidFill>
                              <a:latin typeface="SimHei" panose="02010600030101010101" pitchFamily="49" charset="-122"/>
                              <a:ea typeface="SimHei" panose="02010600030101010101" pitchFamily="49" charset="-122"/>
                              <a:cs typeface="Arial" panose="020B0604020202020204" pitchFamily="34" charset="0"/>
                            </a:rPr>
                            <a:t>演示图</a:t>
                          </a:r>
                        </a:p>
                      </a:txBody>
                      <a:tcPr marL="68580" marR="68580" marT="34290" marB="3429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34975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:endParaRPr lang="en-US" altLang="zh-CN" sz="2000" b="0" dirty="0">
                            <a:solidFill>
                              <a:srgbClr val="002060"/>
                            </a:solidFill>
                          </a:endParaRPr>
                        </a:p>
                        <a:p>
                          <a:pPr marL="0" marR="0" lvl="0" indent="0" algn="ctr" defTabSz="434975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:endParaRPr lang="en-US" altLang="zh-CN" sz="2000" b="0" dirty="0">
                            <a:solidFill>
                              <a:srgbClr val="002060"/>
                            </a:solidFill>
                          </a:endParaRPr>
                        </a:p>
                        <a:p>
                          <a:pPr marL="0" marR="0" lvl="0" indent="0" algn="ctr" defTabSz="434975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:endParaRPr lang="en-US" altLang="zh-CN" sz="2000" b="0" dirty="0">
                            <a:solidFill>
                              <a:srgbClr val="002060"/>
                            </a:solidFill>
                          </a:endParaRPr>
                        </a:p>
                        <a:p>
                          <a:pPr marL="0" marR="0" lvl="0" indent="0" algn="ctr" defTabSz="434975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:endParaRPr lang="en-US" altLang="zh-CN" sz="2000" b="0" dirty="0">
                            <a:solidFill>
                              <a:srgbClr val="002060"/>
                            </a:solidFill>
                          </a:endParaRPr>
                        </a:p>
                        <a:p>
                          <a:pPr marL="0" marR="0" lvl="0" indent="0" algn="ctr" defTabSz="434975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:endParaRPr lang="en-US" altLang="zh-CN" sz="2000" b="0" dirty="0">
                            <a:solidFill>
                              <a:srgbClr val="002060"/>
                            </a:solidFill>
                          </a:endParaRPr>
                        </a:p>
                        <a:p>
                          <a:pPr marL="0" marR="0" lvl="0" indent="0" algn="ctr" defTabSz="434975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:endParaRPr lang="zh-CN" altLang="en-US" sz="2000" b="0" i="1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34290" marB="3429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34975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:endParaRPr lang="zh-CN" altLang="en-US" sz="2000" b="0" i="1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34290" marB="34290" anchor="ctr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9" name="表格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62784384"/>
                  </p:ext>
                </p:extLst>
              </p:nvPr>
            </p:nvGraphicFramePr>
            <p:xfrm>
              <a:off x="852778" y="1030220"/>
              <a:ext cx="7438444" cy="3990563"/>
            </p:xfrm>
            <a:graphic>
              <a:graphicData uri="http://schemas.openxmlformats.org/drawingml/2006/table">
                <a:tbl>
                  <a:tblPr firstRow="1" bandRow="1">
                    <a:tableStyleId>{C4B1156A-380E-4F78-BDF5-A606A8083BF9}</a:tableStyleId>
                  </a:tblPr>
                  <a:tblGrid>
                    <a:gridCol w="13970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10515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9362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626240"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sz="2000" b="0" i="1" dirty="0">
                            <a:solidFill>
                              <a:srgbClr val="FFFF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34290" marB="3429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800" b="0" dirty="0">
                              <a:solidFill>
                                <a:srgbClr val="0432FF"/>
                              </a:solidFill>
                              <a:latin typeface="黑体" panose="02010600030101010101" pitchFamily="49" charset="-122"/>
                              <a:ea typeface="黑体" panose="02010600030101010101" pitchFamily="49" charset="-122"/>
                            </a:rPr>
                            <a:t>理想热机</a:t>
                          </a:r>
                          <a:endParaRPr lang="zh-CN" altLang="en-US" sz="2800" b="0" i="0" dirty="0">
                            <a:solidFill>
                              <a:srgbClr val="0432FF"/>
                            </a:solidFill>
                            <a:latin typeface="黑体" panose="02010600030101010101" pitchFamily="49" charset="-122"/>
                            <a:ea typeface="黑体" panose="02010600030101010101" pitchFamily="49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34290" marB="3429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800" b="0" dirty="0">
                              <a:solidFill>
                                <a:srgbClr val="0432FF"/>
                              </a:solidFill>
                              <a:latin typeface="黑体" panose="02010600030101010101" pitchFamily="49" charset="-122"/>
                              <a:ea typeface="黑体" panose="02010600030101010101" pitchFamily="49" charset="-122"/>
                            </a:rPr>
                            <a:t>实际热机</a:t>
                          </a:r>
                          <a:endParaRPr lang="zh-CN" altLang="en-US" sz="2800" b="0" i="0" dirty="0">
                            <a:solidFill>
                              <a:srgbClr val="0432FF"/>
                            </a:solidFill>
                            <a:latin typeface="黑体" panose="02010600030101010101" pitchFamily="49" charset="-122"/>
                            <a:ea typeface="黑体" panose="02010600030101010101" pitchFamily="49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34290" marB="34290"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8898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400" b="0" dirty="0">
                              <a:solidFill>
                                <a:srgbClr val="800000"/>
                              </a:solidFill>
                              <a:latin typeface="SimHei" panose="02010600030101010101" pitchFamily="49" charset="-122"/>
                              <a:ea typeface="SimHei" panose="02010600030101010101" pitchFamily="49" charset="-122"/>
                            </a:rPr>
                            <a:t>循环时间</a:t>
                          </a:r>
                          <a:endParaRPr lang="zh-CN" altLang="en-US" sz="2400" b="0" i="0" dirty="0">
                            <a:solidFill>
                              <a:srgbClr val="800000"/>
                            </a:solidFill>
                            <a:latin typeface="SimHei" panose="02010600030101010101" pitchFamily="49" charset="-122"/>
                            <a:ea typeface="SimHei" panose="02010600030101010101" pitchFamily="49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34290" marB="34290" anchor="ctr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34290" marB="34290" anchor="ctr">
                        <a:blipFill>
                          <a:blip r:embed="rId3"/>
                          <a:stretch>
                            <a:fillRect l="-45294" t="-130000" r="-94902" b="-593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34290" marB="34290" anchor="ctr">
                        <a:blipFill>
                          <a:blip r:embed="rId3"/>
                          <a:stretch>
                            <a:fillRect l="-153734" t="-130000" r="-415" b="-5937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8898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400" b="0" dirty="0">
                              <a:solidFill>
                                <a:srgbClr val="800000"/>
                              </a:solidFill>
                              <a:latin typeface="SimHei" panose="02010600030101010101" pitchFamily="49" charset="-122"/>
                              <a:ea typeface="SimHei" panose="02010600030101010101" pitchFamily="49" charset="-122"/>
                            </a:rPr>
                            <a:t>功率</a:t>
                          </a:r>
                          <a:endParaRPr lang="zh-CN" altLang="en-US" sz="2400" b="0" i="0" dirty="0">
                            <a:solidFill>
                              <a:srgbClr val="800000"/>
                            </a:solidFill>
                            <a:latin typeface="SimHei" panose="02010600030101010101" pitchFamily="49" charset="-122"/>
                            <a:ea typeface="SimHei" panose="02010600030101010101" pitchFamily="49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34290" marB="34290" anchor="ctr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34290" marB="34290" anchor="ctr">
                        <a:blipFill>
                          <a:blip r:embed="rId3"/>
                          <a:stretch>
                            <a:fillRect l="-45294" t="-227160" r="-94902" b="-48642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34290" marB="34290" anchor="ctr">
                        <a:blipFill>
                          <a:blip r:embed="rId3"/>
                          <a:stretch>
                            <a:fillRect l="-153734" t="-227160" r="-415" b="-48642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5246756"/>
                      </a:ext>
                    </a:extLst>
                  </a:tr>
                  <a:tr h="48898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400" b="0" dirty="0">
                              <a:solidFill>
                                <a:srgbClr val="800000"/>
                              </a:solidFill>
                              <a:latin typeface="SimHei" panose="02010600030101010101" pitchFamily="49" charset="-122"/>
                              <a:ea typeface="SimHei" panose="02010600030101010101" pitchFamily="49" charset="-122"/>
                            </a:rPr>
                            <a:t>效率</a:t>
                          </a:r>
                          <a:endParaRPr lang="zh-CN" altLang="en-US" sz="2400" b="0" i="0" dirty="0">
                            <a:solidFill>
                              <a:srgbClr val="800000"/>
                            </a:solidFill>
                            <a:latin typeface="SimHei" panose="02010600030101010101" pitchFamily="49" charset="-122"/>
                            <a:ea typeface="SimHei" panose="02010600030101010101" pitchFamily="49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34290" marB="34290" anchor="ctr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34290" marB="34290" anchor="ctr">
                        <a:blipFill>
                          <a:blip r:embed="rId3"/>
                          <a:stretch>
                            <a:fillRect l="-45294" t="-331250" r="-94902" b="-39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34290" marB="34290" anchor="ctr">
                        <a:blipFill>
                          <a:blip r:embed="rId3"/>
                          <a:stretch>
                            <a:fillRect l="-153734" t="-331250" r="-415" b="-39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18973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400" b="0" i="0" dirty="0">
                              <a:solidFill>
                                <a:srgbClr val="800000"/>
                              </a:solidFill>
                              <a:latin typeface="SimHei" panose="02010600030101010101" pitchFamily="49" charset="-122"/>
                              <a:ea typeface="SimHei" panose="02010600030101010101" pitchFamily="49" charset="-122"/>
                              <a:cs typeface="Arial" panose="020B0604020202020204" pitchFamily="34" charset="0"/>
                            </a:rPr>
                            <a:t>演示图</a:t>
                          </a:r>
                        </a:p>
                      </a:txBody>
                      <a:tcPr marL="68580" marR="68580" marT="34290" marB="3429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34975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:endParaRPr lang="en-US" altLang="zh-CN" sz="2000" b="0" dirty="0">
                            <a:solidFill>
                              <a:srgbClr val="002060"/>
                            </a:solidFill>
                          </a:endParaRPr>
                        </a:p>
                        <a:p>
                          <a:pPr marL="0" marR="0" lvl="0" indent="0" algn="ctr" defTabSz="434975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:endParaRPr lang="en-US" altLang="zh-CN" sz="2000" b="0" dirty="0">
                            <a:solidFill>
                              <a:srgbClr val="002060"/>
                            </a:solidFill>
                          </a:endParaRPr>
                        </a:p>
                        <a:p>
                          <a:pPr marL="0" marR="0" lvl="0" indent="0" algn="ctr" defTabSz="434975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:endParaRPr lang="en-US" altLang="zh-CN" sz="2000" b="0" dirty="0">
                            <a:solidFill>
                              <a:srgbClr val="002060"/>
                            </a:solidFill>
                          </a:endParaRPr>
                        </a:p>
                        <a:p>
                          <a:pPr marL="0" marR="0" lvl="0" indent="0" algn="ctr" defTabSz="434975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:endParaRPr lang="en-US" altLang="zh-CN" sz="2000" b="0" dirty="0">
                            <a:solidFill>
                              <a:srgbClr val="002060"/>
                            </a:solidFill>
                          </a:endParaRPr>
                        </a:p>
                        <a:p>
                          <a:pPr marL="0" marR="0" lvl="0" indent="0" algn="ctr" defTabSz="434975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:endParaRPr lang="en-US" altLang="zh-CN" sz="2000" b="0" dirty="0">
                            <a:solidFill>
                              <a:srgbClr val="002060"/>
                            </a:solidFill>
                          </a:endParaRPr>
                        </a:p>
                        <a:p>
                          <a:pPr marL="0" marR="0" lvl="0" indent="0" algn="ctr" defTabSz="434975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:endParaRPr lang="zh-CN" altLang="en-US" sz="2000" b="0" i="1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34290" marB="3429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34975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:endParaRPr lang="zh-CN" altLang="en-US" sz="2000" b="0" i="1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34290" marB="34290" anchor="ctr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7" name="Picture 2" descr="âheat engine gifâçå¾çæç´¢ç»æ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442" y="3314419"/>
            <a:ext cx="1771215" cy="13962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âheat engine gifâçå¾çæç´¢ç»æ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8559" y="3314419"/>
            <a:ext cx="1771215" cy="13962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文本框 31"/>
          <p:cNvSpPr txBox="1"/>
          <p:nvPr/>
        </p:nvSpPr>
        <p:spPr>
          <a:xfrm>
            <a:off x="885609" y="5195353"/>
            <a:ext cx="7772596" cy="984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0432FF"/>
                </a:solidFill>
                <a:latin typeface="黑体" panose="02010600030101010101" pitchFamily="49" charset="-122"/>
                <a:ea typeface="黑体" panose="02010600030101010101" pitchFamily="49" charset="-122"/>
                <a:cs typeface="Arial" panose="020B0604020202020204" pitchFamily="34" charset="0"/>
              </a:rPr>
              <a:t>减小有限时间过程不可逆性与能量耗散</a:t>
            </a:r>
            <a:endParaRPr lang="en-US" altLang="zh-CN" dirty="0">
              <a:solidFill>
                <a:srgbClr val="0432FF"/>
              </a:solidFill>
              <a:latin typeface="黑体" panose="02010600030101010101" pitchFamily="49" charset="-122"/>
              <a:ea typeface="黑体" panose="02010600030101010101" pitchFamily="49" charset="-122"/>
              <a:cs typeface="Arial" panose="020B0604020202020204" pitchFamily="34" charset="0"/>
            </a:endParaRP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0432FF"/>
                </a:solidFill>
                <a:latin typeface="黑体" panose="02010600030101010101" pitchFamily="49" charset="-122"/>
                <a:ea typeface="黑体" panose="02010600030101010101" pitchFamily="49" charset="-122"/>
                <a:cs typeface="Arial" panose="020B0604020202020204" pitchFamily="34" charset="0"/>
              </a:rPr>
              <a:t>优化有限时间热力学循环以提高热机的</a:t>
            </a:r>
            <a:r>
              <a:rPr lang="zh-CN" alt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0030101010101" pitchFamily="49" charset="-122"/>
                <a:ea typeface="黑体" panose="02010600030101010101" pitchFamily="49" charset="-122"/>
                <a:cs typeface="Arial" panose="020B0604020202020204" pitchFamily="34" charset="0"/>
              </a:rPr>
              <a:t>功率</a:t>
            </a:r>
            <a:r>
              <a:rPr lang="zh-CN" altLang="en-US" dirty="0">
                <a:solidFill>
                  <a:srgbClr val="0432FF"/>
                </a:solidFill>
                <a:latin typeface="黑体" panose="02010600030101010101" pitchFamily="49" charset="-122"/>
                <a:ea typeface="黑体" panose="02010600030101010101" pitchFamily="49" charset="-122"/>
                <a:cs typeface="Arial" panose="020B0604020202020204" pitchFamily="34" charset="0"/>
              </a:rPr>
              <a:t>和效率</a:t>
            </a:r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CACAE1AA-BEE5-48C1-821F-36DBC4F7E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有限时间热力学</a:t>
            </a:r>
          </a:p>
        </p:txBody>
      </p:sp>
      <p:sp>
        <p:nvSpPr>
          <p:cNvPr id="11" name="灯片编号占位符 6">
            <a:extLst>
              <a:ext uri="{FF2B5EF4-FFF2-40B4-BE49-F238E27FC236}">
                <a16:creationId xmlns:a16="http://schemas.microsoft.com/office/drawing/2014/main" id="{089692CF-F0FD-4362-B2E5-CFA55EC2A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15047" y="6424794"/>
            <a:ext cx="2743200" cy="365125"/>
          </a:xfrm>
        </p:spPr>
        <p:txBody>
          <a:bodyPr/>
          <a:lstStyle/>
          <a:p>
            <a:fld id="{87FA7E0F-EE93-4276-95CA-200A95F44878}" type="slidenum">
              <a:rPr lang="zh-CN" altLang="en-US" smtClean="0"/>
              <a:pPr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68998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5">
            <a:extLst>
              <a:ext uri="{FF2B5EF4-FFF2-40B4-BE49-F238E27FC236}">
                <a16:creationId xmlns:a16="http://schemas.microsoft.com/office/drawing/2014/main" id="{D1C5033E-93F3-4151-9AC0-ECF7AB3C8C3B}"/>
              </a:ext>
            </a:extLst>
          </p:cNvPr>
          <p:cNvSpPr/>
          <p:nvPr/>
        </p:nvSpPr>
        <p:spPr>
          <a:xfrm>
            <a:off x="2238892" y="1779855"/>
            <a:ext cx="3600351" cy="2390901"/>
          </a:xfrm>
          <a:prstGeom prst="rect">
            <a:avLst/>
          </a:prstGeom>
          <a:pattFill prst="openDmnd">
            <a:fgClr>
              <a:schemeClr val="accent5">
                <a:lumMod val="7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4EF383BC-25D1-4A38-84D8-C4FF20425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热力学的“相图”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9A0FAA66-5BFF-4BA9-BD53-30049C3ED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5</a:t>
            </a:fld>
            <a:endParaRPr lang="zh-CN" altLang="en-US" dirty="0"/>
          </a:p>
        </p:txBody>
      </p:sp>
      <p:sp>
        <p:nvSpPr>
          <p:cNvPr id="4" name="Rectangle 26">
            <a:extLst>
              <a:ext uri="{FF2B5EF4-FFF2-40B4-BE49-F238E27FC236}">
                <a16:creationId xmlns:a16="http://schemas.microsoft.com/office/drawing/2014/main" id="{83BD116A-3E53-4B78-AA60-9B84D55FE698}"/>
              </a:ext>
            </a:extLst>
          </p:cNvPr>
          <p:cNvSpPr/>
          <p:nvPr/>
        </p:nvSpPr>
        <p:spPr>
          <a:xfrm>
            <a:off x="5835227" y="4170755"/>
            <a:ext cx="1058842" cy="117818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00" dirty="0"/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id="{587F3EF5-0FFD-47AA-AA57-3300F93DCBCB}"/>
              </a:ext>
            </a:extLst>
          </p:cNvPr>
          <p:cNvSpPr/>
          <p:nvPr/>
        </p:nvSpPr>
        <p:spPr>
          <a:xfrm>
            <a:off x="2207127" y="4170756"/>
            <a:ext cx="3632116" cy="1186244"/>
          </a:xfrm>
          <a:prstGeom prst="rect">
            <a:avLst/>
          </a:prstGeom>
          <a:solidFill>
            <a:schemeClr val="accent5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00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EFFB04A-90B7-401E-BE6C-01DD6BE95BED}"/>
              </a:ext>
            </a:extLst>
          </p:cNvPr>
          <p:cNvCxnSpPr/>
          <p:nvPr/>
        </p:nvCxnSpPr>
        <p:spPr>
          <a:xfrm>
            <a:off x="2115275" y="5357000"/>
            <a:ext cx="4967925" cy="0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3FD7EA8-FAB7-4F45-A24C-3F2B25E42592}"/>
              </a:ext>
            </a:extLst>
          </p:cNvPr>
          <p:cNvCxnSpPr/>
          <p:nvPr/>
        </p:nvCxnSpPr>
        <p:spPr>
          <a:xfrm flipV="1">
            <a:off x="2210948" y="1524020"/>
            <a:ext cx="0" cy="3926005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2">
            <a:extLst>
              <a:ext uri="{FF2B5EF4-FFF2-40B4-BE49-F238E27FC236}">
                <a16:creationId xmlns:a16="http://schemas.microsoft.com/office/drawing/2014/main" id="{6C4EE475-460C-437A-8050-7DD2640E3FAD}"/>
              </a:ext>
            </a:extLst>
          </p:cNvPr>
          <p:cNvSpPr txBox="1"/>
          <p:nvPr/>
        </p:nvSpPr>
        <p:spPr>
          <a:xfrm>
            <a:off x="7099805" y="5073839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SimHei" panose="02010600030101010101" pitchFamily="49" charset="-122"/>
                <a:ea typeface="SimHei" panose="02010600030101010101" pitchFamily="49" charset="-122"/>
              </a:rPr>
              <a:t>调控</a:t>
            </a:r>
            <a:endParaRPr lang="en-US" sz="2000" dirty="0">
              <a:latin typeface="SimHei" panose="02010600030101010101" pitchFamily="49" charset="-122"/>
              <a:ea typeface="SimHei" panose="02010600030101010101" pitchFamily="49" charset="-122"/>
            </a:endParaRPr>
          </a:p>
          <a:p>
            <a:r>
              <a:rPr lang="en-US" sz="2000" dirty="0" err="1">
                <a:latin typeface="SimHei" panose="02010600030101010101" pitchFamily="49" charset="-122"/>
                <a:ea typeface="SimHei" panose="02010600030101010101" pitchFamily="49" charset="-122"/>
              </a:rPr>
              <a:t>时间</a:t>
            </a:r>
            <a:endParaRPr lang="en-US" sz="2000" dirty="0">
              <a:latin typeface="SimHei" panose="02010600030101010101" pitchFamily="49" charset="-122"/>
              <a:ea typeface="SimHei" panose="02010600030101010101" pitchFamily="49" charset="-122"/>
            </a:endParaRPr>
          </a:p>
        </p:txBody>
      </p:sp>
      <p:cxnSp>
        <p:nvCxnSpPr>
          <p:cNvPr id="10" name="Straight Connector 15">
            <a:extLst>
              <a:ext uri="{FF2B5EF4-FFF2-40B4-BE49-F238E27FC236}">
                <a16:creationId xmlns:a16="http://schemas.microsoft.com/office/drawing/2014/main" id="{C146E29F-57B0-4235-9192-AE774556B245}"/>
              </a:ext>
            </a:extLst>
          </p:cNvPr>
          <p:cNvCxnSpPr/>
          <p:nvPr/>
        </p:nvCxnSpPr>
        <p:spPr>
          <a:xfrm>
            <a:off x="2803014" y="5275381"/>
            <a:ext cx="0" cy="15240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22">
            <a:extLst>
              <a:ext uri="{FF2B5EF4-FFF2-40B4-BE49-F238E27FC236}">
                <a16:creationId xmlns:a16="http://schemas.microsoft.com/office/drawing/2014/main" id="{66F105B9-273A-4EE1-8FEE-7C5310E47867}"/>
              </a:ext>
            </a:extLst>
          </p:cNvPr>
          <p:cNvSpPr txBox="1"/>
          <p:nvPr/>
        </p:nvSpPr>
        <p:spPr>
          <a:xfrm>
            <a:off x="2571593" y="5405560"/>
            <a:ext cx="1451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rgbClr val="C00000"/>
                </a:solidFill>
                <a:latin typeface="Hei" pitchFamily="2" charset="-122"/>
                <a:ea typeface="Hei" pitchFamily="2" charset="-122"/>
              </a:rPr>
              <a:t>1X热平衡</a:t>
            </a:r>
            <a:r>
              <a:rPr lang="zh-CN" altLang="en-US" sz="1200" dirty="0">
                <a:solidFill>
                  <a:srgbClr val="C00000"/>
                </a:solidFill>
                <a:latin typeface="Hei" pitchFamily="2" charset="-122"/>
                <a:ea typeface="Hei" pitchFamily="2" charset="-122"/>
              </a:rPr>
              <a:t>弛豫</a:t>
            </a:r>
            <a:r>
              <a:rPr lang="en-US" altLang="zh-CN" sz="1200" dirty="0" err="1">
                <a:solidFill>
                  <a:srgbClr val="C00000"/>
                </a:solidFill>
                <a:latin typeface="Hei" pitchFamily="2" charset="-122"/>
                <a:ea typeface="Hei" pitchFamily="2" charset="-122"/>
              </a:rPr>
              <a:t>时间</a:t>
            </a:r>
            <a:endParaRPr lang="en-US" altLang="zh-CN" sz="1200" dirty="0">
              <a:solidFill>
                <a:srgbClr val="C00000"/>
              </a:solidFill>
              <a:latin typeface="Hei" pitchFamily="2" charset="-122"/>
              <a:ea typeface="Hei" pitchFamily="2" charset="-122"/>
            </a:endParaRPr>
          </a:p>
        </p:txBody>
      </p:sp>
      <p:cxnSp>
        <p:nvCxnSpPr>
          <p:cNvPr id="12" name="Straight Connector 23">
            <a:extLst>
              <a:ext uri="{FF2B5EF4-FFF2-40B4-BE49-F238E27FC236}">
                <a16:creationId xmlns:a16="http://schemas.microsoft.com/office/drawing/2014/main" id="{367B3434-B5E2-4BC5-8D87-D04A3C264F3E}"/>
              </a:ext>
            </a:extLst>
          </p:cNvPr>
          <p:cNvCxnSpPr/>
          <p:nvPr/>
        </p:nvCxnSpPr>
        <p:spPr>
          <a:xfrm>
            <a:off x="5837280" y="5280799"/>
            <a:ext cx="0" cy="15240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24">
            <a:extLst>
              <a:ext uri="{FF2B5EF4-FFF2-40B4-BE49-F238E27FC236}">
                <a16:creationId xmlns:a16="http://schemas.microsoft.com/office/drawing/2014/main" id="{C81AA756-EEFA-4F73-AB59-0433EA300324}"/>
              </a:ext>
            </a:extLst>
          </p:cNvPr>
          <p:cNvSpPr txBox="1"/>
          <p:nvPr/>
        </p:nvSpPr>
        <p:spPr>
          <a:xfrm>
            <a:off x="5159870" y="5396707"/>
            <a:ext cx="16305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rgbClr val="C00000"/>
                </a:solidFill>
                <a:latin typeface="Hei" pitchFamily="2" charset="-122"/>
                <a:ea typeface="Hei" pitchFamily="2" charset="-122"/>
              </a:rPr>
              <a:t>100X热平衡</a:t>
            </a:r>
            <a:r>
              <a:rPr lang="zh-CN" altLang="en-US" sz="1200" dirty="0">
                <a:solidFill>
                  <a:srgbClr val="C00000"/>
                </a:solidFill>
                <a:latin typeface="Hei" pitchFamily="2" charset="-122"/>
                <a:ea typeface="Hei" pitchFamily="2" charset="-122"/>
              </a:rPr>
              <a:t>弛豫</a:t>
            </a:r>
            <a:r>
              <a:rPr lang="en-US" altLang="zh-CN" sz="1200" dirty="0" err="1">
                <a:solidFill>
                  <a:srgbClr val="C00000"/>
                </a:solidFill>
                <a:latin typeface="Hei" pitchFamily="2" charset="-122"/>
                <a:ea typeface="Hei" pitchFamily="2" charset="-122"/>
              </a:rPr>
              <a:t>时间</a:t>
            </a:r>
            <a:endParaRPr lang="en-US" altLang="zh-CN" sz="1200" dirty="0">
              <a:solidFill>
                <a:srgbClr val="C00000"/>
              </a:solidFill>
              <a:latin typeface="Hei" pitchFamily="2" charset="-122"/>
              <a:ea typeface="Hei" pitchFamily="2" charset="-122"/>
            </a:endParaRPr>
          </a:p>
        </p:txBody>
      </p:sp>
      <p:sp>
        <p:nvSpPr>
          <p:cNvPr id="14" name="Rectangle 27">
            <a:extLst>
              <a:ext uri="{FF2B5EF4-FFF2-40B4-BE49-F238E27FC236}">
                <a16:creationId xmlns:a16="http://schemas.microsoft.com/office/drawing/2014/main" id="{04F66964-6252-43F2-A1C6-20C02014A513}"/>
              </a:ext>
            </a:extLst>
          </p:cNvPr>
          <p:cNvSpPr/>
          <p:nvPr/>
        </p:nvSpPr>
        <p:spPr>
          <a:xfrm>
            <a:off x="5835227" y="1780385"/>
            <a:ext cx="1058842" cy="2390900"/>
          </a:xfrm>
          <a:prstGeom prst="rect">
            <a:avLst/>
          </a:prstGeom>
          <a:pattFill prst="openDmnd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28">
            <a:extLst>
              <a:ext uri="{FF2B5EF4-FFF2-40B4-BE49-F238E27FC236}">
                <a16:creationId xmlns:a16="http://schemas.microsoft.com/office/drawing/2014/main" id="{5187B379-5045-413A-883C-AB2C87D638C0}"/>
              </a:ext>
            </a:extLst>
          </p:cNvPr>
          <p:cNvSpPr/>
          <p:nvPr/>
        </p:nvSpPr>
        <p:spPr>
          <a:xfrm flipV="1">
            <a:off x="2207126" y="5792727"/>
            <a:ext cx="3628100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31">
            <a:extLst>
              <a:ext uri="{FF2B5EF4-FFF2-40B4-BE49-F238E27FC236}">
                <a16:creationId xmlns:a16="http://schemas.microsoft.com/office/drawing/2014/main" id="{D1A95618-0702-4178-8137-F74F0A81295E}"/>
              </a:ext>
            </a:extLst>
          </p:cNvPr>
          <p:cNvSpPr txBox="1"/>
          <p:nvPr/>
        </p:nvSpPr>
        <p:spPr>
          <a:xfrm>
            <a:off x="2688460" y="584335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有限时间</a:t>
            </a:r>
          </a:p>
        </p:txBody>
      </p:sp>
      <p:sp>
        <p:nvSpPr>
          <p:cNvPr id="18" name="TextBox 32">
            <a:extLst>
              <a:ext uri="{FF2B5EF4-FFF2-40B4-BE49-F238E27FC236}">
                <a16:creationId xmlns:a16="http://schemas.microsoft.com/office/drawing/2014/main" id="{ECA98B33-9780-44A3-BE9D-23AA8A0352C2}"/>
              </a:ext>
            </a:extLst>
          </p:cNvPr>
          <p:cNvSpPr txBox="1"/>
          <p:nvPr/>
        </p:nvSpPr>
        <p:spPr>
          <a:xfrm>
            <a:off x="5827013" y="5858372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SimHei" panose="02010600030101010101" pitchFamily="49" charset="-122"/>
                <a:ea typeface="SimHei" panose="02010600030101010101" pitchFamily="49" charset="-122"/>
              </a:rPr>
              <a:t>准静态</a:t>
            </a:r>
          </a:p>
        </p:txBody>
      </p:sp>
      <p:sp>
        <p:nvSpPr>
          <p:cNvPr id="19" name="TextBox 33">
            <a:extLst>
              <a:ext uri="{FF2B5EF4-FFF2-40B4-BE49-F238E27FC236}">
                <a16:creationId xmlns:a16="http://schemas.microsoft.com/office/drawing/2014/main" id="{8B22F9AC-7769-49A5-AF43-B7EE926B7A72}"/>
              </a:ext>
            </a:extLst>
          </p:cNvPr>
          <p:cNvSpPr txBox="1"/>
          <p:nvPr/>
        </p:nvSpPr>
        <p:spPr>
          <a:xfrm>
            <a:off x="1621294" y="4269432"/>
            <a:ext cx="579518" cy="884945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en-US" sz="2000" dirty="0">
                <a:solidFill>
                  <a:srgbClr val="0432FF"/>
                </a:solidFill>
                <a:latin typeface="Hei" pitchFamily="2" charset="-122"/>
                <a:ea typeface="Hei" pitchFamily="2" charset="-122"/>
              </a:rPr>
              <a:t>量子</a:t>
            </a:r>
          </a:p>
        </p:txBody>
      </p:sp>
      <p:sp>
        <p:nvSpPr>
          <p:cNvPr id="20" name="TextBox 34">
            <a:extLst>
              <a:ext uri="{FF2B5EF4-FFF2-40B4-BE49-F238E27FC236}">
                <a16:creationId xmlns:a16="http://schemas.microsoft.com/office/drawing/2014/main" id="{453FCA61-93FE-45FE-B62C-5612842F03D7}"/>
              </a:ext>
            </a:extLst>
          </p:cNvPr>
          <p:cNvSpPr txBox="1"/>
          <p:nvPr/>
        </p:nvSpPr>
        <p:spPr>
          <a:xfrm>
            <a:off x="1616819" y="2009531"/>
            <a:ext cx="483787" cy="690574"/>
          </a:xfrm>
          <a:prstGeom prst="rect">
            <a:avLst/>
          </a:prstGeom>
          <a:noFill/>
        </p:spPr>
        <p:txBody>
          <a:bodyPr vert="wordArtVert" wrap="none" rtlCol="0">
            <a:spAutoFit/>
          </a:bodyPr>
          <a:lstStyle/>
          <a:p>
            <a:r>
              <a:rPr lang="en-US" sz="2000" dirty="0">
                <a:solidFill>
                  <a:srgbClr val="0432FF"/>
                </a:solidFill>
                <a:latin typeface="Hei" pitchFamily="2" charset="-122"/>
                <a:ea typeface="Hei" pitchFamily="2" charset="-122"/>
              </a:rPr>
              <a:t>经典</a:t>
            </a:r>
          </a:p>
        </p:txBody>
      </p:sp>
      <p:sp>
        <p:nvSpPr>
          <p:cNvPr id="21" name="TextBox 36">
            <a:extLst>
              <a:ext uri="{FF2B5EF4-FFF2-40B4-BE49-F238E27FC236}">
                <a16:creationId xmlns:a16="http://schemas.microsoft.com/office/drawing/2014/main" id="{6D2BBFC0-A031-47C5-89E5-EE54AA67F048}"/>
              </a:ext>
            </a:extLst>
          </p:cNvPr>
          <p:cNvSpPr txBox="1"/>
          <p:nvPr/>
        </p:nvSpPr>
        <p:spPr>
          <a:xfrm>
            <a:off x="2688460" y="4520619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0030101010101" pitchFamily="49" charset="-122"/>
                <a:ea typeface="SimHei" panose="02010600030101010101" pitchFamily="49" charset="-122"/>
              </a:rPr>
              <a:t>量子</a:t>
            </a:r>
            <a:r>
              <a:rPr lang="en-US" altLang="zh-CN" sz="2000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0030101010101" pitchFamily="49" charset="-122"/>
                <a:ea typeface="SimHei" panose="02010600030101010101" pitchFamily="49" charset="-122"/>
              </a:rPr>
              <a:t>非平衡</a:t>
            </a:r>
            <a:r>
              <a: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0030101010101" pitchFamily="49" charset="-122"/>
                <a:ea typeface="SimHei" panose="02010600030101010101" pitchFamily="49" charset="-122"/>
              </a:rPr>
              <a:t>态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0030101010101" pitchFamily="49" charset="-122"/>
                <a:ea typeface="SimHei" panose="02010600030101010101" pitchFamily="49" charset="-122"/>
              </a:rPr>
              <a:t>热力学</a:t>
            </a:r>
          </a:p>
        </p:txBody>
      </p:sp>
      <p:sp>
        <p:nvSpPr>
          <p:cNvPr id="22" name="TextBox 37">
            <a:extLst>
              <a:ext uri="{FF2B5EF4-FFF2-40B4-BE49-F238E27FC236}">
                <a16:creationId xmlns:a16="http://schemas.microsoft.com/office/drawing/2014/main" id="{1860DD68-91BC-449F-A638-D40E0CD7E6BA}"/>
              </a:ext>
            </a:extLst>
          </p:cNvPr>
          <p:cNvSpPr txBox="1"/>
          <p:nvPr/>
        </p:nvSpPr>
        <p:spPr>
          <a:xfrm>
            <a:off x="5831547" y="4336949"/>
            <a:ext cx="9831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0030101010101" pitchFamily="49" charset="-122"/>
                <a:ea typeface="SimHei" panose="02010600030101010101" pitchFamily="49" charset="-122"/>
              </a:rPr>
              <a:t>量子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0030101010101" pitchFamily="49" charset="-122"/>
              <a:ea typeface="SimHei" panose="02010600030101010101" pitchFamily="49" charset="-122"/>
            </a:endParaRPr>
          </a:p>
          <a:p>
            <a:pPr algn="ctr"/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0030101010101" pitchFamily="49" charset="-122"/>
                <a:ea typeface="SimHei" panose="02010600030101010101" pitchFamily="49" charset="-122"/>
              </a:rPr>
              <a:t>热力学</a:t>
            </a:r>
          </a:p>
        </p:txBody>
      </p:sp>
      <p:sp>
        <p:nvSpPr>
          <p:cNvPr id="23" name="TextBox 38">
            <a:extLst>
              <a:ext uri="{FF2B5EF4-FFF2-40B4-BE49-F238E27FC236}">
                <a16:creationId xmlns:a16="http://schemas.microsoft.com/office/drawing/2014/main" id="{FEFAD975-6028-40F0-B90F-26E216DB30F2}"/>
              </a:ext>
            </a:extLst>
          </p:cNvPr>
          <p:cNvSpPr txBox="1"/>
          <p:nvPr/>
        </p:nvSpPr>
        <p:spPr>
          <a:xfrm>
            <a:off x="2688460" y="2520958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0030101010101" pitchFamily="49" charset="-122"/>
                <a:ea typeface="SimHei" panose="02010600030101010101" pitchFamily="49" charset="-122"/>
              </a:rPr>
              <a:t>经典非平衡</a:t>
            </a:r>
            <a:r>
              <a: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0030101010101" pitchFamily="49" charset="-122"/>
                <a:ea typeface="SimHei" panose="02010600030101010101" pitchFamily="49" charset="-122"/>
              </a:rPr>
              <a:t>态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0030101010101" pitchFamily="49" charset="-122"/>
                <a:ea typeface="SimHei" panose="02010600030101010101" pitchFamily="49" charset="-122"/>
              </a:rPr>
              <a:t>热力学</a:t>
            </a:r>
          </a:p>
        </p:txBody>
      </p:sp>
      <p:sp>
        <p:nvSpPr>
          <p:cNvPr id="24" name="TextBox 39">
            <a:extLst>
              <a:ext uri="{FF2B5EF4-FFF2-40B4-BE49-F238E27FC236}">
                <a16:creationId xmlns:a16="http://schemas.microsoft.com/office/drawing/2014/main" id="{0200FC0A-C764-4BA0-B226-59DA21528EF0}"/>
              </a:ext>
            </a:extLst>
          </p:cNvPr>
          <p:cNvSpPr txBox="1"/>
          <p:nvPr/>
        </p:nvSpPr>
        <p:spPr>
          <a:xfrm>
            <a:off x="6063427" y="2135757"/>
            <a:ext cx="6456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0030101010101" pitchFamily="49" charset="-122"/>
                <a:ea typeface="SimHei" panose="02010600030101010101" pitchFamily="49" charset="-122"/>
              </a:rPr>
              <a:t>经典热力学</a:t>
            </a:r>
          </a:p>
        </p:txBody>
      </p:sp>
      <p:sp>
        <p:nvSpPr>
          <p:cNvPr id="25" name="TextBox 40">
            <a:extLst>
              <a:ext uri="{FF2B5EF4-FFF2-40B4-BE49-F238E27FC236}">
                <a16:creationId xmlns:a16="http://schemas.microsoft.com/office/drawing/2014/main" id="{C26EC973-C164-449F-8082-08466F517381}"/>
              </a:ext>
            </a:extLst>
          </p:cNvPr>
          <p:cNvSpPr txBox="1"/>
          <p:nvPr/>
        </p:nvSpPr>
        <p:spPr>
          <a:xfrm>
            <a:off x="1615061" y="1083101"/>
            <a:ext cx="25387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SimHei" panose="02010600030101010101" pitchFamily="49" charset="-122"/>
                <a:ea typeface="SimHei" panose="02010600030101010101" pitchFamily="49" charset="-122"/>
              </a:rPr>
              <a:t>粒子数或体系尺寸</a:t>
            </a: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0B5B53F0-98DD-45B0-BDC8-50E85F8D2795}"/>
              </a:ext>
            </a:extLst>
          </p:cNvPr>
          <p:cNvGrpSpPr/>
          <p:nvPr/>
        </p:nvGrpSpPr>
        <p:grpSpPr>
          <a:xfrm>
            <a:off x="3085390" y="3707202"/>
            <a:ext cx="2312957" cy="772608"/>
            <a:chOff x="2538955" y="3628370"/>
            <a:chExt cx="2312957" cy="772608"/>
          </a:xfrm>
        </p:grpSpPr>
        <p:sp>
          <p:nvSpPr>
            <p:cNvPr id="26" name="TextBox 31">
              <a:extLst>
                <a:ext uri="{FF2B5EF4-FFF2-40B4-BE49-F238E27FC236}">
                  <a16:creationId xmlns:a16="http://schemas.microsoft.com/office/drawing/2014/main" id="{0C596F2E-63B0-487F-8FD5-304F427FA5D2}"/>
                </a:ext>
              </a:extLst>
            </p:cNvPr>
            <p:cNvSpPr txBox="1"/>
            <p:nvPr/>
          </p:nvSpPr>
          <p:spPr>
            <a:xfrm>
              <a:off x="2546143" y="3796618"/>
              <a:ext cx="22489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C00000"/>
                  </a:solidFill>
                  <a:latin typeface="+mj-ea"/>
                  <a:ea typeface="+mj-ea"/>
                </a:rPr>
                <a:t>有限时间热力学</a:t>
              </a:r>
              <a:endParaRPr lang="en-US" sz="2000" b="1" dirty="0">
                <a:solidFill>
                  <a:srgbClr val="C00000"/>
                </a:solidFill>
                <a:latin typeface="+mj-ea"/>
                <a:ea typeface="+mj-ea"/>
              </a:endParaRPr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D3EB787A-011C-4D89-A2A8-F41C2EE75A43}"/>
                </a:ext>
              </a:extLst>
            </p:cNvPr>
            <p:cNvSpPr/>
            <p:nvPr/>
          </p:nvSpPr>
          <p:spPr bwMode="auto">
            <a:xfrm>
              <a:off x="2538955" y="3628370"/>
              <a:ext cx="2312957" cy="772608"/>
            </a:xfrm>
            <a:prstGeom prst="ellipse">
              <a:avLst/>
            </a:prstGeom>
            <a:noFill/>
            <a:ln w="28575" cap="flat" cmpd="sng" algn="ctr">
              <a:solidFill>
                <a:srgbClr val="C00000"/>
              </a:solidFill>
              <a:prstDash val="sysDash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50A98A4B-A71A-42BE-BACA-139DABA266BB}"/>
              </a:ext>
            </a:extLst>
          </p:cNvPr>
          <p:cNvSpPr/>
          <p:nvPr/>
        </p:nvSpPr>
        <p:spPr>
          <a:xfrm flipV="1">
            <a:off x="5835225" y="5792725"/>
            <a:ext cx="1058843" cy="45719"/>
          </a:xfrm>
          <a:prstGeom prst="rect">
            <a:avLst/>
          </a:prstGeom>
          <a:solidFill>
            <a:srgbClr val="C09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840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标题 1"/>
          <p:cNvSpPr txBox="1"/>
          <p:nvPr/>
        </p:nvSpPr>
        <p:spPr>
          <a:xfrm>
            <a:off x="2588511" y="90715"/>
            <a:ext cx="4803140" cy="635913"/>
          </a:xfrm>
          <a:prstGeom prst="rect">
            <a:avLst/>
          </a:prstGeom>
        </p:spPr>
        <p:txBody>
          <a:bodyPr vert="horz">
            <a:no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3600">
                <a:solidFill>
                  <a:srgbClr val="800000"/>
                </a:solidFill>
                <a:latin typeface="SimHei" panose="02010600030101010101" pitchFamily="49" charset="-122"/>
                <a:ea typeface="SimHei" panose="02010600030101010101" pitchFamily="49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algn="l"/>
            <a:endParaRPr lang="zh-CN" alt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0030101010101" pitchFamily="49" charset="-122"/>
              <a:ea typeface="黑体" panose="02010600030101010101" pitchFamily="49" charset="-122"/>
              <a:cs typeface="+mn-cs"/>
            </a:endParaRPr>
          </a:p>
        </p:txBody>
      </p:sp>
      <p:sp>
        <p:nvSpPr>
          <p:cNvPr id="29" name="圆角矩形 7"/>
          <p:cNvSpPr/>
          <p:nvPr/>
        </p:nvSpPr>
        <p:spPr>
          <a:xfrm>
            <a:off x="857249" y="2350924"/>
            <a:ext cx="1827561" cy="944562"/>
          </a:xfrm>
          <a:prstGeom prst="roundRect">
            <a:avLst>
              <a:gd name="adj" fmla="val 8757"/>
            </a:avLst>
          </a:prstGeom>
          <a:solidFill>
            <a:srgbClr val="597EB3"/>
          </a:solidFill>
          <a:ln w="158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imHei" panose="02010600030101010101" pitchFamily="49" charset="-122"/>
                <a:ea typeface="SimHei" panose="02010600030101010101" pitchFamily="49" charset="-122"/>
                <a:cs typeface="SimHei" panose="02010600030101010101" pitchFamily="49" charset="-122"/>
              </a:rPr>
              <a:t>核电站的热能有效利用</a:t>
            </a:r>
          </a:p>
        </p:txBody>
      </p:sp>
      <p:sp>
        <p:nvSpPr>
          <p:cNvPr id="30" name="圆角矩形 30"/>
          <p:cNvSpPr/>
          <p:nvPr/>
        </p:nvSpPr>
        <p:spPr>
          <a:xfrm>
            <a:off x="3329107" y="2350924"/>
            <a:ext cx="2076331" cy="944562"/>
          </a:xfrm>
          <a:prstGeom prst="roundRect">
            <a:avLst>
              <a:gd name="adj" fmla="val 7792"/>
            </a:avLst>
          </a:prstGeom>
          <a:solidFill>
            <a:srgbClr val="94A088"/>
          </a:solidFill>
          <a:ln w="158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imHei" panose="02010600030101010101" pitchFamily="49" charset="-122"/>
                <a:ea typeface="SimHei" panose="02010600030101010101" pitchFamily="49" charset="-122"/>
                <a:cs typeface="SimHei" panose="02010600030101010101" pitchFamily="49" charset="-122"/>
              </a:rPr>
              <a:t>有限时间热力学</a:t>
            </a:r>
          </a:p>
        </p:txBody>
      </p:sp>
      <p:sp>
        <p:nvSpPr>
          <p:cNvPr id="35" name="圆角矩形 31"/>
          <p:cNvSpPr/>
          <p:nvPr/>
        </p:nvSpPr>
        <p:spPr>
          <a:xfrm>
            <a:off x="6411903" y="1639786"/>
            <a:ext cx="1792297" cy="944561"/>
          </a:xfrm>
          <a:prstGeom prst="roundRect">
            <a:avLst>
              <a:gd name="adj" fmla="val 7238"/>
            </a:avLst>
          </a:prstGeom>
          <a:solidFill>
            <a:srgbClr val="BD582C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imHei" panose="02010600030101010101" pitchFamily="49" charset="-122"/>
                <a:ea typeface="SimHei" panose="02010600030101010101" pitchFamily="49" charset="-122"/>
                <a:cs typeface="SimHei" panose="02010600030101010101" pitchFamily="49" charset="-122"/>
              </a:rPr>
              <a:t>工程热力学</a:t>
            </a:r>
            <a:endParaRPr kumimoji="1" lang="en-US" altLang="zh-CN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imHei" panose="02010600030101010101" pitchFamily="49" charset="-122"/>
              <a:ea typeface="SimHei" panose="02010600030101010101" pitchFamily="49" charset="-122"/>
              <a:cs typeface="SimHei" panose="02010600030101010101" pitchFamily="49" charset="-122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imHei" panose="02010600030101010101" pitchFamily="49" charset="-122"/>
                <a:ea typeface="SimHei" panose="02010600030101010101" pitchFamily="49" charset="-122"/>
                <a:cs typeface="SimHei" panose="02010600030101010101" pitchFamily="49" charset="-122"/>
              </a:rPr>
              <a:t>实际热机优化</a:t>
            </a:r>
          </a:p>
        </p:txBody>
      </p:sp>
      <p:sp>
        <p:nvSpPr>
          <p:cNvPr id="37" name="圆角矩形 32"/>
          <p:cNvSpPr/>
          <p:nvPr/>
        </p:nvSpPr>
        <p:spPr>
          <a:xfrm>
            <a:off x="6411903" y="3165183"/>
            <a:ext cx="1792297" cy="944562"/>
          </a:xfrm>
          <a:prstGeom prst="roundRect">
            <a:avLst>
              <a:gd name="adj" fmla="val 4050"/>
            </a:avLst>
          </a:prstGeom>
          <a:solidFill>
            <a:srgbClr val="0070C0"/>
          </a:solidFill>
          <a:ln w="158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imHei" panose="02010600030101010101" pitchFamily="49" charset="-122"/>
                <a:ea typeface="SimHei" panose="02010600030101010101" pitchFamily="49" charset="-122"/>
                <a:cs typeface="SimHei" panose="02010600030101010101" pitchFamily="49" charset="-122"/>
              </a:rPr>
              <a:t>非平衡热力学</a:t>
            </a:r>
            <a:endParaRPr kumimoji="1" lang="en-US" altLang="zh-CN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imHei" panose="02010600030101010101" pitchFamily="49" charset="-122"/>
              <a:ea typeface="SimHei" panose="02010600030101010101" pitchFamily="49" charset="-122"/>
              <a:cs typeface="SimHei" panose="02010600030101010101" pitchFamily="49" charset="-122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imHei" panose="02010600030101010101" pitchFamily="49" charset="-122"/>
                <a:ea typeface="SimHei" panose="02010600030101010101" pitchFamily="49" charset="-122"/>
                <a:cs typeface="SimHei" panose="02010600030101010101" pitchFamily="49" charset="-122"/>
              </a:rPr>
              <a:t>量子热力学</a:t>
            </a:r>
          </a:p>
        </p:txBody>
      </p:sp>
      <p:cxnSp>
        <p:nvCxnSpPr>
          <p:cNvPr id="38" name="直线箭头连接符 25"/>
          <p:cNvCxnSpPr>
            <a:cxnSpLocks/>
          </p:cNvCxnSpPr>
          <p:nvPr/>
        </p:nvCxnSpPr>
        <p:spPr>
          <a:xfrm>
            <a:off x="2733675" y="2823205"/>
            <a:ext cx="564476" cy="0"/>
          </a:xfrm>
          <a:prstGeom prst="straightConnector1">
            <a:avLst/>
          </a:prstGeom>
          <a:noFill/>
          <a:ln w="38100" cap="flat" cmpd="sng" algn="ctr">
            <a:solidFill>
              <a:srgbClr val="000000"/>
            </a:solidFill>
            <a:prstDash val="solid"/>
            <a:tailEnd type="triangle"/>
          </a:ln>
          <a:effectLst/>
        </p:spPr>
      </p:cxnSp>
      <p:cxnSp>
        <p:nvCxnSpPr>
          <p:cNvPr id="42" name="直线箭头连接符 35"/>
          <p:cNvCxnSpPr/>
          <p:nvPr/>
        </p:nvCxnSpPr>
        <p:spPr>
          <a:xfrm flipV="1">
            <a:off x="5493409" y="2298397"/>
            <a:ext cx="825867" cy="361036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headEnd type="triangle" w="med" len="med"/>
            <a:tailEnd type="triangle" w="med" len="med"/>
          </a:ln>
          <a:effectLst/>
        </p:spPr>
      </p:cxnSp>
      <p:sp>
        <p:nvSpPr>
          <p:cNvPr id="2" name="标题 1">
            <a:extLst>
              <a:ext uri="{FF2B5EF4-FFF2-40B4-BE49-F238E27FC236}">
                <a16:creationId xmlns:a16="http://schemas.microsoft.com/office/drawing/2014/main" id="{B76699BD-2311-4DF9-984D-3CF82D924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有限时间热力学的发展</a:t>
            </a:r>
          </a:p>
        </p:txBody>
      </p:sp>
      <p:sp>
        <p:nvSpPr>
          <p:cNvPr id="13" name="灯片编号占位符 2">
            <a:extLst>
              <a:ext uri="{FF2B5EF4-FFF2-40B4-BE49-F238E27FC236}">
                <a16:creationId xmlns:a16="http://schemas.microsoft.com/office/drawing/2014/main" id="{1BD45D47-742E-41D1-A204-8E830DBFD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16290" y="6411906"/>
            <a:ext cx="2743200" cy="365125"/>
          </a:xfrm>
        </p:spPr>
        <p:txBody>
          <a:bodyPr/>
          <a:lstStyle/>
          <a:p>
            <a:fld id="{87FA7E0F-EE93-4276-95CA-200A95F44878}" type="slidenum">
              <a:rPr lang="zh-CN" altLang="en-US" smtClean="0"/>
              <a:pPr/>
              <a:t>6</a:t>
            </a:fld>
            <a:endParaRPr lang="zh-CN" altLang="en-US" dirty="0"/>
          </a:p>
        </p:txBody>
      </p:sp>
      <p:cxnSp>
        <p:nvCxnSpPr>
          <p:cNvPr id="19" name="直线箭头连接符 35">
            <a:extLst>
              <a:ext uri="{FF2B5EF4-FFF2-40B4-BE49-F238E27FC236}">
                <a16:creationId xmlns:a16="http://schemas.microsoft.com/office/drawing/2014/main" id="{567F3FD7-09A9-4753-8C4D-0303F64DED36}"/>
              </a:ext>
            </a:extLst>
          </p:cNvPr>
          <p:cNvCxnSpPr>
            <a:cxnSpLocks/>
          </p:cNvCxnSpPr>
          <p:nvPr/>
        </p:nvCxnSpPr>
        <p:spPr>
          <a:xfrm>
            <a:off x="5490590" y="3021466"/>
            <a:ext cx="828686" cy="357157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headEnd type="triangle" w="med" len="med"/>
            <a:tailEnd type="triangle" w="med" len="med"/>
          </a:ln>
          <a:effectLst/>
        </p:spPr>
      </p:cxnSp>
      <p:sp>
        <p:nvSpPr>
          <p:cNvPr id="3" name="矩形 2">
            <a:extLst>
              <a:ext uri="{FF2B5EF4-FFF2-40B4-BE49-F238E27FC236}">
                <a16:creationId xmlns:a16="http://schemas.microsoft.com/office/drawing/2014/main" id="{BA244D42-6120-4343-A33C-80ECFF68BDBE}"/>
              </a:ext>
            </a:extLst>
          </p:cNvPr>
          <p:cNvSpPr/>
          <p:nvPr/>
        </p:nvSpPr>
        <p:spPr>
          <a:xfrm>
            <a:off x="1645429" y="5080560"/>
            <a:ext cx="29594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0432FF"/>
                </a:solidFill>
                <a:latin typeface="+mj-lt"/>
                <a:ea typeface="+mj-ea"/>
                <a:cs typeface="Times" panose="02020603050405020304" pitchFamily="18" charset="0"/>
              </a:rPr>
              <a:t>Curzon-Ahlborn</a:t>
            </a:r>
            <a:r>
              <a:rPr lang="zh-CN" altLang="en-US" dirty="0">
                <a:solidFill>
                  <a:srgbClr val="0432FF"/>
                </a:solidFill>
                <a:latin typeface="+mj-lt"/>
                <a:ea typeface="+mj-ea"/>
                <a:cs typeface="Times" panose="02020603050405020304" pitchFamily="18" charset="0"/>
              </a:rPr>
              <a:t>效率</a:t>
            </a:r>
            <a:endParaRPr lang="en-US" altLang="zh-CN" i="1" dirty="0">
              <a:solidFill>
                <a:srgbClr val="0432FF"/>
              </a:solidFill>
              <a:latin typeface="+mj-lt"/>
              <a:ea typeface="+mj-ea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BD2FA6C-FACD-4171-995B-7D622D4B6822}"/>
              </a:ext>
            </a:extLst>
          </p:cNvPr>
          <p:cNvSpPr/>
          <p:nvPr/>
        </p:nvSpPr>
        <p:spPr>
          <a:xfrm>
            <a:off x="1645429" y="6341081"/>
            <a:ext cx="61715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Times" panose="02020603050405020304" pitchFamily="18" charset="0"/>
                <a:ea typeface="黑体" panose="02010600030101010101" pitchFamily="49" charset="-122"/>
                <a:cs typeface="Times" panose="02020603050405020304" pitchFamily="18" charset="0"/>
              </a:rPr>
              <a:t>J. Yvon, in First Geneva Conf. Proc. UN (1955)</a:t>
            </a:r>
          </a:p>
          <a:p>
            <a:r>
              <a:rPr lang="en-US" altLang="zh-CN" sz="1400" dirty="0">
                <a:latin typeface="Times" panose="02020603050405020304" pitchFamily="18" charset="0"/>
                <a:ea typeface="黑体" panose="02010600030101010101" pitchFamily="49" charset="-122"/>
                <a:cs typeface="Times" panose="02020603050405020304" pitchFamily="18" charset="0"/>
              </a:rPr>
              <a:t>F. L. Curzon and B. Ahlborn, </a:t>
            </a:r>
            <a:r>
              <a:rPr lang="en-US" altLang="zh-CN" sz="1400" i="1" dirty="0">
                <a:latin typeface="Times" panose="02020603050405020304" pitchFamily="18" charset="0"/>
                <a:ea typeface="黑体" panose="02010600030101010101" pitchFamily="49" charset="-122"/>
                <a:cs typeface="Times" panose="02020603050405020304" pitchFamily="18" charset="0"/>
              </a:rPr>
              <a:t>Am. J. Phys. </a:t>
            </a:r>
            <a:r>
              <a:rPr lang="en-US" altLang="zh-CN" sz="1400" dirty="0">
                <a:latin typeface="Times" panose="02020603050405020304" pitchFamily="18" charset="0"/>
                <a:ea typeface="黑体" panose="02010600030101010101" pitchFamily="49" charset="-122"/>
                <a:cs typeface="Times" panose="02020603050405020304" pitchFamily="18" charset="0"/>
              </a:rPr>
              <a:t>43, 22 (1975)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C504A9A3-E8C0-4278-9344-016D81325ACF}"/>
                  </a:ext>
                </a:extLst>
              </p:cNvPr>
              <p:cNvSpPr/>
              <p:nvPr/>
            </p:nvSpPr>
            <p:spPr>
              <a:xfrm>
                <a:off x="4885154" y="4637929"/>
                <a:ext cx="2202847" cy="11835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𝐶𝐴</m:t>
                          </m:r>
                        </m:sub>
                      </m:sSub>
                      <m:r>
                        <a:rPr lang="zh-CN" altLang="en-US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1</m:t>
                      </m:r>
                      <m:r>
                        <a:rPr lang="en-US" altLang="zh-CN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zh-CN" altLang="zh-CN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zh-CN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h</m:t>
                                  </m:r>
                                </m:sub>
                              </m:sSub>
                            </m:den>
                          </m:f>
                        </m:e>
                      </m:ra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C504A9A3-E8C0-4278-9344-016D81325A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5154" y="4637929"/>
                <a:ext cx="2202847" cy="11835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4780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表格 1">
                <a:extLst>
                  <a:ext uri="{FF2B5EF4-FFF2-40B4-BE49-F238E27FC236}">
                    <a16:creationId xmlns:a16="http://schemas.microsoft.com/office/drawing/2014/main" id="{668B5E75-5078-41EC-A00C-4186A5C1C31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1230069"/>
                  </p:ext>
                </p:extLst>
              </p:nvPr>
            </p:nvGraphicFramePr>
            <p:xfrm>
              <a:off x="992278" y="2583454"/>
              <a:ext cx="7159443" cy="1137004"/>
            </p:xfrm>
            <a:graphic>
              <a:graphicData uri="http://schemas.openxmlformats.org/drawingml/2006/table">
                <a:tbl>
                  <a:tblPr firstRow="1" bandRow="1">
                    <a:tableStyleId>{D7AC3CCA-C797-4891-BE02-D94E43425B78}</a:tableStyleId>
                  </a:tblPr>
                  <a:tblGrid>
                    <a:gridCol w="2115442">
                      <a:extLst>
                        <a:ext uri="{9D8B030D-6E8A-4147-A177-3AD203B41FA5}">
                          <a16:colId xmlns:a16="http://schemas.microsoft.com/office/drawing/2014/main" val="17523610"/>
                        </a:ext>
                      </a:extLst>
                    </a:gridCol>
                    <a:gridCol w="2201983">
                      <a:extLst>
                        <a:ext uri="{9D8B030D-6E8A-4147-A177-3AD203B41FA5}">
                          <a16:colId xmlns:a16="http://schemas.microsoft.com/office/drawing/2014/main" val="1118604338"/>
                        </a:ext>
                      </a:extLst>
                    </a:gridCol>
                    <a:gridCol w="1438330">
                      <a:extLst>
                        <a:ext uri="{9D8B030D-6E8A-4147-A177-3AD203B41FA5}">
                          <a16:colId xmlns:a16="http://schemas.microsoft.com/office/drawing/2014/main" val="181602920"/>
                        </a:ext>
                      </a:extLst>
                    </a:gridCol>
                    <a:gridCol w="1403688">
                      <a:extLst>
                        <a:ext uri="{9D8B030D-6E8A-4147-A177-3AD203B41FA5}">
                          <a16:colId xmlns:a16="http://schemas.microsoft.com/office/drawing/2014/main" val="2139794655"/>
                        </a:ext>
                      </a:extLst>
                    </a:gridCol>
                  </a:tblGrid>
                  <a:tr h="429233"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:r>
                            <a:rPr kumimoji="1" lang="zh-CN" altLang="en-US" sz="2000" b="0" dirty="0">
                              <a:solidFill>
                                <a:srgbClr val="0432FF"/>
                              </a:solidFill>
                              <a:latin typeface="SimHei" panose="02010600030101010101" pitchFamily="49" charset="-122"/>
                              <a:ea typeface="SimHei" panose="02010600030101010101" pitchFamily="49" charset="-122"/>
                            </a:rPr>
                            <a:t>高 温 传 热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:r>
                            <a:rPr kumimoji="1" lang="zh-CN" altLang="en-US" sz="2000" b="0" dirty="0">
                              <a:solidFill>
                                <a:srgbClr val="0432FF"/>
                              </a:solidFill>
                              <a:latin typeface="SimHei" panose="02010600030101010101" pitchFamily="49" charset="-122"/>
                              <a:ea typeface="SimHei" panose="02010600030101010101" pitchFamily="49" charset="-122"/>
                            </a:rPr>
                            <a:t>低 温 传 热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:r>
                            <a:rPr kumimoji="1" lang="zh-CN" altLang="en-US" sz="2000" b="0" dirty="0">
                              <a:solidFill>
                                <a:srgbClr val="0432FF"/>
                              </a:solidFill>
                              <a:latin typeface="SimHei" panose="02010600030101010101" pitchFamily="49" charset="-122"/>
                              <a:ea typeface="SimHei" panose="02010600030101010101" pitchFamily="49" charset="-122"/>
                            </a:rPr>
                            <a:t>功  率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:r>
                            <a:rPr kumimoji="1" lang="zh-CN" altLang="en-US" sz="2000" b="0" dirty="0">
                              <a:solidFill>
                                <a:srgbClr val="0432FF"/>
                              </a:solidFill>
                              <a:latin typeface="SimHei" panose="02010600030101010101" pitchFamily="49" charset="-122"/>
                              <a:ea typeface="SimHei" panose="02010600030101010101" pitchFamily="49" charset="-122"/>
                            </a:rPr>
                            <a:t>效  率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56705734"/>
                      </a:ext>
                    </a:extLst>
                  </a:tr>
                  <a:tr h="42923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zh-CN" altLang="en-US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lang="zh-CN" alt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sub>
                                </m:sSub>
                                <m:r>
                                  <a:rPr lang="zh-CN" alt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zh-CN" alt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CN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zh-CN" alt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Δ</m:t>
                                    </m:r>
                                    <m:r>
                                      <a:rPr lang="zh-CN" alt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  <m:r>
                                      <a:rPr lang="zh-CN" alt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f>
                                      <m:fPr>
                                        <m:ctrlPr>
                                          <a:rPr lang="zh-CN" alt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sSub>
                                          <m:sSubPr>
                                            <m:ctrlPr>
                                              <a:rPr lang="zh-CN" altLang="en-US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zh-CN" altLang="en-US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Σ</m:t>
                                            </m:r>
                                          </m:e>
                                          <m:sub>
                                            <m:r>
                                              <a:rPr lang="zh-CN" altLang="en-US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h</m:t>
                                            </m:r>
                                          </m:sub>
                                        </m:sSub>
                                      </m:num>
                                      <m:den>
                                        <m:sSub>
                                          <m:sSubPr>
                                            <m:ctrlPr>
                                              <a:rPr lang="zh-CN" altLang="en-US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CN" b="0" i="1" smtClean="0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𝜏</m:t>
                                            </m:r>
                                          </m:e>
                                          <m:sub>
                                            <m:r>
                                              <a:rPr lang="zh-CN" altLang="en-US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h</m:t>
                                            </m:r>
                                          </m:sub>
                                        </m:sSub>
                                      </m:den>
                                    </m:f>
                                  </m:e>
                                </m:d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zh-CN" altLang="en-US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lang="zh-CN" alt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  <m:r>
                                  <a:rPr lang="zh-CN" alt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zh-CN" alt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CN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zh-CN" altLang="en-US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zh-CN" alt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Δ</m:t>
                                    </m:r>
                                    <m:r>
                                      <a:rPr lang="zh-CN" alt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  <m:r>
                                      <a:rPr lang="zh-CN" alt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f>
                                      <m:fPr>
                                        <m:ctrlPr>
                                          <a:rPr lang="zh-CN" alt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sSub>
                                          <m:sSubPr>
                                            <m:ctrlPr>
                                              <a:rPr lang="zh-CN" altLang="en-US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zh-CN" altLang="en-US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Σ</m:t>
                                            </m:r>
                                          </m:e>
                                          <m:sub>
                                            <m:r>
                                              <a:rPr lang="zh-CN" altLang="en-US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𝑐</m:t>
                                            </m:r>
                                          </m:sub>
                                        </m:sSub>
                                      </m:num>
                                      <m:den>
                                        <m:sSub>
                                          <m:sSubPr>
                                            <m:ctrlPr>
                                              <a:rPr lang="zh-CN" altLang="en-US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CN" b="0" i="1" smtClean="0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𝜏</m:t>
                                            </m:r>
                                          </m:e>
                                          <m:sub>
                                            <m:r>
                                              <a:rPr lang="zh-CN" altLang="en-US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𝑐</m:t>
                                            </m:r>
                                          </m:sub>
                                        </m:sSub>
                                      </m:den>
                                    </m:f>
                                  </m:e>
                                </m:d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zh-CN" altLang="en-US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r>
                                  <a:rPr lang="zh-CN" altLang="en-US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zh-CN" alt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zh-CN" altLang="en-US" i="1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zh-CN" alt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𝑄</m:t>
                                        </m:r>
                                      </m:e>
                                      <m:sub>
                                        <m:r>
                                          <a:rPr lang="zh-CN" alt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h</m:t>
                                        </m:r>
                                      </m:sub>
                                    </m:sSub>
                                    <m:r>
                                      <a:rPr lang="en-US" altLang="zh-CN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zh-CN" alt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zh-CN" alt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𝑄</m:t>
                                        </m:r>
                                      </m:e>
                                      <m:sub>
                                        <m:r>
                                          <a:rPr lang="zh-CN" alt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zh-CN" altLang="en-US" i="1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b="0" i="1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𝜏</m:t>
                                        </m:r>
                                      </m:e>
                                      <m:sub>
                                        <m:r>
                                          <a:rPr lang="zh-CN" alt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h</m:t>
                                        </m:r>
                                      </m:sub>
                                    </m:sSub>
                                    <m:r>
                                      <a:rPr lang="en-US" altLang="zh-CN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zh-CN" alt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b="0" i="1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𝜏</m:t>
                                        </m:r>
                                      </m:e>
                                      <m:sub>
                                        <m:r>
                                          <a:rPr lang="zh-CN" alt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sub>
                                    </m:sSub>
                                  </m:den>
                                </m:f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zh-CN" altLang="en-US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𝜂</m:t>
                                </m:r>
                                <m:r>
                                  <a:rPr lang="zh-CN" altLang="en-US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=1+</m:t>
                                </m:r>
                                <m:f>
                                  <m:fPr>
                                    <m:ctrlPr>
                                      <a:rPr lang="zh-CN" alt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zh-CN" alt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zh-CN" alt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𝑄</m:t>
                                        </m:r>
                                      </m:e>
                                      <m:sub>
                                        <m:r>
                                          <a:rPr lang="zh-CN" alt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zh-CN" alt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zh-CN" alt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𝑄</m:t>
                                        </m:r>
                                      </m:e>
                                      <m:sub>
                                        <m:r>
                                          <a:rPr lang="zh-CN" alt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h</m:t>
                                        </m:r>
                                      </m:sub>
                                    </m:sSub>
                                  </m:den>
                                </m:f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8831098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表格 1">
                <a:extLst>
                  <a:ext uri="{FF2B5EF4-FFF2-40B4-BE49-F238E27FC236}">
                    <a16:creationId xmlns:a16="http://schemas.microsoft.com/office/drawing/2014/main" id="{668B5E75-5078-41EC-A00C-4186A5C1C31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1230069"/>
                  </p:ext>
                </p:extLst>
              </p:nvPr>
            </p:nvGraphicFramePr>
            <p:xfrm>
              <a:off x="992278" y="2583454"/>
              <a:ext cx="7159443" cy="1137004"/>
            </p:xfrm>
            <a:graphic>
              <a:graphicData uri="http://schemas.openxmlformats.org/drawingml/2006/table">
                <a:tbl>
                  <a:tblPr firstRow="1" bandRow="1">
                    <a:tableStyleId>{D7AC3CCA-C797-4891-BE02-D94E43425B78}</a:tableStyleId>
                  </a:tblPr>
                  <a:tblGrid>
                    <a:gridCol w="2115442">
                      <a:extLst>
                        <a:ext uri="{9D8B030D-6E8A-4147-A177-3AD203B41FA5}">
                          <a16:colId xmlns:a16="http://schemas.microsoft.com/office/drawing/2014/main" val="17523610"/>
                        </a:ext>
                      </a:extLst>
                    </a:gridCol>
                    <a:gridCol w="2201983">
                      <a:extLst>
                        <a:ext uri="{9D8B030D-6E8A-4147-A177-3AD203B41FA5}">
                          <a16:colId xmlns:a16="http://schemas.microsoft.com/office/drawing/2014/main" val="1118604338"/>
                        </a:ext>
                      </a:extLst>
                    </a:gridCol>
                    <a:gridCol w="1438330">
                      <a:extLst>
                        <a:ext uri="{9D8B030D-6E8A-4147-A177-3AD203B41FA5}">
                          <a16:colId xmlns:a16="http://schemas.microsoft.com/office/drawing/2014/main" val="181602920"/>
                        </a:ext>
                      </a:extLst>
                    </a:gridCol>
                    <a:gridCol w="1403688">
                      <a:extLst>
                        <a:ext uri="{9D8B030D-6E8A-4147-A177-3AD203B41FA5}">
                          <a16:colId xmlns:a16="http://schemas.microsoft.com/office/drawing/2014/main" val="2139794655"/>
                        </a:ext>
                      </a:extLst>
                    </a:gridCol>
                  </a:tblGrid>
                  <a:tr h="429233"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:r>
                            <a:rPr kumimoji="1" lang="zh-CN" altLang="en-US" sz="2000" b="0" dirty="0">
                              <a:solidFill>
                                <a:srgbClr val="0432FF"/>
                              </a:solidFill>
                              <a:latin typeface="SimHei" panose="02010600030101010101" pitchFamily="49" charset="-122"/>
                              <a:ea typeface="SimHei" panose="02010600030101010101" pitchFamily="49" charset="-122"/>
                            </a:rPr>
                            <a:t>高 温 传 热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:r>
                            <a:rPr kumimoji="1" lang="zh-CN" altLang="en-US" sz="2000" b="0" dirty="0">
                              <a:solidFill>
                                <a:srgbClr val="0432FF"/>
                              </a:solidFill>
                              <a:latin typeface="SimHei" panose="02010600030101010101" pitchFamily="49" charset="-122"/>
                              <a:ea typeface="SimHei" panose="02010600030101010101" pitchFamily="49" charset="-122"/>
                            </a:rPr>
                            <a:t>低 温 传 热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:r>
                            <a:rPr kumimoji="1" lang="zh-CN" altLang="en-US" sz="2000" b="0" dirty="0">
                              <a:solidFill>
                                <a:srgbClr val="0432FF"/>
                              </a:solidFill>
                              <a:latin typeface="SimHei" panose="02010600030101010101" pitchFamily="49" charset="-122"/>
                              <a:ea typeface="SimHei" panose="02010600030101010101" pitchFamily="49" charset="-122"/>
                            </a:rPr>
                            <a:t>功  率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:r>
                            <a:rPr kumimoji="1" lang="zh-CN" altLang="en-US" sz="2000" b="0" dirty="0">
                              <a:solidFill>
                                <a:srgbClr val="0432FF"/>
                              </a:solidFill>
                              <a:latin typeface="SimHei" panose="02010600030101010101" pitchFamily="49" charset="-122"/>
                              <a:ea typeface="SimHei" panose="02010600030101010101" pitchFamily="49" charset="-122"/>
                            </a:rPr>
                            <a:t>效  率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56705734"/>
                      </a:ext>
                    </a:extLst>
                  </a:tr>
                  <a:tr h="707771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288" t="-64957" r="-239481" b="-170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96133" t="-64957" r="-129558" b="-170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300847" t="-64957" r="-98729" b="-170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409524" t="-64957" r="-866" b="-17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8831098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标题 5">
            <a:extLst>
              <a:ext uri="{FF2B5EF4-FFF2-40B4-BE49-F238E27FC236}">
                <a16:creationId xmlns:a16="http://schemas.microsoft.com/office/drawing/2014/main" id="{8D219E64-365D-4656-9C17-02EBBFC33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低耗散卡诺热机功率的优化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9980FEE7-E891-4EAE-B786-1A340C989802}"/>
              </a:ext>
            </a:extLst>
          </p:cNvPr>
          <p:cNvSpPr/>
          <p:nvPr/>
        </p:nvSpPr>
        <p:spPr>
          <a:xfrm>
            <a:off x="955858" y="6348845"/>
            <a:ext cx="74135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altLang="zh-CN" sz="1400" dirty="0"/>
              <a:t>M. Esposito, R. Kawai, K. Lindenberg, and C. van den Broeck, </a:t>
            </a:r>
            <a:r>
              <a:rPr lang="de-DE" altLang="zh-CN" sz="1400" i="1" dirty="0"/>
              <a:t>Phys. Rev. Lett. </a:t>
            </a:r>
            <a:r>
              <a:rPr lang="de-DE" altLang="zh-CN" sz="1400" dirty="0"/>
              <a:t>105, 150603 (2010)</a:t>
            </a:r>
          </a:p>
          <a:p>
            <a:r>
              <a:rPr lang="it-IT" altLang="zh-CN" sz="1400" dirty="0">
                <a:latin typeface="Times" panose="02020603050405020304" pitchFamily="18" charset="0"/>
                <a:ea typeface="等线" panose="02010600030101010101" pitchFamily="2" charset="-122"/>
                <a:cs typeface="Times" panose="02020603050405020304" pitchFamily="18" charset="0"/>
              </a:rPr>
              <a:t>Y. H. Ma, D. Xu, H. Dong, C. P. Sun, </a:t>
            </a:r>
            <a:r>
              <a:rPr lang="it-IT" altLang="zh-CN" sz="1400" i="1" dirty="0">
                <a:latin typeface="Times" panose="02020603050405020304" pitchFamily="18" charset="0"/>
                <a:ea typeface="等线" panose="02010600030101010101" pitchFamily="2" charset="-122"/>
                <a:cs typeface="Times" panose="02020603050405020304" pitchFamily="18" charset="0"/>
              </a:rPr>
              <a:t>Phys. Rev. E </a:t>
            </a:r>
            <a:r>
              <a:rPr lang="it-IT" altLang="zh-CN" sz="1400" dirty="0">
                <a:latin typeface="Times" panose="02020603050405020304" pitchFamily="18" charset="0"/>
                <a:ea typeface="等线" panose="02010600030101010101" pitchFamily="2" charset="-122"/>
                <a:cs typeface="Times" panose="02020603050405020304" pitchFamily="18" charset="0"/>
              </a:rPr>
              <a:t>98, 042112 (2018)</a:t>
            </a:r>
            <a:endParaRPr lang="zh-CN" altLang="en-US" sz="1400" dirty="0"/>
          </a:p>
        </p:txBody>
      </p:sp>
      <p:sp>
        <p:nvSpPr>
          <p:cNvPr id="12" name="灯片编号占位符 2">
            <a:extLst>
              <a:ext uri="{FF2B5EF4-FFF2-40B4-BE49-F238E27FC236}">
                <a16:creationId xmlns:a16="http://schemas.microsoft.com/office/drawing/2014/main" id="{B680DD64-55A9-4B9C-8E03-E91299C38749}"/>
              </a:ext>
            </a:extLst>
          </p:cNvPr>
          <p:cNvSpPr txBox="1">
            <a:spLocks/>
          </p:cNvSpPr>
          <p:nvPr/>
        </p:nvSpPr>
        <p:spPr>
          <a:xfrm>
            <a:off x="8515350" y="643118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fld id="{87FA7E0F-EE93-4276-95CA-200A95F44878}" type="slidenum">
              <a:rPr lang="zh-CN" altLang="en-US" smtClean="0"/>
              <a:pPr/>
              <a:t>7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4DD3704E-CBFE-450C-92B0-D6E087833524}"/>
                  </a:ext>
                </a:extLst>
              </p:cNvPr>
              <p:cNvSpPr txBox="1"/>
              <p:nvPr/>
            </p:nvSpPr>
            <p:spPr>
              <a:xfrm>
                <a:off x="887031" y="4012010"/>
                <a:ext cx="410881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b="1" dirty="0">
                    <a:solidFill>
                      <a:srgbClr val="C00000"/>
                    </a:solidFill>
                    <a:latin typeface="+mj-ea"/>
                    <a:ea typeface="+mj-ea"/>
                  </a:rPr>
                  <a:t>提高有限时间循环的功率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+mj-ea"/>
                      </a:rPr>
                      <m:t>𝑷</m:t>
                    </m:r>
                  </m:oMath>
                </a14:m>
                <a:r>
                  <a:rPr lang="zh-CN" altLang="en-US" b="1" dirty="0">
                    <a:solidFill>
                      <a:srgbClr val="C00000"/>
                    </a:solidFill>
                    <a:latin typeface="+mj-ea"/>
                    <a:ea typeface="+mj-ea"/>
                  </a:rPr>
                  <a:t>：</a:t>
                </a: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4DD3704E-CBFE-450C-92B0-D6E0878335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031" y="4012010"/>
                <a:ext cx="4108817" cy="461665"/>
              </a:xfrm>
              <a:prstGeom prst="rect">
                <a:avLst/>
              </a:prstGeom>
              <a:blipFill>
                <a:blip r:embed="rId4"/>
                <a:stretch>
                  <a:fillRect l="-2374" t="-14474" r="-1187" b="-25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7097129E-1BB6-4FA4-975E-227B45D042EC}"/>
                  </a:ext>
                </a:extLst>
              </p:cNvPr>
              <p:cNvSpPr txBox="1"/>
              <p:nvPr/>
            </p:nvSpPr>
            <p:spPr>
              <a:xfrm>
                <a:off x="887031" y="4804652"/>
                <a:ext cx="318055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latin typeface="+mj-ea"/>
                    <a:ea typeface="+mj-ea"/>
                  </a:rPr>
                  <a:t>调控时间的分配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endParaRPr lang="en-US" altLang="zh-CN" dirty="0">
                  <a:latin typeface="+mj-ea"/>
                  <a:ea typeface="+mj-ea"/>
                </a:endParaRP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7097129E-1BB6-4FA4-975E-227B45D042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031" y="4804652"/>
                <a:ext cx="3180551" cy="461665"/>
              </a:xfrm>
              <a:prstGeom prst="rect">
                <a:avLst/>
              </a:prstGeom>
              <a:blipFill>
                <a:blip r:embed="rId5"/>
                <a:stretch>
                  <a:fillRect l="-3071" t="-14474" b="-25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D3F5C471-3289-4D1E-B453-E1E24435126E}"/>
                  </a:ext>
                </a:extLst>
              </p:cNvPr>
              <p:cNvSpPr txBox="1"/>
              <p:nvPr/>
            </p:nvSpPr>
            <p:spPr>
              <a:xfrm>
                <a:off x="888717" y="5388186"/>
                <a:ext cx="323505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latin typeface="+mj-ea"/>
                    <a:ea typeface="+mj-ea"/>
                  </a:rPr>
                  <a:t>减小不可逆性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zh-CN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altLang="zh-C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endParaRPr lang="zh-CN" altLang="en-US" dirty="0">
                  <a:latin typeface="+mj-ea"/>
                  <a:ea typeface="+mj-ea"/>
                </a:endParaRP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D3F5C471-3289-4D1E-B453-E1E2443512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717" y="5388186"/>
                <a:ext cx="3235053" cy="461665"/>
              </a:xfrm>
              <a:prstGeom prst="rect">
                <a:avLst/>
              </a:prstGeom>
              <a:blipFill>
                <a:blip r:embed="rId6"/>
                <a:stretch>
                  <a:fillRect l="-3019" t="-14474" b="-25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5973464D-42E7-446B-AE1A-CC719DE44238}"/>
                  </a:ext>
                </a:extLst>
              </p:cNvPr>
              <p:cNvSpPr txBox="1"/>
              <p:nvPr/>
            </p:nvSpPr>
            <p:spPr>
              <a:xfrm>
                <a:off x="5592366" y="4809780"/>
                <a:ext cx="278390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latin typeface="+mj-ea"/>
                    <a:ea typeface="+mj-ea"/>
                  </a:rPr>
                  <a:t>最大化功率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</a:rPr>
                          <m:t>max</m:t>
                        </m:r>
                      </m:sub>
                    </m:sSub>
                  </m:oMath>
                </a14:m>
                <a:endParaRPr lang="zh-CN" altLang="en-US" dirty="0">
                  <a:latin typeface="+mj-ea"/>
                  <a:ea typeface="+mj-ea"/>
                </a:endParaRPr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5973464D-42E7-446B-AE1A-CC719DE442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2366" y="4809780"/>
                <a:ext cx="2783904" cy="461665"/>
              </a:xfrm>
              <a:prstGeom prst="rect">
                <a:avLst/>
              </a:prstGeom>
              <a:blipFill>
                <a:blip r:embed="rId7"/>
                <a:stretch>
                  <a:fillRect l="-3282" t="-14474" b="-25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03578E20-B9F8-4CBF-A95A-62C49EEF241E}"/>
                  </a:ext>
                </a:extLst>
              </p:cNvPr>
              <p:cNvSpPr txBox="1"/>
              <p:nvPr/>
            </p:nvSpPr>
            <p:spPr>
              <a:xfrm>
                <a:off x="5592366" y="5392748"/>
                <a:ext cx="284879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latin typeface="+mj-ea"/>
                    <a:ea typeface="+mj-ea"/>
                  </a:rPr>
                  <a:t>最大功率效率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</a:rPr>
                          <m:t>EMP</m:t>
                        </m:r>
                      </m:sub>
                    </m:sSub>
                  </m:oMath>
                </a14:m>
                <a:endParaRPr lang="zh-CN" altLang="en-US" dirty="0">
                  <a:latin typeface="+mj-ea"/>
                  <a:ea typeface="+mj-ea"/>
                </a:endParaRPr>
              </a:p>
            </p:txBody>
          </p:sp>
        </mc:Choice>
        <mc:Fallback xmlns="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03578E20-B9F8-4CBF-A95A-62C49EEF24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2366" y="5392748"/>
                <a:ext cx="2848793" cy="461665"/>
              </a:xfrm>
              <a:prstGeom prst="rect">
                <a:avLst/>
              </a:prstGeom>
              <a:blipFill>
                <a:blip r:embed="rId8"/>
                <a:stretch>
                  <a:fillRect l="-3205" t="-14667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箭头: 右 25">
            <a:extLst>
              <a:ext uri="{FF2B5EF4-FFF2-40B4-BE49-F238E27FC236}">
                <a16:creationId xmlns:a16="http://schemas.microsoft.com/office/drawing/2014/main" id="{1D34CF56-F3C4-4302-A414-507215579606}"/>
              </a:ext>
            </a:extLst>
          </p:cNvPr>
          <p:cNvSpPr/>
          <p:nvPr/>
        </p:nvSpPr>
        <p:spPr bwMode="auto">
          <a:xfrm>
            <a:off x="4540143" y="5104737"/>
            <a:ext cx="504423" cy="352136"/>
          </a:xfrm>
          <a:prstGeom prst="rightArrow">
            <a:avLst/>
          </a:prstGeom>
          <a:solidFill>
            <a:srgbClr val="9FB1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495E096-81C0-4CFB-B786-66EB7587E8DA}"/>
              </a:ext>
            </a:extLst>
          </p:cNvPr>
          <p:cNvSpPr/>
          <p:nvPr/>
        </p:nvSpPr>
        <p:spPr>
          <a:xfrm>
            <a:off x="4572000" y="1138696"/>
            <a:ext cx="8492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+mj-ea"/>
                <a:ea typeface="+mj-ea"/>
              </a:rPr>
              <a:t>优化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9CFAE23-BE9D-4253-93D2-C401FF905DB9}"/>
              </a:ext>
            </a:extLst>
          </p:cNvPr>
          <p:cNvSpPr/>
          <p:nvPr/>
        </p:nvSpPr>
        <p:spPr>
          <a:xfrm>
            <a:off x="5713361" y="1288970"/>
            <a:ext cx="15952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有限时间卡诺循环</a:t>
            </a:r>
            <a:endParaRPr lang="zh-CN" altLang="en-US" dirty="0"/>
          </a:p>
        </p:txBody>
      </p:sp>
      <p:sp>
        <p:nvSpPr>
          <p:cNvPr id="16" name="箭头: 右 15">
            <a:extLst>
              <a:ext uri="{FF2B5EF4-FFF2-40B4-BE49-F238E27FC236}">
                <a16:creationId xmlns:a16="http://schemas.microsoft.com/office/drawing/2014/main" id="{4E3412E6-BC29-4C68-AAF5-FA105FDDE891}"/>
              </a:ext>
            </a:extLst>
          </p:cNvPr>
          <p:cNvSpPr/>
          <p:nvPr/>
        </p:nvSpPr>
        <p:spPr bwMode="auto">
          <a:xfrm>
            <a:off x="4744410" y="1592580"/>
            <a:ext cx="504423" cy="352136"/>
          </a:xfrm>
          <a:prstGeom prst="rightArrow">
            <a:avLst/>
          </a:prstGeom>
          <a:solidFill>
            <a:srgbClr val="9FB1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对象 9">
                <a:extLst>
                  <a:ext uri="{FF2B5EF4-FFF2-40B4-BE49-F238E27FC236}">
                    <a16:creationId xmlns:a16="http://schemas.microsoft.com/office/drawing/2014/main" id="{B1395856-D4B3-4A1C-81A6-4D45E13D4C9C}"/>
                  </a:ext>
                </a:extLst>
              </p:cNvPr>
              <p:cNvSpPr txBox="1"/>
              <p:nvPr/>
            </p:nvSpPr>
            <p:spPr>
              <a:xfrm>
                <a:off x="1815398" y="1498780"/>
                <a:ext cx="2252184" cy="415080"/>
              </a:xfrm>
              <a:prstGeom prst="rect">
                <a:avLst/>
              </a:prstGeom>
              <a:noFill/>
              <a:ln w="38100">
                <a:noFill/>
              </a:ln>
            </p:spPr>
            <p:txBody>
              <a:bodyPr>
                <a:noAutofit/>
              </a:bodyPr>
              <a:lstStyle/>
              <a:p>
                <a:pPr defTabSz="3429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zh-CN" alt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zh-CN" alt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zh-CN" alt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zh-CN" alt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zh-CN" altLang="en-US" sz="20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zh-CN" altLang="en-US" sz="20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zh-CN" altLang="en-US" sz="20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zh-CN" alt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0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p>
                              <m:r>
                                <a:rPr lang="zh-CN" altLang="en-US" sz="20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sz="2000" b="0" i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ir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sz="20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  <m:r>
                                <a:rPr lang="zh-CN" altLang="en-US" sz="20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zh-CN" altLang="en-US" sz="2000" i="1" dirty="0">
                  <a:solidFill>
                    <a:prstClr val="white"/>
                  </a:solidFill>
                  <a:latin typeface="Arial" panose="020B0604020202020204"/>
                </a:endParaRPr>
              </a:p>
            </p:txBody>
          </p:sp>
        </mc:Choice>
        <mc:Fallback xmlns="">
          <p:sp>
            <p:nvSpPr>
              <p:cNvPr id="18" name="对象 9">
                <a:extLst>
                  <a:ext uri="{FF2B5EF4-FFF2-40B4-BE49-F238E27FC236}">
                    <a16:creationId xmlns:a16="http://schemas.microsoft.com/office/drawing/2014/main" id="{B1395856-D4B3-4A1C-81A6-4D45E13D4C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5398" y="1498780"/>
                <a:ext cx="2252184" cy="415080"/>
              </a:xfrm>
              <a:prstGeom prst="rect">
                <a:avLst/>
              </a:prstGeom>
              <a:blipFill>
                <a:blip r:embed="rId9"/>
                <a:stretch>
                  <a:fillRect l="-813" b="-10294"/>
                </a:stretch>
              </a:blipFill>
              <a:ln w="38100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文本框 6">
            <a:extLst>
              <a:ext uri="{FF2B5EF4-FFF2-40B4-BE49-F238E27FC236}">
                <a16:creationId xmlns:a16="http://schemas.microsoft.com/office/drawing/2014/main" id="{CBB0EA85-85F6-40E1-9885-20475ABF9808}"/>
              </a:ext>
            </a:extLst>
          </p:cNvPr>
          <p:cNvSpPr txBox="1"/>
          <p:nvPr/>
        </p:nvSpPr>
        <p:spPr>
          <a:xfrm>
            <a:off x="1639895" y="1046131"/>
            <a:ext cx="2899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+mj-ea"/>
                <a:ea typeface="+mj-ea"/>
              </a:rPr>
              <a:t>不可逆性唯象描述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9DB0517C-DB9A-45BD-9829-C1B129B86328}"/>
                  </a:ext>
                </a:extLst>
              </p:cNvPr>
              <p:cNvSpPr/>
              <p:nvPr/>
            </p:nvSpPr>
            <p:spPr>
              <a:xfrm>
                <a:off x="1815398" y="1928662"/>
                <a:ext cx="1512209" cy="41293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zh-CN" alt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p>
                          <m:r>
                            <a:rPr lang="zh-CN" alt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altLang="zh-CN" sz="2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irr</m:t>
                          </m:r>
                          <m:r>
                            <a:rPr lang="zh-CN" alt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zh-CN" alt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∝</m:t>
                      </m:r>
                      <m:r>
                        <a:rPr lang="en-US" altLang="zh-C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1/</m:t>
                      </m:r>
                      <m:r>
                        <a:rPr lang="en-US" altLang="zh-C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9DB0517C-DB9A-45BD-9829-C1B129B863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5398" y="1928662"/>
                <a:ext cx="1512209" cy="412934"/>
              </a:xfrm>
              <a:prstGeom prst="rect">
                <a:avLst/>
              </a:prstGeom>
              <a:blipFill>
                <a:blip r:embed="rId10"/>
                <a:stretch>
                  <a:fillRect b="-1470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8535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10CB949-7592-480C-ADBA-FA27FB0B0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有限时间热力学：量子动力学描述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121FF1CF-431E-42F7-9F2B-EF3D01688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8</a:t>
            </a:fld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332B4D8-EC9B-475F-88E5-9886F8B4D0FC}"/>
              </a:ext>
            </a:extLst>
          </p:cNvPr>
          <p:cNvSpPr txBox="1"/>
          <p:nvPr/>
        </p:nvSpPr>
        <p:spPr>
          <a:xfrm>
            <a:off x="1804205" y="1349112"/>
            <a:ext cx="24006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+mj-ea"/>
                <a:ea typeface="+mj-ea"/>
              </a:rPr>
              <a:t>量子小系统的</a:t>
            </a:r>
            <a:endParaRPr lang="en-US" altLang="zh-CN" dirty="0">
              <a:latin typeface="+mj-ea"/>
              <a:ea typeface="+mj-ea"/>
            </a:endParaRPr>
          </a:p>
          <a:p>
            <a:r>
              <a:rPr lang="zh-CN" altLang="en-US" dirty="0">
                <a:latin typeface="+mj-ea"/>
                <a:ea typeface="+mj-ea"/>
              </a:rPr>
              <a:t>非平衡态动力学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E993EC7-CC85-4C89-B5B1-CD43544C3E1B}"/>
              </a:ext>
            </a:extLst>
          </p:cNvPr>
          <p:cNvSpPr txBox="1"/>
          <p:nvPr/>
        </p:nvSpPr>
        <p:spPr>
          <a:xfrm>
            <a:off x="5136852" y="1351478"/>
            <a:ext cx="23391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+mj-ea"/>
                <a:ea typeface="+mj-ea"/>
              </a:rPr>
              <a:t>有限时间热力学</a:t>
            </a:r>
            <a:endParaRPr lang="en-US" altLang="zh-CN" dirty="0">
              <a:latin typeface="+mj-ea"/>
              <a:ea typeface="+mj-ea"/>
            </a:endParaRPr>
          </a:p>
          <a:p>
            <a:r>
              <a:rPr lang="zh-CN" altLang="en-US" dirty="0">
                <a:latin typeface="+mj-ea"/>
                <a:ea typeface="+mj-ea"/>
              </a:rPr>
              <a:t>优化量子热机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表格 7">
                <a:extLst>
                  <a:ext uri="{FF2B5EF4-FFF2-40B4-BE49-F238E27FC236}">
                    <a16:creationId xmlns:a16="http://schemas.microsoft.com/office/drawing/2014/main" id="{64B58164-48C4-452E-A238-289F8EEAD3D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23029893"/>
                  </p:ext>
                </p:extLst>
              </p:nvPr>
            </p:nvGraphicFramePr>
            <p:xfrm>
              <a:off x="1153084" y="2467090"/>
              <a:ext cx="6837832" cy="2363374"/>
            </p:xfrm>
            <a:graphic>
              <a:graphicData uri="http://schemas.openxmlformats.org/drawingml/2006/table">
                <a:tbl>
                  <a:tblPr firstRow="1" bandRow="1">
                    <a:tableStyleId>{C4B1156A-380E-4F78-BDF5-A606A8083BF9}</a:tableStyleId>
                  </a:tblPr>
                  <a:tblGrid>
                    <a:gridCol w="132054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42624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93555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155500">
                      <a:extLst>
                        <a:ext uri="{9D8B030D-6E8A-4147-A177-3AD203B41FA5}">
                          <a16:colId xmlns:a16="http://schemas.microsoft.com/office/drawing/2014/main" val="3693427688"/>
                        </a:ext>
                      </a:extLst>
                    </a:gridCol>
                  </a:tblGrid>
                  <a:tr h="48898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800" b="0" kern="1200" dirty="0">
                              <a:solidFill>
                                <a:schemeClr val="dk1"/>
                              </a:solidFill>
                              <a:latin typeface="+mj-ea"/>
                              <a:ea typeface="+mn-ea"/>
                              <a:cs typeface="+mn-cs"/>
                            </a:rPr>
                            <a:t>热力学过程</a:t>
                          </a:r>
                        </a:p>
                      </a:txBody>
                      <a:tcPr marL="68580" marR="68580" marT="34290" marB="3429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800" b="0" i="0" dirty="0">
                              <a:solidFill>
                                <a:srgbClr val="00206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系统</a:t>
                          </a:r>
                        </a:p>
                      </a:txBody>
                      <a:tcPr marL="68580" marR="68580" marT="34290" marB="3429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800" b="0" i="0" dirty="0">
                              <a:solidFill>
                                <a:schemeClr val="tx1"/>
                              </a:solidFill>
                              <a:latin typeface="SimHei" panose="02010600030101010101" pitchFamily="49" charset="-122"/>
                              <a:ea typeface="SimHei" panose="02010600030101010101" pitchFamily="49" charset="-122"/>
                              <a:cs typeface="Arial" panose="020B0604020202020204" pitchFamily="34" charset="0"/>
                            </a:rPr>
                            <a:t>动力学演化</a:t>
                          </a:r>
                        </a:p>
                      </a:txBody>
                      <a:tcPr marL="68580" marR="68580" marT="34290" marB="3429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800" b="0" i="0" dirty="0">
                              <a:solidFill>
                                <a:srgbClr val="C00000"/>
                              </a:solidFill>
                              <a:latin typeface="SimHei" panose="02010600030101010101" pitchFamily="49" charset="-122"/>
                              <a:ea typeface="SimHei" panose="02010600030101010101" pitchFamily="49" charset="-122"/>
                              <a:cs typeface="Arial" panose="020B0604020202020204" pitchFamily="34" charset="0"/>
                            </a:rPr>
                            <a:t>有限时间效应</a:t>
                          </a:r>
                        </a:p>
                      </a:txBody>
                      <a:tcPr marL="68580" marR="68580" marT="34290" marB="34290" anchor="ctr"/>
                    </a:tc>
                    <a:extLst>
                      <a:ext uri="{0D108BD9-81ED-4DB2-BD59-A6C34878D82A}">
                        <a16:rowId xmlns:a16="http://schemas.microsoft.com/office/drawing/2014/main" val="1557991101"/>
                      </a:ext>
                    </a:extLst>
                  </a:tr>
                  <a:tr h="48898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800" b="0" kern="1200" dirty="0">
                              <a:solidFill>
                                <a:schemeClr val="dk1"/>
                              </a:solidFill>
                              <a:latin typeface="+mj-ea"/>
                              <a:ea typeface="+mn-ea"/>
                              <a:cs typeface="+mn-cs"/>
                            </a:rPr>
                            <a:t>有限时间</a:t>
                          </a:r>
                          <a:endParaRPr lang="en-US" altLang="zh-CN" sz="1800" b="0" kern="1200" dirty="0">
                            <a:solidFill>
                              <a:schemeClr val="dk1"/>
                            </a:solidFill>
                            <a:latin typeface="+mj-ea"/>
                            <a:ea typeface="+mn-ea"/>
                            <a:cs typeface="+mn-cs"/>
                          </a:endParaRPr>
                        </a:p>
                        <a:p>
                          <a:pPr algn="ctr"/>
                          <a:r>
                            <a:rPr lang="zh-CN" altLang="en-US" sz="1800" b="0" kern="1200" dirty="0">
                              <a:solidFill>
                                <a:schemeClr val="dk1"/>
                              </a:solidFill>
                              <a:latin typeface="+mj-ea"/>
                              <a:ea typeface="+mn-ea"/>
                              <a:cs typeface="+mn-cs"/>
                            </a:rPr>
                            <a:t>绝热过程</a:t>
                          </a:r>
                        </a:p>
                      </a:txBody>
                      <a:tcPr marL="68580" marR="68580" marT="34290" marB="3429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800" b="0" i="0" dirty="0">
                              <a:solidFill>
                                <a:srgbClr val="00206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受驱动</a:t>
                          </a:r>
                          <a:endParaRPr lang="en-US" altLang="zh-CN" sz="1800" b="0" i="0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/>
                          <a:r>
                            <a:rPr lang="zh-CN" altLang="en-US" sz="1800" b="0" i="0" dirty="0">
                              <a:solidFill>
                                <a:srgbClr val="00206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量子闭系统</a:t>
                          </a:r>
                        </a:p>
                      </a:txBody>
                      <a:tcPr marL="68580" marR="68580" marT="34290" marB="3429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̇"/>
                                    <m:ctrlPr>
                                      <a:rPr lang="en-US" altLang="zh-CN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SimHei" panose="02010600030101010101" pitchFamily="49" charset="-122"/>
                                        <a:cs typeface="Arial" panose="020B0604020202020204" pitchFamily="34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SimHei" panose="02010600030101010101" pitchFamily="49" charset="-122"/>
                                        <a:cs typeface="Arial" panose="020B0604020202020204" pitchFamily="34" charset="0"/>
                                      </a:rPr>
                                      <m:t>𝜌</m:t>
                                    </m:r>
                                  </m:e>
                                </m:acc>
                                <m:r>
                                  <a:rPr lang="en-US" altLang="zh-CN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SimHei" panose="02010600030101010101" pitchFamily="49" charset="-122"/>
                                    <a:cs typeface="Arial" panose="020B0604020202020204" pitchFamily="34" charset="0"/>
                                  </a:rPr>
                                  <m:t>=−</m:t>
                                </m:r>
                                <m:r>
                                  <a:rPr lang="en-US" altLang="zh-CN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SimHei" panose="02010600030101010101" pitchFamily="49" charset="-122"/>
                                    <a:cs typeface="Arial" panose="020B0604020202020204" pitchFamily="34" charset="0"/>
                                  </a:rPr>
                                  <m:t>𝑖</m:t>
                                </m:r>
                                <m:r>
                                  <a:rPr lang="en-US" altLang="zh-CN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SimHei" panose="02010600030101010101" pitchFamily="49" charset="-122"/>
                                    <a:cs typeface="Arial" panose="020B0604020202020204" pitchFamily="34" charset="0"/>
                                  </a:rPr>
                                  <m:t>[</m:t>
                                </m:r>
                                <m:r>
                                  <a:rPr lang="en-US" altLang="zh-CN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SimHei" panose="02010600030101010101" pitchFamily="49" charset="-122"/>
                                    <a:cs typeface="Arial" panose="020B0604020202020204" pitchFamily="34" charset="0"/>
                                  </a:rPr>
                                  <m:t>𝐻</m:t>
                                </m:r>
                                <m:r>
                                  <a:rPr lang="en-US" altLang="zh-CN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SimHei" panose="02010600030101010101" pitchFamily="49" charset="-122"/>
                                    <a:cs typeface="Arial" panose="020B0604020202020204" pitchFamily="34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altLang="zh-CN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SimHei" panose="02010600030101010101" pitchFamily="49" charset="-122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SimHei" panose="02010600030101010101" pitchFamily="49" charset="-122"/>
                                        <a:cs typeface="Arial" panose="020B0604020202020204" pitchFamily="34" charset="0"/>
                                      </a:rPr>
                                      <m:t>𝜆</m:t>
                                    </m:r>
                                  </m:e>
                                  <m:sub>
                                    <m:r>
                                      <a:rPr lang="en-US" altLang="zh-CN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SimHei" panose="02010600030101010101" pitchFamily="49" charset="-122"/>
                                        <a:cs typeface="Arial" panose="020B0604020202020204" pitchFamily="34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altLang="zh-CN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SimHei" panose="02010600030101010101" pitchFamily="49" charset="-122"/>
                                    <a:cs typeface="Arial" panose="020B0604020202020204" pitchFamily="34" charset="0"/>
                                  </a:rPr>
                                  <m:t>),</m:t>
                                </m:r>
                                <m:r>
                                  <a:rPr lang="en-US" altLang="zh-CN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SimHei" panose="02010600030101010101" pitchFamily="49" charset="-122"/>
                                    <a:cs typeface="Arial" panose="020B0604020202020204" pitchFamily="34" charset="0"/>
                                  </a:rPr>
                                  <m:t>𝜌</m:t>
                                </m:r>
                                <m:r>
                                  <a:rPr lang="en-US" altLang="zh-CN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SimHei" panose="02010600030101010101" pitchFamily="49" charset="-122"/>
                                    <a:cs typeface="Arial" panose="020B0604020202020204" pitchFamily="34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zh-CN" altLang="en-US" sz="1800" b="0" i="0" dirty="0">
                            <a:solidFill>
                              <a:schemeClr val="tx1"/>
                            </a:solidFill>
                            <a:latin typeface="SimHei" panose="02010600030101010101" pitchFamily="49" charset="-122"/>
                            <a:ea typeface="SimHei" panose="02010600030101010101" pitchFamily="49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34290" marB="3429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800" b="0" i="0" dirty="0">
                              <a:solidFill>
                                <a:srgbClr val="C00000"/>
                              </a:solidFill>
                              <a:latin typeface="SimHei" panose="02010600030101010101" pitchFamily="49" charset="-122"/>
                              <a:ea typeface="SimHei" panose="02010600030101010101" pitchFamily="49" charset="-122"/>
                              <a:cs typeface="Arial" panose="020B0604020202020204" pitchFamily="34" charset="0"/>
                            </a:rPr>
                            <a:t>额外做功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18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SimHei" panose="02010600030101010101" pitchFamily="49" charset="-122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18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SimHei" panose="02010600030101010101" pitchFamily="49" charset="-122"/>
                                      <a:cs typeface="Arial" panose="020B0604020202020204" pitchFamily="34" charset="0"/>
                                    </a:rPr>
                                    <m:t>𝑊</m:t>
                                  </m:r>
                                </m:e>
                                <m:sup>
                                  <m:r>
                                    <a:rPr lang="en-US" altLang="zh-CN" sz="18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SimHei" panose="02010600030101010101" pitchFamily="49" charset="-122"/>
                                      <a:cs typeface="Arial" panose="020B0604020202020204" pitchFamily="34" charset="0"/>
                                    </a:rPr>
                                    <m:t>(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altLang="zh-CN" sz="1800" b="0" i="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SimHei" panose="02010600030101010101" pitchFamily="49" charset="-122"/>
                                      <a:cs typeface="Arial" panose="020B0604020202020204" pitchFamily="34" charset="0"/>
                                    </a:rPr>
                                    <m:t>ex</m:t>
                                  </m:r>
                                  <m:r>
                                    <a:rPr lang="en-US" altLang="zh-CN" sz="18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SimHei" panose="02010600030101010101" pitchFamily="49" charset="-122"/>
                                      <a:cs typeface="Arial" panose="020B0604020202020204" pitchFamily="34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a14:m>
                          <a:endParaRPr lang="zh-CN" altLang="en-US" sz="1800" b="0" i="0" dirty="0">
                            <a:solidFill>
                              <a:srgbClr val="C00000"/>
                            </a:solidFill>
                            <a:latin typeface="SimHei" panose="02010600030101010101" pitchFamily="49" charset="-122"/>
                            <a:ea typeface="SimHei" panose="02010600030101010101" pitchFamily="49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34290" marB="34290"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8898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800" kern="1200" dirty="0">
                              <a:solidFill>
                                <a:schemeClr val="dk1"/>
                              </a:solidFill>
                              <a:latin typeface="+mj-ea"/>
                              <a:ea typeface="+mn-ea"/>
                              <a:cs typeface="+mn-cs"/>
                            </a:rPr>
                            <a:t>有限时间</a:t>
                          </a:r>
                          <a:endParaRPr lang="en-US" altLang="zh-CN" sz="1800" kern="1200" dirty="0">
                            <a:solidFill>
                              <a:schemeClr val="dk1"/>
                            </a:solidFill>
                            <a:latin typeface="+mj-ea"/>
                            <a:ea typeface="+mn-ea"/>
                            <a:cs typeface="+mn-cs"/>
                          </a:endParaRPr>
                        </a:p>
                        <a:p>
                          <a:pPr algn="ctr"/>
                          <a:r>
                            <a:rPr lang="zh-CN" altLang="en-US" sz="1800" kern="1200" dirty="0">
                              <a:solidFill>
                                <a:schemeClr val="dk1"/>
                              </a:solidFill>
                              <a:latin typeface="+mj-ea"/>
                              <a:ea typeface="+mn-ea"/>
                              <a:cs typeface="+mn-cs"/>
                            </a:rPr>
                            <a:t>等温过程</a:t>
                          </a:r>
                        </a:p>
                      </a:txBody>
                      <a:tcPr marL="68580" marR="68580" marT="34290" marB="3429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800" b="0" i="0" dirty="0">
                              <a:solidFill>
                                <a:srgbClr val="00206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受驱动</a:t>
                          </a:r>
                          <a:endParaRPr lang="en-US" altLang="zh-CN" sz="1800" b="0" i="0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/>
                          <a:r>
                            <a:rPr lang="zh-CN" altLang="en-US" sz="1800" b="0" i="0" dirty="0">
                              <a:solidFill>
                                <a:srgbClr val="00206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量子开系统</a:t>
                          </a:r>
                        </a:p>
                      </a:txBody>
                      <a:tcPr marL="68580" marR="68580" marT="34290" marB="3429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34975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̇"/>
                                    <m:ctrlPr>
                                      <a:rPr lang="en-US" altLang="zh-CN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SimHei" panose="02010600030101010101" pitchFamily="49" charset="-122"/>
                                        <a:cs typeface="Arial" panose="020B0604020202020204" pitchFamily="34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SimHei" panose="02010600030101010101" pitchFamily="49" charset="-122"/>
                                        <a:cs typeface="Arial" panose="020B0604020202020204" pitchFamily="34" charset="0"/>
                                      </a:rPr>
                                      <m:t>𝜌</m:t>
                                    </m:r>
                                  </m:e>
                                </m:acc>
                                <m:r>
                                  <a:rPr lang="en-US" altLang="zh-CN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SimHei" panose="02010600030101010101" pitchFamily="49" charset="-122"/>
                                    <a:cs typeface="Arial" panose="020B0604020202020204" pitchFamily="34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altLang="zh-CN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sz="1800" i="1" dirty="0" smtClean="0">
                                        <a:latin typeface="Cambria Math" panose="02040503050406030204" pitchFamily="18" charset="0"/>
                                        <a:ea typeface="+mn-ea"/>
                                      </a:rPr>
                                      <m:t>𝔏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en-US" altLang="zh-CN" sz="1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1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𝜆</m:t>
                                        </m:r>
                                      </m:e>
                                      <m:sub>
                                        <m:r>
                                          <a:rPr lang="en-US" altLang="zh-CN" sz="1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</m:sub>
                                </m:sSub>
                                <m:r>
                                  <a:rPr lang="en-US" altLang="zh-CN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(</m:t>
                                </m:r>
                                <m:r>
                                  <a:rPr lang="en-US" altLang="zh-CN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𝜌</m:t>
                                </m:r>
                                <m:r>
                                  <a:rPr lang="en-US" altLang="zh-CN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CN" altLang="en-US" sz="1800" b="0" i="0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34290" marB="3429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34975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:r>
                            <a:rPr lang="zh-CN" altLang="en-US" sz="1800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不可逆功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180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18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</m:e>
                                <m:sup>
                                  <m:r>
                                    <a:rPr lang="en-US" altLang="zh-CN" sz="18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altLang="zh-CN" sz="180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irr</m:t>
                                  </m:r>
                                  <m:r>
                                    <a:rPr lang="en-US" altLang="zh-CN" sz="18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a14:m>
                          <a:endParaRPr lang="en-US" altLang="zh-CN" sz="1800" b="0" i="0" dirty="0">
                            <a:solidFill>
                              <a:srgbClr val="C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L="0" marR="0" lvl="0" indent="0" algn="ctr" defTabSz="434975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:r>
                            <a:rPr lang="zh-CN" altLang="en-US" sz="1800" b="0" i="0" dirty="0">
                              <a:solidFill>
                                <a:srgbClr val="C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不可逆熵产生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180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18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p>
                                  <m:r>
                                    <a:rPr lang="en-US" altLang="zh-CN" sz="18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altLang="zh-CN" sz="180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irr</m:t>
                                  </m:r>
                                  <m:r>
                                    <a:rPr lang="en-US" altLang="zh-CN" sz="18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a14:m>
                          <a:endParaRPr lang="zh-CN" altLang="en-US" sz="1800" b="0" i="0" dirty="0">
                            <a:solidFill>
                              <a:srgbClr val="C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34290" marB="34290" anchor="ctr"/>
                    </a:tc>
                    <a:extLst>
                      <a:ext uri="{0D108BD9-81ED-4DB2-BD59-A6C34878D82A}">
                        <a16:rowId xmlns:a16="http://schemas.microsoft.com/office/drawing/2014/main" val="275246756"/>
                      </a:ext>
                    </a:extLst>
                  </a:tr>
                  <a:tr h="48898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800" kern="1200" dirty="0">
                              <a:solidFill>
                                <a:schemeClr val="dk1"/>
                              </a:solidFill>
                              <a:latin typeface="+mj-ea"/>
                              <a:ea typeface="+mn-ea"/>
                              <a:cs typeface="+mn-cs"/>
                            </a:rPr>
                            <a:t>有限时间</a:t>
                          </a:r>
                          <a:endParaRPr lang="en-US" altLang="zh-CN" sz="1800" kern="1200" dirty="0">
                            <a:solidFill>
                              <a:schemeClr val="dk1"/>
                            </a:solidFill>
                            <a:latin typeface="+mj-ea"/>
                            <a:ea typeface="+mn-ea"/>
                            <a:cs typeface="+mn-cs"/>
                          </a:endParaRPr>
                        </a:p>
                        <a:p>
                          <a:pPr algn="ctr"/>
                          <a:r>
                            <a:rPr lang="zh-CN" altLang="en-US" sz="1800" kern="1200" dirty="0">
                              <a:solidFill>
                                <a:schemeClr val="dk1"/>
                              </a:solidFill>
                              <a:latin typeface="+mj-ea"/>
                              <a:ea typeface="+mn-ea"/>
                              <a:cs typeface="+mn-cs"/>
                            </a:rPr>
                            <a:t>等容过程</a:t>
                          </a:r>
                        </a:p>
                      </a:txBody>
                      <a:tcPr marL="68580" marR="68580" marT="34290" marB="3429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800" b="0" i="0" dirty="0">
                              <a:solidFill>
                                <a:srgbClr val="00206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量子开系统</a:t>
                          </a:r>
                          <a:endParaRPr lang="zh-CN" altLang="en-US" sz="1800" b="0" i="1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34290" marB="3429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̇"/>
                                    <m:ctrlPr>
                                      <a:rPr lang="en-US" altLang="zh-CN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SimHei" panose="02010600030101010101" pitchFamily="49" charset="-122"/>
                                        <a:cs typeface="Arial" panose="020B0604020202020204" pitchFamily="34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SimHei" panose="02010600030101010101" pitchFamily="49" charset="-122"/>
                                        <a:cs typeface="Arial" panose="020B0604020202020204" pitchFamily="34" charset="0"/>
                                      </a:rPr>
                                      <m:t>𝜌</m:t>
                                    </m:r>
                                  </m:e>
                                </m:acc>
                                <m:r>
                                  <a:rPr lang="en-US" altLang="zh-CN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SimHei" panose="02010600030101010101" pitchFamily="49" charset="-122"/>
                                    <a:cs typeface="Arial" panose="020B0604020202020204" pitchFamily="34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altLang="zh-CN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sz="1800" i="1" dirty="0" smtClean="0">
                                        <a:latin typeface="Cambria Math" panose="02040503050406030204" pitchFamily="18" charset="0"/>
                                        <a:ea typeface="+mn-ea"/>
                                      </a:rPr>
                                      <m:t>𝔏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en-US" altLang="zh-CN" sz="1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1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𝜆</m:t>
                                        </m:r>
                                      </m:e>
                                      <m:sub>
                                        <m:r>
                                          <a:rPr lang="en-US" altLang="zh-CN" sz="1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anose="020B0604020202020204" pitchFamily="34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sub>
                                </m:sSub>
                                <m:r>
                                  <a:rPr lang="en-US" altLang="zh-CN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(</m:t>
                                </m:r>
                                <m:r>
                                  <a:rPr lang="en-US" altLang="zh-CN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𝜌</m:t>
                                </m:r>
                                <m:r>
                                  <a:rPr lang="en-US" altLang="zh-CN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CN" altLang="en-US" sz="1800" b="0" i="0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34290" marB="3429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CN" altLang="en-US" sz="1800" b="0" i="0" dirty="0">
                              <a:solidFill>
                                <a:srgbClr val="C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不可逆熵产生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180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18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p>
                                  <m:r>
                                    <a:rPr lang="en-US" altLang="zh-CN" sz="18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altLang="zh-CN" sz="180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irr</m:t>
                                  </m:r>
                                  <m:r>
                                    <a:rPr lang="en-US" altLang="zh-CN" sz="18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oMath>
                          </a14:m>
                          <a:endParaRPr lang="zh-CN" altLang="en-US" sz="1800" b="0" i="0" dirty="0">
                            <a:solidFill>
                              <a:srgbClr val="C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34290" marB="34290"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表格 7">
                <a:extLst>
                  <a:ext uri="{FF2B5EF4-FFF2-40B4-BE49-F238E27FC236}">
                    <a16:creationId xmlns:a16="http://schemas.microsoft.com/office/drawing/2014/main" id="{64B58164-48C4-452E-A238-289F8EEAD3D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23029893"/>
                  </p:ext>
                </p:extLst>
              </p:nvPr>
            </p:nvGraphicFramePr>
            <p:xfrm>
              <a:off x="1153084" y="2467090"/>
              <a:ext cx="6837832" cy="2363374"/>
            </p:xfrm>
            <a:graphic>
              <a:graphicData uri="http://schemas.openxmlformats.org/drawingml/2006/table">
                <a:tbl>
                  <a:tblPr firstRow="1" bandRow="1">
                    <a:tableStyleId>{C4B1156A-380E-4F78-BDF5-A606A8083BF9}</a:tableStyleId>
                  </a:tblPr>
                  <a:tblGrid>
                    <a:gridCol w="132054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42624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93555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155500">
                      <a:extLst>
                        <a:ext uri="{9D8B030D-6E8A-4147-A177-3AD203B41FA5}">
                          <a16:colId xmlns:a16="http://schemas.microsoft.com/office/drawing/2014/main" val="3693427688"/>
                        </a:ext>
                      </a:extLst>
                    </a:gridCol>
                  </a:tblGrid>
                  <a:tr h="48898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800" b="0" kern="1200" dirty="0">
                              <a:solidFill>
                                <a:schemeClr val="dk1"/>
                              </a:solidFill>
                              <a:latin typeface="+mj-ea"/>
                              <a:ea typeface="+mn-ea"/>
                              <a:cs typeface="+mn-cs"/>
                            </a:rPr>
                            <a:t>热力学过程</a:t>
                          </a:r>
                        </a:p>
                      </a:txBody>
                      <a:tcPr marL="68580" marR="68580" marT="34290" marB="3429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800" b="0" i="0" dirty="0">
                              <a:solidFill>
                                <a:srgbClr val="00206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系统</a:t>
                          </a:r>
                        </a:p>
                      </a:txBody>
                      <a:tcPr marL="68580" marR="68580" marT="34290" marB="3429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800" b="0" i="0" dirty="0">
                              <a:solidFill>
                                <a:schemeClr val="tx1"/>
                              </a:solidFill>
                              <a:latin typeface="SimHei" panose="02010600030101010101" pitchFamily="49" charset="-122"/>
                              <a:ea typeface="SimHei" panose="02010600030101010101" pitchFamily="49" charset="-122"/>
                              <a:cs typeface="Arial" panose="020B0604020202020204" pitchFamily="34" charset="0"/>
                            </a:rPr>
                            <a:t>动力学演化</a:t>
                          </a:r>
                        </a:p>
                      </a:txBody>
                      <a:tcPr marL="68580" marR="68580" marT="34290" marB="3429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800" b="0" i="0" dirty="0">
                              <a:solidFill>
                                <a:srgbClr val="C00000"/>
                              </a:solidFill>
                              <a:latin typeface="SimHei" panose="02010600030101010101" pitchFamily="49" charset="-122"/>
                              <a:ea typeface="SimHei" panose="02010600030101010101" pitchFamily="49" charset="-122"/>
                              <a:cs typeface="Arial" panose="020B0604020202020204" pitchFamily="34" charset="0"/>
                            </a:rPr>
                            <a:t>有限时间效应</a:t>
                          </a:r>
                        </a:p>
                      </a:txBody>
                      <a:tcPr marL="68580" marR="68580" marT="34290" marB="34290" anchor="ctr"/>
                    </a:tc>
                    <a:extLst>
                      <a:ext uri="{0D108BD9-81ED-4DB2-BD59-A6C34878D82A}">
                        <a16:rowId xmlns:a16="http://schemas.microsoft.com/office/drawing/2014/main" val="1557991101"/>
                      </a:ext>
                    </a:extLst>
                  </a:tr>
                  <a:tr h="6172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800" b="0" kern="1200" dirty="0">
                              <a:solidFill>
                                <a:schemeClr val="dk1"/>
                              </a:solidFill>
                              <a:latin typeface="+mj-ea"/>
                              <a:ea typeface="+mn-ea"/>
                              <a:cs typeface="+mn-cs"/>
                            </a:rPr>
                            <a:t>有限时间</a:t>
                          </a:r>
                          <a:endParaRPr lang="en-US" altLang="zh-CN" sz="1800" b="0" kern="1200" dirty="0">
                            <a:solidFill>
                              <a:schemeClr val="dk1"/>
                            </a:solidFill>
                            <a:latin typeface="+mj-ea"/>
                            <a:ea typeface="+mn-ea"/>
                            <a:cs typeface="+mn-cs"/>
                          </a:endParaRPr>
                        </a:p>
                        <a:p>
                          <a:pPr algn="ctr"/>
                          <a:r>
                            <a:rPr lang="zh-CN" altLang="en-US" sz="1800" b="0" kern="1200" dirty="0">
                              <a:solidFill>
                                <a:schemeClr val="dk1"/>
                              </a:solidFill>
                              <a:latin typeface="+mj-ea"/>
                              <a:ea typeface="+mn-ea"/>
                              <a:cs typeface="+mn-cs"/>
                            </a:rPr>
                            <a:t>绝热过程</a:t>
                          </a:r>
                        </a:p>
                      </a:txBody>
                      <a:tcPr marL="68580" marR="68580" marT="34290" marB="3429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800" b="0" i="0" dirty="0">
                              <a:solidFill>
                                <a:srgbClr val="00206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受驱动</a:t>
                          </a:r>
                          <a:endParaRPr lang="en-US" altLang="zh-CN" sz="1800" b="0" i="0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/>
                          <a:r>
                            <a:rPr lang="zh-CN" altLang="en-US" sz="1800" b="0" i="0" dirty="0">
                              <a:solidFill>
                                <a:srgbClr val="00206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量子闭系统</a:t>
                          </a:r>
                        </a:p>
                      </a:txBody>
                      <a:tcPr marL="68580" marR="68580" marT="34290" marB="34290" anchor="ctr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34290" marB="34290" anchor="ctr">
                        <a:blipFill>
                          <a:blip r:embed="rId3"/>
                          <a:stretch>
                            <a:fillRect l="-142587" t="-79412" r="-112303" b="-2196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34290" marB="34290" anchor="ctr">
                        <a:blipFill>
                          <a:blip r:embed="rId3"/>
                          <a:stretch>
                            <a:fillRect l="-217232" t="-79412" r="-565" b="-21960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63995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800" kern="1200" dirty="0">
                              <a:solidFill>
                                <a:schemeClr val="dk1"/>
                              </a:solidFill>
                              <a:latin typeface="+mj-ea"/>
                              <a:ea typeface="+mn-ea"/>
                              <a:cs typeface="+mn-cs"/>
                            </a:rPr>
                            <a:t>有限时间</a:t>
                          </a:r>
                          <a:endParaRPr lang="en-US" altLang="zh-CN" sz="1800" kern="1200" dirty="0">
                            <a:solidFill>
                              <a:schemeClr val="dk1"/>
                            </a:solidFill>
                            <a:latin typeface="+mj-ea"/>
                            <a:ea typeface="+mn-ea"/>
                            <a:cs typeface="+mn-cs"/>
                          </a:endParaRPr>
                        </a:p>
                        <a:p>
                          <a:pPr algn="ctr"/>
                          <a:r>
                            <a:rPr lang="zh-CN" altLang="en-US" sz="1800" kern="1200" dirty="0">
                              <a:solidFill>
                                <a:schemeClr val="dk1"/>
                              </a:solidFill>
                              <a:latin typeface="+mj-ea"/>
                              <a:ea typeface="+mn-ea"/>
                              <a:cs typeface="+mn-cs"/>
                            </a:rPr>
                            <a:t>等温过程</a:t>
                          </a:r>
                        </a:p>
                      </a:txBody>
                      <a:tcPr marL="68580" marR="68580" marT="34290" marB="3429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800" b="0" i="0" dirty="0">
                              <a:solidFill>
                                <a:srgbClr val="00206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受驱动</a:t>
                          </a:r>
                          <a:endParaRPr lang="en-US" altLang="zh-CN" sz="1800" b="0" i="0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/>
                          <a:r>
                            <a:rPr lang="zh-CN" altLang="en-US" sz="1800" b="0" i="0" dirty="0">
                              <a:solidFill>
                                <a:srgbClr val="00206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量子开系统</a:t>
                          </a:r>
                        </a:p>
                      </a:txBody>
                      <a:tcPr marL="68580" marR="68580" marT="34290" marB="34290" anchor="ctr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34290" marB="34290" anchor="ctr">
                        <a:blipFill>
                          <a:blip r:embed="rId3"/>
                          <a:stretch>
                            <a:fillRect l="-142587" t="-174286" r="-112303" b="-11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34290" marB="34290" anchor="ctr">
                        <a:blipFill>
                          <a:blip r:embed="rId3"/>
                          <a:stretch>
                            <a:fillRect l="-217232" t="-174286" r="-565" b="-11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5246756"/>
                      </a:ext>
                    </a:extLst>
                  </a:tr>
                  <a:tr h="6172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800" kern="1200" dirty="0">
                              <a:solidFill>
                                <a:schemeClr val="dk1"/>
                              </a:solidFill>
                              <a:latin typeface="+mj-ea"/>
                              <a:ea typeface="+mn-ea"/>
                              <a:cs typeface="+mn-cs"/>
                            </a:rPr>
                            <a:t>有限时间</a:t>
                          </a:r>
                          <a:endParaRPr lang="en-US" altLang="zh-CN" sz="1800" kern="1200" dirty="0">
                            <a:solidFill>
                              <a:schemeClr val="dk1"/>
                            </a:solidFill>
                            <a:latin typeface="+mj-ea"/>
                            <a:ea typeface="+mn-ea"/>
                            <a:cs typeface="+mn-cs"/>
                          </a:endParaRPr>
                        </a:p>
                        <a:p>
                          <a:pPr algn="ctr"/>
                          <a:r>
                            <a:rPr lang="zh-CN" altLang="en-US" sz="1800" kern="1200" dirty="0">
                              <a:solidFill>
                                <a:schemeClr val="dk1"/>
                              </a:solidFill>
                              <a:latin typeface="+mj-ea"/>
                              <a:ea typeface="+mn-ea"/>
                              <a:cs typeface="+mn-cs"/>
                            </a:rPr>
                            <a:t>等容过程</a:t>
                          </a:r>
                        </a:p>
                      </a:txBody>
                      <a:tcPr marL="68580" marR="68580" marT="34290" marB="3429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800" b="0" i="0" dirty="0">
                              <a:solidFill>
                                <a:srgbClr val="00206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量子开系统</a:t>
                          </a:r>
                          <a:endParaRPr lang="zh-CN" altLang="en-US" sz="1800" b="0" i="1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34290" marB="34290" anchor="ctr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34290" marB="34290" anchor="ctr">
                        <a:blipFill>
                          <a:blip r:embed="rId3"/>
                          <a:stretch>
                            <a:fillRect l="-142587" t="-282353" r="-112303" b="-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34290" marB="34290" anchor="ctr">
                        <a:blipFill>
                          <a:blip r:embed="rId3"/>
                          <a:stretch>
                            <a:fillRect l="-217232" t="-282353" r="-565" b="-1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9" name="箭头: 右 38">
            <a:extLst>
              <a:ext uri="{FF2B5EF4-FFF2-40B4-BE49-F238E27FC236}">
                <a16:creationId xmlns:a16="http://schemas.microsoft.com/office/drawing/2014/main" id="{13214DAF-9825-4304-86E2-48DC2E914A02}"/>
              </a:ext>
            </a:extLst>
          </p:cNvPr>
          <p:cNvSpPr/>
          <p:nvPr/>
        </p:nvSpPr>
        <p:spPr bwMode="auto">
          <a:xfrm>
            <a:off x="4406900" y="1609259"/>
            <a:ext cx="330200" cy="279400"/>
          </a:xfrm>
          <a:prstGeom prst="rightArrow">
            <a:avLst/>
          </a:prstGeom>
          <a:solidFill>
            <a:srgbClr val="9FB1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8DFD03EA-1E89-4A13-8932-0E441F73CBBB}"/>
              </a:ext>
            </a:extLst>
          </p:cNvPr>
          <p:cNvSpPr/>
          <p:nvPr/>
        </p:nvSpPr>
        <p:spPr>
          <a:xfrm>
            <a:off x="1841416" y="5091023"/>
            <a:ext cx="54611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/>
              <a:t>J. F. Chen, C. P. Sun, H. Dong, </a:t>
            </a:r>
            <a:r>
              <a:rPr lang="en-US" altLang="zh-CN" sz="1600" i="1" dirty="0"/>
              <a:t>Phys. Rev. E </a:t>
            </a:r>
            <a:r>
              <a:rPr lang="en-US" altLang="zh-CN" sz="1600" dirty="0"/>
              <a:t>100, 032144 (2019)</a:t>
            </a:r>
          </a:p>
          <a:p>
            <a:r>
              <a:rPr lang="en-US" altLang="zh-CN" sz="1600" dirty="0"/>
              <a:t>J. F. Chen, C. P. Sun, H. Dong, </a:t>
            </a:r>
            <a:r>
              <a:rPr lang="en-US" altLang="zh-CN" sz="1600" i="1" dirty="0"/>
              <a:t>Phys. Rev. E </a:t>
            </a:r>
            <a:r>
              <a:rPr lang="en-US" altLang="zh-CN" sz="1600" dirty="0"/>
              <a:t>100, 062140 (2019)</a:t>
            </a:r>
          </a:p>
          <a:p>
            <a:pPr algn="just">
              <a:spcAft>
                <a:spcPts val="0"/>
              </a:spcAft>
            </a:pPr>
            <a:r>
              <a:rPr lang="en-US" altLang="zh-CN" sz="1600" kern="100" dirty="0">
                <a:ea typeface="幼圆" panose="02010509060101010101" pitchFamily="49" charset="-122"/>
                <a:cs typeface="Times New Roman" panose="02020603050405020304" pitchFamily="18" charset="0"/>
              </a:rPr>
              <a:t>J. F. Chen, C. P. Sun, H. Dong. arXiv:2101.02948</a:t>
            </a:r>
            <a:endParaRPr lang="zh-CN" altLang="zh-CN" sz="18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29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标题 18">
            <a:extLst>
              <a:ext uri="{FF2B5EF4-FFF2-40B4-BE49-F238E27FC236}">
                <a16:creationId xmlns:a16="http://schemas.microsoft.com/office/drawing/2014/main" id="{240520A7-CC19-4BE1-B015-E1784C82C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量子热力学中的功与热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AAFEA8B5-109A-4369-81A2-019EDAC07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9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F054E4F5-5CDD-4C06-B48D-AE0D74CBE6E3}"/>
                  </a:ext>
                </a:extLst>
              </p:cNvPr>
              <p:cNvSpPr txBox="1"/>
              <p:nvPr/>
            </p:nvSpPr>
            <p:spPr>
              <a:xfrm>
                <a:off x="1074435" y="1288455"/>
                <a:ext cx="339676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rgbClr val="0432FF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系统内能</a:t>
                </a:r>
                <a14:m>
                  <m:oMath xmlns:m="http://schemas.openxmlformats.org/officeDocument/2006/math">
                    <m:r>
                      <a:rPr lang="en-US" altLang="zh-CN" b="0" i="0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    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Tr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F054E4F5-5CDD-4C06-B48D-AE0D74CBE6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4435" y="1288455"/>
                <a:ext cx="3396764" cy="461665"/>
              </a:xfrm>
              <a:prstGeom prst="rect">
                <a:avLst/>
              </a:prstGeom>
              <a:blipFill>
                <a:blip r:embed="rId3"/>
                <a:stretch>
                  <a:fillRect l="-2693" t="-14474" b="-25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151AC60C-C5EC-49DC-98E5-2541B980B39B}"/>
                  </a:ext>
                </a:extLst>
              </p:cNvPr>
              <p:cNvSpPr txBox="1"/>
              <p:nvPr/>
            </p:nvSpPr>
            <p:spPr>
              <a:xfrm>
                <a:off x="1495419" y="1986670"/>
                <a:ext cx="5288437" cy="4732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zh-CN">
                          <a:latin typeface="Cambria Math" panose="02040503050406030204" pitchFamily="18" charset="0"/>
                        </a:rPr>
                        <m:t>Tr</m:t>
                      </m:r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̇"/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altLang="zh-CN">
                          <a:latin typeface="Cambria Math" panose="02040503050406030204" pitchFamily="18" charset="0"/>
                        </a:rPr>
                        <m:t>Tr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𝜌</m:t>
                      </m:r>
                      <m:acc>
                        <m:accPr>
                          <m:chr m:val="̇"/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</m:acc>
                      <m:r>
                        <a:rPr lang="en-US" altLang="zh-CN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151AC60C-C5EC-49DC-98E5-2541B980B3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5419" y="1986670"/>
                <a:ext cx="5288437" cy="473206"/>
              </a:xfrm>
              <a:prstGeom prst="rect">
                <a:avLst/>
              </a:prstGeom>
              <a:blipFill>
                <a:blip r:embed="rId4"/>
                <a:stretch>
                  <a:fillRect t="-2564" b="-1794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267D4891-E046-4891-8C0F-9AB9A508D0A2}"/>
                  </a:ext>
                </a:extLst>
              </p:cNvPr>
              <p:cNvSpPr txBox="1"/>
              <p:nvPr/>
            </p:nvSpPr>
            <p:spPr>
              <a:xfrm>
                <a:off x="3574061" y="2763160"/>
                <a:ext cx="479042" cy="4756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267D4891-E046-4891-8C0F-9AB9A508D0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4061" y="2763160"/>
                <a:ext cx="479042" cy="4756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0C3D7612-188D-4791-B398-CFB451FCCA6F}"/>
                  </a:ext>
                </a:extLst>
              </p:cNvPr>
              <p:cNvSpPr txBox="1"/>
              <p:nvPr/>
            </p:nvSpPr>
            <p:spPr>
              <a:xfrm rot="5400000">
                <a:off x="3595705" y="2406314"/>
                <a:ext cx="49084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≡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0C3D7612-188D-4791-B398-CFB451FCCA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3595705" y="2406314"/>
                <a:ext cx="490840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90C2559D-4934-4CC8-A7A9-832EC3BC5550}"/>
                  </a:ext>
                </a:extLst>
              </p:cNvPr>
              <p:cNvSpPr txBox="1"/>
              <p:nvPr/>
            </p:nvSpPr>
            <p:spPr>
              <a:xfrm>
                <a:off x="4904812" y="2763161"/>
                <a:ext cx="565411" cy="4732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acc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90C2559D-4934-4CC8-A7A9-832EC3BC55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4812" y="2763161"/>
                <a:ext cx="565411" cy="473206"/>
              </a:xfrm>
              <a:prstGeom prst="rect">
                <a:avLst/>
              </a:prstGeom>
              <a:blipFill>
                <a:blip r:embed="rId7"/>
                <a:stretch>
                  <a:fillRect t="-256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B286A53C-86C2-454B-A923-0F0C4FDCB1C6}"/>
                  </a:ext>
                </a:extLst>
              </p:cNvPr>
              <p:cNvSpPr txBox="1"/>
              <p:nvPr/>
            </p:nvSpPr>
            <p:spPr>
              <a:xfrm rot="5400000">
                <a:off x="4926455" y="2406315"/>
                <a:ext cx="49084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pitchFamily="18" charset="0"/>
                        </a:rPr>
                        <m:t>≡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B286A53C-86C2-454B-A923-0F0C4FDCB1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4926455" y="2406315"/>
                <a:ext cx="490840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1166FC1F-96EF-4B63-ACDB-5F3AEAFC46FA}"/>
                  </a:ext>
                </a:extLst>
              </p:cNvPr>
              <p:cNvSpPr txBox="1"/>
              <p:nvPr/>
            </p:nvSpPr>
            <p:spPr>
              <a:xfrm>
                <a:off x="5373240" y="4074163"/>
                <a:ext cx="3363421" cy="14393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dirty="0">
                    <a:solidFill>
                      <a:srgbClr val="C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热力学绝热</a:t>
                </a:r>
                <a:endParaRPr lang="en-US" altLang="zh-CN" dirty="0">
                  <a:solidFill>
                    <a:srgbClr val="C00000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pPr algn="ctr"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altLang="zh-CN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m:rPr>
                          <m:aln/>
                        </m:rPr>
                        <a:rPr lang="en-US" altLang="zh-CN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zh-CN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Tr</m:t>
                      </m:r>
                      <m:d>
                        <m:dPr>
                          <m:ctrlP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]</m:t>
                          </m:r>
                          <m: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</m:d>
                      <m:r>
                        <m:rPr>
                          <m:aln/>
                        </m:rP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br>
                  <a:rPr lang="en-US" altLang="zh-CN" i="1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</a:br>
                <a:endParaRPr lang="en-US" altLang="zh-CN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pPr algn="ctr"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𝑊</m:t>
                      </m:r>
                      <m:r>
                        <a:rPr lang="en-US" altLang="zh-C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(</m:t>
                      </m:r>
                      <m:r>
                        <a:rPr lang="en-US" altLang="zh-C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𝜏</m:t>
                      </m:r>
                      <m:r>
                        <a:rPr lang="en-US" altLang="zh-C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)=</m:t>
                      </m:r>
                      <m:r>
                        <a:rPr lang="en-US" altLang="zh-C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𝐸</m:t>
                      </m:r>
                      <m:d>
                        <m:dPr>
                          <m:ctrlPr>
                            <a:rPr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𝜏</m:t>
                          </m:r>
                        </m:e>
                      </m:d>
                      <m:r>
                        <a:rPr lang="en-US" altLang="zh-C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−</m:t>
                      </m:r>
                      <m:r>
                        <a:rPr lang="en-US" altLang="zh-C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𝐸</m:t>
                      </m:r>
                      <m:r>
                        <a:rPr lang="en-US" altLang="zh-C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(0)</m:t>
                      </m:r>
                    </m:oMath>
                  </m:oMathPara>
                </a14:m>
                <a:endParaRPr lang="en-US" altLang="zh-CN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1166FC1F-96EF-4B63-ACDB-5F3AEAFC46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3240" y="4074163"/>
                <a:ext cx="3363421" cy="1439305"/>
              </a:xfrm>
              <a:prstGeom prst="rect">
                <a:avLst/>
              </a:prstGeom>
              <a:blipFill>
                <a:blip r:embed="rId9"/>
                <a:stretch>
                  <a:fillRect t="-254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矩形 14">
            <a:extLst>
              <a:ext uri="{FF2B5EF4-FFF2-40B4-BE49-F238E27FC236}">
                <a16:creationId xmlns:a16="http://schemas.microsoft.com/office/drawing/2014/main" id="{93040FB2-3C00-4504-9FE6-E13E608F674D}"/>
              </a:ext>
            </a:extLst>
          </p:cNvPr>
          <p:cNvSpPr/>
          <p:nvPr/>
        </p:nvSpPr>
        <p:spPr>
          <a:xfrm>
            <a:off x="1474013" y="6334780"/>
            <a:ext cx="619597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altLang="zh-CN" sz="1400" dirty="0">
                <a:cs typeface="Times New Roman" panose="02020603050405020304" pitchFamily="18" charset="0"/>
              </a:rPr>
              <a:t>R</a:t>
            </a:r>
            <a:r>
              <a:rPr lang="en-US" altLang="zh-CN" sz="1400" dirty="0">
                <a:cs typeface="Times New Roman" panose="02020603050405020304" pitchFamily="18" charset="0"/>
              </a:rPr>
              <a:t>.</a:t>
            </a:r>
            <a:r>
              <a:rPr lang="it-IT" altLang="zh-CN" sz="1400" dirty="0">
                <a:cs typeface="Times New Roman" panose="02020603050405020304" pitchFamily="18" charset="0"/>
              </a:rPr>
              <a:t> Alicki, </a:t>
            </a:r>
            <a:r>
              <a:rPr lang="en-US" altLang="zh-CN" sz="1400" i="1" dirty="0">
                <a:cs typeface="Times New Roman" panose="02020603050405020304" pitchFamily="18" charset="0"/>
              </a:rPr>
              <a:t>J. Phys. A: Math. Gen. </a:t>
            </a:r>
            <a:r>
              <a:rPr lang="en-US" altLang="zh-CN" sz="1400" dirty="0">
                <a:cs typeface="Times New Roman" panose="02020603050405020304" pitchFamily="18" charset="0"/>
              </a:rPr>
              <a:t>12, L103--L107 (1979)</a:t>
            </a:r>
          </a:p>
          <a:p>
            <a:r>
              <a:rPr lang="en-US" altLang="zh-CN" sz="1400" dirty="0"/>
              <a:t>H. T. Quan, Y.-X. Liu, C. P. Sun and F. Nori, </a:t>
            </a:r>
            <a:r>
              <a:rPr lang="en-US" altLang="zh-CN" sz="1400" i="1" dirty="0"/>
              <a:t>Phys. Rev. E</a:t>
            </a:r>
            <a:r>
              <a:rPr lang="en-US" altLang="zh-CN" sz="1400" dirty="0"/>
              <a:t> </a:t>
            </a:r>
            <a:r>
              <a:rPr lang="en-US" altLang="zh-CN" sz="1400" b="1" dirty="0"/>
              <a:t>76</a:t>
            </a:r>
            <a:r>
              <a:rPr lang="en-US" altLang="zh-CN" sz="1400" dirty="0"/>
              <a:t>, 031105</a:t>
            </a:r>
          </a:p>
          <a:p>
            <a:endParaRPr lang="it-IT" altLang="zh-CN" sz="1400" dirty="0">
              <a:cs typeface="Times New Roman" panose="02020603050405020304" pitchFamily="18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61C5F7DD-2C79-4537-89FB-D2E1E4F26FB0}"/>
              </a:ext>
            </a:extLst>
          </p:cNvPr>
          <p:cNvSpPr/>
          <p:nvPr/>
        </p:nvSpPr>
        <p:spPr>
          <a:xfrm>
            <a:off x="1090479" y="3234384"/>
            <a:ext cx="48013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0432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内能的改变  </a:t>
            </a:r>
            <a:r>
              <a:rPr lang="en-US" altLang="zh-CN" dirty="0">
                <a:solidFill>
                  <a:srgbClr val="0432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= </a:t>
            </a:r>
            <a:r>
              <a:rPr lang="en-US" altLang="zh-CN" dirty="0">
                <a:solidFill>
                  <a:srgbClr val="2E7FB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吸热  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+  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做功</a:t>
            </a:r>
            <a:r>
              <a:rPr lang="zh-CN" altLang="en-US" dirty="0">
                <a:solidFill>
                  <a:srgbClr val="0432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endParaRPr lang="zh-CN" altLang="en-US" dirty="0"/>
          </a:p>
        </p:txBody>
      </p:sp>
      <p:sp>
        <p:nvSpPr>
          <p:cNvPr id="6" name="右大括号 5">
            <a:extLst>
              <a:ext uri="{FF2B5EF4-FFF2-40B4-BE49-F238E27FC236}">
                <a16:creationId xmlns:a16="http://schemas.microsoft.com/office/drawing/2014/main" id="{27B37506-7AC4-496C-A9B1-63E887789927}"/>
              </a:ext>
            </a:extLst>
          </p:cNvPr>
          <p:cNvSpPr/>
          <p:nvPr/>
        </p:nvSpPr>
        <p:spPr bwMode="auto">
          <a:xfrm rot="5400000">
            <a:off x="3232718" y="1751937"/>
            <a:ext cx="189848" cy="4091194"/>
          </a:xfrm>
          <a:prstGeom prst="rightBrace">
            <a:avLst>
              <a:gd name="adj1" fmla="val 48143"/>
              <a:gd name="adj2" fmla="val 50000"/>
            </a:avLst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24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218C388-13C2-4AE6-B50A-A634D42F8201}"/>
              </a:ext>
            </a:extLst>
          </p:cNvPr>
          <p:cNvSpPr txBox="1"/>
          <p:nvPr/>
        </p:nvSpPr>
        <p:spPr>
          <a:xfrm>
            <a:off x="2423006" y="3892458"/>
            <a:ext cx="20385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热力学第一定律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DF26BE2-047E-42B7-95CD-B60F2368BD0E}"/>
              </a:ext>
            </a:extLst>
          </p:cNvPr>
          <p:cNvSpPr txBox="1"/>
          <p:nvPr/>
        </p:nvSpPr>
        <p:spPr>
          <a:xfrm>
            <a:off x="1164443" y="4372991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量子闭系统幺正演化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364AE6F3-DE18-4847-BC72-C33DD66894F9}"/>
                  </a:ext>
                </a:extLst>
              </p:cNvPr>
              <p:cNvSpPr txBox="1"/>
              <p:nvPr/>
            </p:nvSpPr>
            <p:spPr>
              <a:xfrm>
                <a:off x="1684552" y="4863224"/>
                <a:ext cx="191443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</m:acc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364AE6F3-DE18-4847-BC72-C33DD66894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4552" y="4863224"/>
                <a:ext cx="1914435" cy="461665"/>
              </a:xfrm>
              <a:prstGeom prst="rect">
                <a:avLst/>
              </a:prstGeom>
              <a:blipFill>
                <a:blip r:embed="rId10"/>
                <a:stretch>
                  <a:fillRect r="-637" b="-1842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箭头: 右 17">
            <a:extLst>
              <a:ext uri="{FF2B5EF4-FFF2-40B4-BE49-F238E27FC236}">
                <a16:creationId xmlns:a16="http://schemas.microsoft.com/office/drawing/2014/main" id="{92B2A9AF-6E84-4888-AA26-A8DC3556B0F1}"/>
              </a:ext>
            </a:extLst>
          </p:cNvPr>
          <p:cNvSpPr/>
          <p:nvPr/>
        </p:nvSpPr>
        <p:spPr bwMode="auto">
          <a:xfrm>
            <a:off x="4572000" y="4720631"/>
            <a:ext cx="492453" cy="374492"/>
          </a:xfrm>
          <a:prstGeom prst="rightArrow">
            <a:avLst/>
          </a:prstGeom>
          <a:solidFill>
            <a:srgbClr val="9FB1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5588DAD8-965A-48E9-A8B1-EAA1FE5371F3}"/>
                  </a:ext>
                </a:extLst>
              </p:cNvPr>
              <p:cNvSpPr txBox="1"/>
              <p:nvPr/>
            </p:nvSpPr>
            <p:spPr>
              <a:xfrm>
                <a:off x="6167975" y="1644268"/>
                <a:ext cx="2412520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+mj-ea"/>
                      </a:rPr>
                      <m:t>𝜌</m:t>
                    </m:r>
                  </m:oMath>
                </a14:m>
                <a:r>
                  <a:rPr lang="zh-CN" altLang="en-US" sz="2000" dirty="0">
                    <a:latin typeface="+mj-ea"/>
                    <a:ea typeface="+mj-ea"/>
                  </a:rPr>
                  <a:t> 系统密度矩阵</a:t>
                </a:r>
                <a:endParaRPr lang="en-US" altLang="zh-CN" sz="2000" dirty="0">
                  <a:latin typeface="+mj-ea"/>
                  <a:ea typeface="+mj-ea"/>
                </a:endParaRPr>
              </a:p>
              <a:p>
                <a:r>
                  <a:rPr lang="zh-CN" altLang="en-US" sz="2000" dirty="0">
                    <a:latin typeface="+mj-ea"/>
                    <a:ea typeface="+mj-ea"/>
                  </a:rPr>
                  <a:t>表示系统状态</a:t>
                </a:r>
                <a:endParaRPr lang="en-US" altLang="zh-CN" sz="2000" dirty="0">
                  <a:latin typeface="+mj-ea"/>
                  <a:ea typeface="+mj-ea"/>
                </a:endParaRPr>
              </a:p>
              <a:p>
                <a:endParaRPr lang="en-US" altLang="zh-CN" sz="2000" dirty="0">
                  <a:latin typeface="+mj-ea"/>
                  <a:ea typeface="+mj-ea"/>
                </a:endParaRPr>
              </a:p>
              <a:p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+mj-ea"/>
                      </a:rPr>
                      <m:t>𝐻</m:t>
                    </m:r>
                  </m:oMath>
                </a14:m>
                <a:r>
                  <a:rPr lang="zh-CN" altLang="en-US" sz="2000" dirty="0">
                    <a:latin typeface="+mj-ea"/>
                    <a:ea typeface="+mj-ea"/>
                  </a:rPr>
                  <a:t> 有效哈密顿量</a:t>
                </a:r>
                <a:endParaRPr lang="en-US" altLang="zh-CN" sz="2000" dirty="0">
                  <a:latin typeface="+mj-ea"/>
                  <a:ea typeface="+mj-ea"/>
                </a:endParaRPr>
              </a:p>
              <a:p>
                <a:r>
                  <a:rPr lang="zh-CN" altLang="en-US" sz="2000" dirty="0">
                    <a:latin typeface="+mj-ea"/>
                    <a:ea typeface="+mj-ea"/>
                  </a:rPr>
                  <a:t>受调控参数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zh-CN" altLang="en-US" sz="2000" dirty="0">
                    <a:latin typeface="+mj-ea"/>
                    <a:ea typeface="+mj-ea"/>
                  </a:rPr>
                  <a:t>影响</a:t>
                </a: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5588DAD8-965A-48E9-A8B1-EAA1FE5371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7975" y="1644268"/>
                <a:ext cx="2412520" cy="1631216"/>
              </a:xfrm>
              <a:prstGeom prst="rect">
                <a:avLst/>
              </a:prstGeom>
              <a:blipFill>
                <a:blip r:embed="rId11"/>
                <a:stretch>
                  <a:fillRect l="-2778" t="-2996" b="-524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94120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43C36C-E1F3-4564-A494-3D1B2D88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报告大纲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42972723-B5A8-4381-8728-EB60204E5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10</a:t>
            </a:fld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3110398-5682-4D8E-9B2D-44065A868562}"/>
              </a:ext>
            </a:extLst>
          </p:cNvPr>
          <p:cNvSpPr txBox="1"/>
          <p:nvPr/>
        </p:nvSpPr>
        <p:spPr>
          <a:xfrm>
            <a:off x="2010307" y="1256290"/>
            <a:ext cx="5295368" cy="4345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342900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背景：有限时间热力学</a:t>
            </a:r>
            <a:endParaRPr lang="en-US" altLang="zh-CN" dirty="0">
              <a:solidFill>
                <a:schemeClr val="bg1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-342900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altLang="zh-CN" dirty="0">
              <a:solidFill>
                <a:schemeClr val="bg1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lvl="1" indent="-342900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latin typeface="SimHei" panose="02010600030101010101" pitchFamily="49" charset="-122"/>
                <a:ea typeface="SimHei" panose="02010600030101010101" pitchFamily="49" charset="-122"/>
              </a:rPr>
              <a:t>有限时间绝热过程：</a:t>
            </a:r>
            <a:endParaRPr lang="en-US" altLang="zh-CN" dirty="0">
              <a:latin typeface="SimHei" panose="02010600030101010101" pitchFamily="49" charset="-122"/>
              <a:ea typeface="SimHei" panose="02010600030101010101" pitchFamily="49" charset="-122"/>
            </a:endParaRPr>
          </a:p>
          <a:p>
            <a:pPr marL="457200" lvl="2">
              <a:lnSpc>
                <a:spcPct val="130000"/>
              </a:lnSpc>
              <a:spcBef>
                <a:spcPts val="0"/>
              </a:spcBef>
            </a:pPr>
            <a:r>
              <a:rPr lang="zh-CN" altLang="en-US" dirty="0">
                <a:solidFill>
                  <a:srgbClr val="0B0BFF"/>
                </a:solidFill>
                <a:latin typeface="SimHei" panose="02010600030101010101" pitchFamily="49" charset="-122"/>
                <a:ea typeface="SimHei" panose="02010600030101010101" pitchFamily="49" charset="-122"/>
              </a:rPr>
              <a:t>量子奥托热机的功率优化</a:t>
            </a:r>
            <a:endParaRPr lang="en-US" altLang="zh-CN" dirty="0">
              <a:solidFill>
                <a:srgbClr val="0B0BFF"/>
              </a:solidFill>
              <a:latin typeface="SimHei" panose="02010600030101010101" pitchFamily="49" charset="-122"/>
              <a:ea typeface="SimHei" panose="02010600030101010101" pitchFamily="49" charset="-122"/>
            </a:endParaRPr>
          </a:p>
          <a:p>
            <a:pPr marL="457200" lvl="2">
              <a:lnSpc>
                <a:spcPct val="130000"/>
              </a:lnSpc>
              <a:spcBef>
                <a:spcPts val="0"/>
              </a:spcBef>
            </a:pPr>
            <a:endParaRPr lang="en-US" altLang="zh-CN" dirty="0">
              <a:solidFill>
                <a:schemeClr val="bg1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-342900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有限时间等温过程：</a:t>
            </a:r>
            <a:endParaRPr lang="en-US" altLang="zh-CN" dirty="0">
              <a:solidFill>
                <a:schemeClr val="bg1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>
              <a:lnSpc>
                <a:spcPct val="130000"/>
              </a:lnSpc>
              <a:spcBef>
                <a:spcPts val="0"/>
              </a:spcBef>
            </a:pPr>
            <a:r>
              <a:rPr lang="zh-CN" altLang="en-US" dirty="0">
                <a:solidFill>
                  <a:schemeClr val="bg1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不可逆功的几何描述与调控优化</a:t>
            </a:r>
            <a:endParaRPr lang="en-US" altLang="zh-CN" dirty="0">
              <a:solidFill>
                <a:schemeClr val="bg1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>
              <a:lnSpc>
                <a:spcPct val="130000"/>
              </a:lnSpc>
              <a:spcBef>
                <a:spcPts val="0"/>
              </a:spcBef>
            </a:pPr>
            <a:endParaRPr lang="en-US" altLang="zh-CN" dirty="0">
              <a:solidFill>
                <a:schemeClr val="bg1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-342900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总结</a:t>
            </a:r>
          </a:p>
        </p:txBody>
      </p:sp>
    </p:spTree>
    <p:extLst>
      <p:ext uri="{BB962C8B-B14F-4D97-AF65-F5344CB8AC3E}">
        <p14:creationId xmlns:p14="http://schemas.microsoft.com/office/powerpoint/2010/main" val="16677971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E46DBE-3E06-4A0A-BD9F-712F97863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能否超越卡诺？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19D6C8EF-9BFC-4B1D-8667-227B7AA2A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11</a:t>
            </a:fld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EEC84BE-B8F0-4516-8192-70BFAF40D263}"/>
              </a:ext>
            </a:extLst>
          </p:cNvPr>
          <p:cNvSpPr txBox="1"/>
          <p:nvPr/>
        </p:nvSpPr>
        <p:spPr>
          <a:xfrm>
            <a:off x="1063027" y="1321699"/>
            <a:ext cx="70179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dirty="0">
                <a:latin typeface="+mj-ea"/>
                <a:ea typeface="+mj-ea"/>
              </a:rPr>
              <a:t>对于有限时间循环，没有任何先验理论表明卡诺循环仍然是最优的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0D7AC9E-2380-4032-8160-82BB18469788}"/>
              </a:ext>
            </a:extLst>
          </p:cNvPr>
          <p:cNvSpPr txBox="1"/>
          <p:nvPr/>
        </p:nvSpPr>
        <p:spPr>
          <a:xfrm>
            <a:off x="1063027" y="5341799"/>
            <a:ext cx="54553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dirty="0">
                <a:latin typeface="+mj-ea"/>
                <a:ea typeface="+mj-ea"/>
              </a:rPr>
              <a:t>量子奥托循环需考虑绝热过程的优化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83D6FBD-9DDB-4244-8407-E520C44C95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1172" y="2345922"/>
            <a:ext cx="6501654" cy="2927897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98E0F5DD-4058-447D-9121-DFDAFD343D89}"/>
              </a:ext>
            </a:extLst>
          </p:cNvPr>
          <p:cNvSpPr txBox="1"/>
          <p:nvPr/>
        </p:nvSpPr>
        <p:spPr>
          <a:xfrm>
            <a:off x="2151530" y="234592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+mj-ea"/>
                <a:ea typeface="+mj-ea"/>
              </a:rPr>
              <a:t>卡诺循环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8B47483-59B6-40AC-BB96-F8780DEBCFB9}"/>
              </a:ext>
            </a:extLst>
          </p:cNvPr>
          <p:cNvSpPr txBox="1"/>
          <p:nvPr/>
        </p:nvSpPr>
        <p:spPr>
          <a:xfrm>
            <a:off x="5637009" y="234592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+mj-ea"/>
                <a:ea typeface="+mj-ea"/>
              </a:rPr>
              <a:t>奥托循环</a:t>
            </a:r>
          </a:p>
        </p:txBody>
      </p:sp>
    </p:spTree>
    <p:extLst>
      <p:ext uri="{BB962C8B-B14F-4D97-AF65-F5344CB8AC3E}">
        <p14:creationId xmlns:p14="http://schemas.microsoft.com/office/powerpoint/2010/main" val="15600239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088784-15D4-45C1-9011-18305F1EF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有限时间绝热过程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F73B3987-13B2-4FAF-94C8-8429D68F3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12</a:t>
            </a:fld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240609C-3F4C-4719-A26D-E892A7CBE9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106"/>
          <a:stretch/>
        </p:blipFill>
        <p:spPr>
          <a:xfrm>
            <a:off x="5232107" y="932277"/>
            <a:ext cx="3946989" cy="33120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99A5A6E0-F1DE-45BD-B464-BCC2B83EEB71}"/>
                  </a:ext>
                </a:extLst>
              </p:cNvPr>
              <p:cNvSpPr txBox="1"/>
              <p:nvPr/>
            </p:nvSpPr>
            <p:spPr>
              <a:xfrm>
                <a:off x="2394377" y="1947849"/>
                <a:ext cx="2660048" cy="10415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180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altLang="zh-CN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m:rPr>
                          <m:aln/>
                        </m:rPr>
                        <a:rPr lang="en-US" altLang="zh-CN" sz="1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1800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altLang="zh-CN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zh-CN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d>
                            <m:dPr>
                              <m:begChr m:val="|"/>
                              <m:endChr m:val=""/>
                              <m:ctrlP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"/>
                                  <m:endChr m:val="⟩"/>
                                  <m:ctrlPr>
                                    <a:rPr lang="en-US" altLang="zh-CN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18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d>
                                    <m:dPr>
                                      <m:ctrlPr>
                                        <a:rPr lang="en-US" altLang="zh-CN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sz="1800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e>
                              </m:d>
                            </m:e>
                          </m:d>
                          <m:d>
                            <m:dPr>
                              <m:begChr m:val="⟨"/>
                              <m:endChr m:val=""/>
                              <m:ctrlP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US" altLang="zh-CN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18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d>
                                    <m:dPr>
                                      <m:ctrlPr>
                                        <a:rPr lang="en-US" altLang="zh-CN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sz="1800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nary>
                    </m:oMath>
                  </m:oMathPara>
                </a14:m>
                <a:endParaRPr lang="zh-CN" altLang="en-US" sz="1800" dirty="0"/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99A5A6E0-F1DE-45BD-B464-BCC2B83EEB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4377" y="1947849"/>
                <a:ext cx="2660048" cy="1041504"/>
              </a:xfrm>
              <a:prstGeom prst="rect">
                <a:avLst/>
              </a:prstGeom>
              <a:blipFill>
                <a:blip r:embed="rId4"/>
                <a:stretch>
                  <a:fillRect r="-779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>
            <a:extLst>
              <a:ext uri="{FF2B5EF4-FFF2-40B4-BE49-F238E27FC236}">
                <a16:creationId xmlns:a16="http://schemas.microsoft.com/office/drawing/2014/main" id="{AD1E8306-EC03-40E5-8170-526F0DE88674}"/>
              </a:ext>
            </a:extLst>
          </p:cNvPr>
          <p:cNvSpPr txBox="1"/>
          <p:nvPr/>
        </p:nvSpPr>
        <p:spPr>
          <a:xfrm>
            <a:off x="970882" y="1215229"/>
            <a:ext cx="1237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latin typeface="+mj-ea"/>
                <a:ea typeface="+mj-ea"/>
              </a:rPr>
              <a:t>系统演化</a:t>
            </a:r>
            <a:endParaRPr lang="zh-CN" altLang="en-US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1C825150-445A-44E0-85B9-CD7995CE8E9C}"/>
                  </a:ext>
                </a:extLst>
              </p:cNvPr>
              <p:cNvSpPr/>
              <p:nvPr/>
            </p:nvSpPr>
            <p:spPr>
              <a:xfrm>
                <a:off x="2245368" y="947434"/>
                <a:ext cx="3019353" cy="8823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800" i="1" smtClean="0">
                          <a:latin typeface="Cambria Math" panose="02040503050406030204" pitchFamily="18" charset="0"/>
                        </a:rPr>
                        <m:t>𝑖</m:t>
                      </m:r>
                      <m:f>
                        <m:fPr>
                          <m:ctrlPr>
                            <a:rPr lang="en-US" altLang="zh-CN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|"/>
                          <m:endChr m:val=""/>
                          <m:ctrlPr>
                            <a:rPr lang="en-US" altLang="zh-CN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800" i="1">
                                      <a:latin typeface="Cambria Math" panose="02040503050406030204" pitchFamily="18" charset="0"/>
                                    </a:rPr>
                                    <m:t>𝜓</m:t>
                                  </m:r>
                                </m:e>
                                <m:sub>
                                  <m:r>
                                    <a:rPr lang="en-US" altLang="zh-CN" sz="18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d>
                      <m:r>
                        <m:rPr>
                          <m:aln/>
                        </m:rPr>
                        <a:rPr lang="en-US" altLang="zh-CN" sz="1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1800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altLang="zh-CN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d>
                        <m:dPr>
                          <m:begChr m:val="|"/>
                          <m:endChr m:val=""/>
                          <m:ctrlPr>
                            <a:rPr lang="en-US" altLang="zh-CN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800" i="1">
                                      <a:latin typeface="Cambria Math" panose="02040503050406030204" pitchFamily="18" charset="0"/>
                                    </a:rPr>
                                    <m:t>𝜓</m:t>
                                  </m:r>
                                </m:e>
                                <m:sub>
                                  <m:r>
                                    <a:rPr lang="en-US" altLang="zh-CN" sz="18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altLang="zh-CN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18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br>
                  <a:rPr lang="en-US" altLang="zh-CN" sz="1800" dirty="0"/>
                </a:br>
                <a:endParaRPr lang="zh-CN" altLang="en-US" sz="1800" dirty="0"/>
              </a:p>
            </p:txBody>
          </p:sp>
        </mc:Choice>
        <mc:Fallback xmlns=""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1C825150-445A-44E0-85B9-CD7995CE8E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5368" y="947434"/>
                <a:ext cx="3019353" cy="88235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矩形 10">
            <a:extLst>
              <a:ext uri="{FF2B5EF4-FFF2-40B4-BE49-F238E27FC236}">
                <a16:creationId xmlns:a16="http://schemas.microsoft.com/office/drawing/2014/main" id="{9FC3435B-059B-460F-96A5-B22DC17C2634}"/>
              </a:ext>
            </a:extLst>
          </p:cNvPr>
          <p:cNvSpPr/>
          <p:nvPr/>
        </p:nvSpPr>
        <p:spPr>
          <a:xfrm>
            <a:off x="1000910" y="3247393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latin typeface="+mj-ea"/>
                <a:ea typeface="+mj-ea"/>
              </a:rPr>
              <a:t>初态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1D23DD71-6803-4D68-BF94-FD4873EC273A}"/>
                  </a:ext>
                </a:extLst>
              </p:cNvPr>
              <p:cNvSpPr txBox="1"/>
              <p:nvPr/>
            </p:nvSpPr>
            <p:spPr>
              <a:xfrm>
                <a:off x="2188857" y="3000596"/>
                <a:ext cx="2941767" cy="10415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"/>
                          <m:ctrlPr>
                            <a:rPr lang="en-US" altLang="zh-CN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800" i="1">
                                      <a:latin typeface="Cambria Math" panose="02040503050406030204" pitchFamily="18" charset="0"/>
                                    </a:rPr>
                                    <m:t>𝜓</m:t>
                                  </m:r>
                                </m:e>
                                <m:sub>
                                  <m:r>
                                    <a:rPr lang="en-US" altLang="zh-CN" sz="18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(0)</m:t>
                              </m:r>
                            </m:e>
                          </m:d>
                        </m:e>
                      </m:d>
                      <m:r>
                        <m:rPr>
                          <m:aln/>
                        </m:rPr>
                        <a:rPr lang="en-US" altLang="zh-CN" sz="18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"/>
                          <m:ctrlPr>
                            <a:rPr lang="en-US" altLang="zh-CN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(0)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altLang="zh-CN" sz="18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800" b="0" i="1" smtClean="0"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altLang="zh-CN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zh-CN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nary>
                      <m:d>
                        <m:dPr>
                          <m:begChr m:val="|"/>
                          <m:endChr m:val=""/>
                          <m:ctrlPr>
                            <a:rPr lang="en-US" altLang="zh-CN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d>
                                <m:dPr>
                                  <m:ctrlPr>
                                    <a:rPr lang="en-US" altLang="zh-CN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18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d>
                            </m:e>
                          </m:d>
                        </m:e>
                      </m:d>
                      <m:d>
                        <m:dPr>
                          <m:begChr m:val="⟨"/>
                          <m:endChr m:val=""/>
                          <m:ctrlPr>
                            <a:rPr lang="en-US" altLang="zh-CN" sz="1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altLang="zh-CN" sz="18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d>
                                <m:dPr>
                                  <m:ctrlPr>
                                    <a:rPr lang="en-US" altLang="zh-CN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18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zh-CN" altLang="en-US" sz="1800" dirty="0"/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1D23DD71-6803-4D68-BF94-FD4873EC27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8857" y="3000596"/>
                <a:ext cx="2941767" cy="1041504"/>
              </a:xfrm>
              <a:prstGeom prst="rect">
                <a:avLst/>
              </a:prstGeom>
              <a:blipFill>
                <a:blip r:embed="rId6"/>
                <a:stretch>
                  <a:fillRect t="-42105" b="-175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75081CCB-403E-4630-B422-6E19DCE34C18}"/>
                  </a:ext>
                </a:extLst>
              </p:cNvPr>
              <p:cNvSpPr txBox="1"/>
              <p:nvPr/>
            </p:nvSpPr>
            <p:spPr>
              <a:xfrm>
                <a:off x="1003508" y="4187289"/>
                <a:ext cx="312669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>
                    <a:solidFill>
                      <a:srgbClr val="0B0BFF"/>
                    </a:solidFill>
                    <a:latin typeface="+mj-ea"/>
                    <a:ea typeface="+mj-ea"/>
                  </a:rPr>
                  <a:t>量子绝热过程  </a:t>
                </a:r>
                <a14:m>
                  <m:oMath xmlns:m="http://schemas.openxmlformats.org/officeDocument/2006/math">
                    <m:r>
                      <a:rPr lang="en-US" altLang="zh-CN" sz="2000" b="0" i="0" smtClean="0">
                        <a:solidFill>
                          <a:srgbClr val="0B0BFF"/>
                        </a:solidFill>
                        <a:latin typeface="Cambria Math" panose="02040503050406030204" pitchFamily="18" charset="0"/>
                        <a:ea typeface="+mj-ea"/>
                      </a:rPr>
                      <m:t>        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+mj-ea"/>
                      </a:rPr>
                      <m:t>𝜏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+mj-ea"/>
                      </a:rPr>
                      <m:t>→∞</m:t>
                    </m:r>
                  </m:oMath>
                </a14:m>
                <a:endParaRPr lang="zh-CN" altLang="en-US" sz="2000" dirty="0">
                  <a:latin typeface="+mj-ea"/>
                  <a:ea typeface="+mj-ea"/>
                </a:endParaRPr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75081CCB-403E-4630-B422-6E19DCE34C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3508" y="4187289"/>
                <a:ext cx="3126690" cy="400110"/>
              </a:xfrm>
              <a:prstGeom prst="rect">
                <a:avLst/>
              </a:prstGeom>
              <a:blipFill>
                <a:blip r:embed="rId7"/>
                <a:stretch>
                  <a:fillRect l="-2144" t="-12121" b="-2272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9E1CD392-D90F-4E5C-9385-E59117788F94}"/>
                  </a:ext>
                </a:extLst>
              </p:cNvPr>
              <p:cNvSpPr txBox="1"/>
              <p:nvPr/>
            </p:nvSpPr>
            <p:spPr>
              <a:xfrm>
                <a:off x="4231681" y="4177650"/>
                <a:ext cx="201523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"/>
                          <m:ctrlPr>
                            <a:rPr lang="en-US" altLang="zh-CN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𝜓</m:t>
                                  </m:r>
                                </m:e>
                                <m:sub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d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∝</m:t>
                      </m:r>
                      <m:d>
                        <m:dPr>
                          <m:begChr m:val="|"/>
                          <m:endChr m:val=""/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d>
                                <m:dPr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0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9E1CD392-D90F-4E5C-9385-E59117788F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1681" y="4177650"/>
                <a:ext cx="2015232" cy="400110"/>
              </a:xfrm>
              <a:prstGeom prst="rect">
                <a:avLst/>
              </a:prstGeom>
              <a:blipFill>
                <a:blip r:embed="rId8"/>
                <a:stretch>
                  <a:fillRect l="-16314" t="-121212" r="-24169" b="-18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2CE46167-9970-488F-83C0-34620663E90F}"/>
                  </a:ext>
                </a:extLst>
              </p:cNvPr>
              <p:cNvSpPr txBox="1"/>
              <p:nvPr/>
            </p:nvSpPr>
            <p:spPr>
              <a:xfrm>
                <a:off x="998975" y="4874269"/>
                <a:ext cx="316836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>
                    <a:solidFill>
                      <a:srgbClr val="C00000"/>
                    </a:solidFill>
                    <a:latin typeface="+mj-ea"/>
                    <a:ea typeface="+mj-ea"/>
                  </a:rPr>
                  <a:t>有限时间绝热过程 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+mj-ea"/>
                      </a:rPr>
                      <m:t>𝜏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+mj-ea"/>
                      </a:rPr>
                      <m:t>&lt;∞</m:t>
                    </m:r>
                  </m:oMath>
                </a14:m>
                <a:endParaRPr lang="zh-CN" altLang="en-US" sz="2000" dirty="0">
                  <a:latin typeface="+mj-ea"/>
                  <a:ea typeface="+mj-ea"/>
                </a:endParaRP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2CE46167-9970-488F-83C0-34620663E9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975" y="4874269"/>
                <a:ext cx="3168368" cy="400110"/>
              </a:xfrm>
              <a:prstGeom prst="rect">
                <a:avLst/>
              </a:prstGeom>
              <a:blipFill>
                <a:blip r:embed="rId9"/>
                <a:stretch>
                  <a:fillRect l="-2115" t="-12308" b="-246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F34E9E88-77D8-4A00-B4BD-33F02455F636}"/>
                  </a:ext>
                </a:extLst>
              </p:cNvPr>
              <p:cNvSpPr/>
              <p:nvPr/>
            </p:nvSpPr>
            <p:spPr>
              <a:xfrm>
                <a:off x="4231681" y="4673107"/>
                <a:ext cx="3792961" cy="8392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"/>
                          <m:ctrlPr>
                            <a:rPr lang="en-US" altLang="zh-CN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𝜓</m:t>
                                  </m:r>
                                </m:e>
                                <m:sub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d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𝑛𝑙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sSup>
                            <m:sSup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sSub>
                                <m:sSubPr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sub>
                              </m:sSub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d>
                            <m:dPr>
                              <m:begChr m:val="|"/>
                              <m:endChr m:val=""/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"/>
                                  <m:endChr m:val="⟩"/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d>
                            </m:e>
                          </m:d>
                        </m:e>
                      </m:nary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F34E9E88-77D8-4A00-B4BD-33F02455F63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1681" y="4673107"/>
                <a:ext cx="3792961" cy="83926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957583E8-0730-4E8D-B1C7-91D6CA659273}"/>
                  </a:ext>
                </a:extLst>
              </p:cNvPr>
              <p:cNvSpPr txBox="1"/>
              <p:nvPr/>
            </p:nvSpPr>
            <p:spPr>
              <a:xfrm>
                <a:off x="1003508" y="5501505"/>
                <a:ext cx="293413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800" b="0" i="1" smtClean="0">
                            <a:latin typeface="Cambria Math" panose="02040503050406030204" pitchFamily="18" charset="0"/>
                            <a:ea typeface="+mj-ea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altLang="zh-CN" sz="1800" b="0" i="1" smtClean="0">
                                <a:latin typeface="Cambria Math" panose="02040503050406030204" pitchFamily="18" charset="0"/>
                                <a:ea typeface="+mj-ea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1800" i="1">
                                    <a:latin typeface="Cambria Math" panose="02040503050406030204" pitchFamily="18" charset="0"/>
                                    <a:ea typeface="+mj-ea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800" i="1">
                                    <a:latin typeface="Cambria Math" panose="02040503050406030204" pitchFamily="18" charset="0"/>
                                    <a:ea typeface="+mj-ea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altLang="zh-CN" sz="1800" i="1">
                                    <a:latin typeface="Cambria Math" panose="02040503050406030204" pitchFamily="18" charset="0"/>
                                    <a:ea typeface="+mj-ea"/>
                                  </a:rPr>
                                  <m:t>𝑛𝑙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altLang="zh-CN" sz="1800" i="1">
                                    <a:latin typeface="Cambria Math" panose="02040503050406030204" pitchFamily="18" charset="0"/>
                                    <a:ea typeface="+mj-ea"/>
                                  </a:rPr>
                                </m:ctrlPr>
                              </m:dPr>
                              <m:e>
                                <m:r>
                                  <a:rPr lang="en-US" altLang="zh-CN" sz="1800" i="1">
                                    <a:latin typeface="Cambria Math" panose="02040503050406030204" pitchFamily="18" charset="0"/>
                                    <a:ea typeface="+mj-ea"/>
                                  </a:rPr>
                                  <m:t>𝑡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en-US" altLang="zh-CN" sz="1800" b="0" i="1" smtClean="0">
                            <a:latin typeface="Cambria Math" panose="02040503050406030204" pitchFamily="18" charset="0"/>
                            <a:ea typeface="+mj-ea"/>
                          </a:rPr>
                          <m:t>2</m:t>
                        </m:r>
                      </m:sup>
                    </m:sSup>
                  </m:oMath>
                </a14:m>
                <a:r>
                  <a:rPr lang="zh-CN" altLang="en-US" sz="1800" dirty="0">
                    <a:latin typeface="+mj-ea"/>
                    <a:ea typeface="+mj-ea"/>
                  </a:rPr>
                  <a:t>：</a:t>
                </a:r>
                <a14:m>
                  <m:oMath xmlns:m="http://schemas.openxmlformats.org/officeDocument/2006/math">
                    <m:r>
                      <a:rPr lang="en-US" altLang="zh-CN" sz="1800" b="0" i="1" dirty="0" smtClean="0">
                        <a:latin typeface="Cambria Math" panose="02040503050406030204" pitchFamily="18" charset="0"/>
                        <a:ea typeface="+mj-ea"/>
                      </a:rPr>
                      <m:t>𝑛</m:t>
                    </m:r>
                    <m:r>
                      <a:rPr lang="en-US" altLang="zh-CN" sz="1800" b="0" i="1" dirty="0" smtClean="0">
                        <a:latin typeface="Cambria Math" panose="02040503050406030204" pitchFamily="18" charset="0"/>
                        <a:ea typeface="+mj-ea"/>
                      </a:rPr>
                      <m:t>→</m:t>
                    </m:r>
                    <m:r>
                      <a:rPr lang="en-US" altLang="zh-CN" sz="1800" b="0" i="1" dirty="0" smtClean="0">
                        <a:latin typeface="Cambria Math" panose="02040503050406030204" pitchFamily="18" charset="0"/>
                        <a:ea typeface="+mj-ea"/>
                      </a:rPr>
                      <m:t>𝑙</m:t>
                    </m:r>
                  </m:oMath>
                </a14:m>
                <a:r>
                  <a:rPr lang="zh-CN" altLang="en-US" sz="1800" dirty="0">
                    <a:latin typeface="+mj-ea"/>
                    <a:ea typeface="+mj-ea"/>
                  </a:rPr>
                  <a:t>的跃迁概率</a:t>
                </a:r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957583E8-0730-4E8D-B1C7-91D6CA6592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3508" y="5501505"/>
                <a:ext cx="2934137" cy="369332"/>
              </a:xfrm>
              <a:prstGeom prst="rect">
                <a:avLst/>
              </a:prstGeom>
              <a:blipFill>
                <a:blip r:embed="rId11"/>
                <a:stretch>
                  <a:fillRect t="-11475" r="-832" b="-213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文本框 20">
            <a:extLst>
              <a:ext uri="{FF2B5EF4-FFF2-40B4-BE49-F238E27FC236}">
                <a16:creationId xmlns:a16="http://schemas.microsoft.com/office/drawing/2014/main" id="{52A7866E-EED0-43AC-B1CF-099839366AEA}"/>
              </a:ext>
            </a:extLst>
          </p:cNvPr>
          <p:cNvSpPr txBox="1"/>
          <p:nvPr/>
        </p:nvSpPr>
        <p:spPr>
          <a:xfrm>
            <a:off x="951701" y="215509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dirty="0">
                <a:latin typeface="+mj-ea"/>
                <a:ea typeface="+mj-ea"/>
              </a:rPr>
              <a:t>绝热调控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F96945E6-0948-44B3-8567-2EFF519769BD}"/>
                  </a:ext>
                </a:extLst>
              </p:cNvPr>
              <p:cNvSpPr/>
              <p:nvPr/>
            </p:nvSpPr>
            <p:spPr>
              <a:xfrm>
                <a:off x="5673796" y="5501505"/>
                <a:ext cx="191764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i="1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altLang="zh-CN" sz="1800" i="1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  <m:r>
                      <a:rPr lang="en-US" altLang="zh-CN" sz="1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18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1800" dirty="0"/>
                  <a:t> </a:t>
                </a:r>
                <a:r>
                  <a:rPr lang="zh-CN" altLang="en-US" sz="1800" dirty="0">
                    <a:latin typeface="+mj-ea"/>
                    <a:ea typeface="+mj-ea"/>
                  </a:rPr>
                  <a:t>动力学相位</a:t>
                </a:r>
              </a:p>
            </p:txBody>
          </p:sp>
        </mc:Choice>
        <mc:Fallback xmlns=""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F96945E6-0948-44B3-8567-2EFF519769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3796" y="5501505"/>
                <a:ext cx="1917641" cy="369332"/>
              </a:xfrm>
              <a:prstGeom prst="rect">
                <a:avLst/>
              </a:prstGeom>
              <a:blipFill>
                <a:blip r:embed="rId12"/>
                <a:stretch>
                  <a:fillRect l="-955" t="-11475" r="-2548" b="-213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58718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BCC915F-023C-4121-8034-5530DFAB8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绝热过程的有限时间效应：额外做功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92A516BD-7E07-44CC-9938-C0ACA6CB2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13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740E99AC-BB8A-4228-AF6C-7C3194910503}"/>
                  </a:ext>
                </a:extLst>
              </p:cNvPr>
              <p:cNvSpPr txBox="1"/>
              <p:nvPr/>
            </p:nvSpPr>
            <p:spPr>
              <a:xfrm>
                <a:off x="2161604" y="2234647"/>
                <a:ext cx="4910575" cy="12198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𝑊</m:t>
                      </m:r>
                      <m:d>
                        <m:d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</m:d>
                      <m:r>
                        <m:rPr>
                          <m:aln/>
                        </m:rP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zh-CN" sz="2000" b="0" i="0" smtClean="0">
                          <a:latin typeface="Cambria Math" panose="02040503050406030204" pitchFamily="18" charset="0"/>
                        </a:rPr>
                        <m:t>Tr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  <m:d>
                            <m:dPr>
                              <m:ctrlP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</m:d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</m:d>
                        </m:e>
                      </m:d>
                      <m:r>
                        <a:rPr lang="en-US" altLang="zh-CN" sz="2000" b="0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altLang="zh-CN" sz="2000">
                          <a:latin typeface="Cambria Math" panose="02040503050406030204" pitchFamily="18" charset="0"/>
                        </a:rPr>
                        <m:t>Tr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𝜌</m:t>
                          </m:r>
                          <m:d>
                            <m:d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</m:e>
                      </m:d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altLang="zh-CN" sz="20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CN" sz="20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naryPr>
                        <m:sub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𝑛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altLang="zh-CN" sz="200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 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  <a:ea typeface="黑体" panose="02010609060101010101" pitchFamily="49" charset="-122"/>
                                    </a:rPr>
                                  </m:ctrlPr>
                                </m:naryPr>
                                <m:sub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  <a:ea typeface="黑体" panose="02010609060101010101" pitchFamily="49" charset="-122"/>
                                    </a:rPr>
                                    <m:t>𝑙</m:t>
                                  </m:r>
                                </m:sub>
                                <m:sup/>
                                <m:e>
                                  <m:sSup>
                                    <m:sSupPr>
                                      <m:ctrlP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黑体" panose="02010609060101010101" pitchFamily="49" charset="-122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begChr m:val="|"/>
                                          <m:endChr m:val="|"/>
                                          <m:ctrlP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  <a:ea typeface="黑体" panose="02010609060101010101" pitchFamily="49" charset="-122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zh-CN" sz="2000" i="1">
                                                  <a:latin typeface="Cambria Math" panose="02040503050406030204" pitchFamily="18" charset="0"/>
                                                  <a:ea typeface="黑体" panose="02010609060101010101" pitchFamily="49" charset="-122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CN" sz="2000" i="1">
                                                  <a:latin typeface="Cambria Math" panose="02040503050406030204" pitchFamily="18" charset="0"/>
                                                  <a:ea typeface="黑体" panose="02010609060101010101" pitchFamily="49" charset="-122"/>
                                                </a:rPr>
                                                <m:t>𝑐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sz="2000" i="1">
                                                  <a:latin typeface="Cambria Math" panose="02040503050406030204" pitchFamily="18" charset="0"/>
                                                  <a:ea typeface="黑体" panose="02010609060101010101" pitchFamily="49" charset="-122"/>
                                                </a:rPr>
                                                <m:t>𝑛𝑙</m:t>
                                              </m:r>
                                            </m:sub>
                                          </m:sSub>
                                          <m:d>
                                            <m:dPr>
                                              <m:ctrlPr>
                                                <a:rPr lang="en-US" altLang="zh-CN" sz="2000" i="1">
                                                  <a:latin typeface="Cambria Math" panose="02040503050406030204" pitchFamily="18" charset="0"/>
                                                  <a:ea typeface="黑体" panose="02010609060101010101" pitchFamily="49" charset="-122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altLang="zh-CN" sz="2000" i="1">
                                                  <a:latin typeface="Cambria Math" panose="02040503050406030204" pitchFamily="18" charset="0"/>
                                                  <a:ea typeface="黑体" panose="02010609060101010101" pitchFamily="49" charset="-122"/>
                                                </a:rPr>
                                                <m:t>𝜏</m:t>
                                              </m:r>
                                            </m:e>
                                          </m:d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黑体" panose="02010609060101010101" pitchFamily="49" charset="-122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黑体" panose="02010609060101010101" pitchFamily="49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黑体" panose="02010609060101010101" pitchFamily="49" charset="-122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黑体" panose="02010609060101010101" pitchFamily="49" charset="-122"/>
                                        </a:rPr>
                                        <m:t>𝑙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黑体" panose="02010609060101010101" pitchFamily="49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黑体" panose="02010609060101010101" pitchFamily="49" charset="-122"/>
                                        </a:rPr>
                                        <m:t>𝜏</m:t>
                                      </m:r>
                                    </m:e>
                                  </m:d>
                                </m:e>
                              </m:nary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  <a:ea typeface="黑体" panose="02010609060101010101" pitchFamily="49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  <a:ea typeface="黑体" panose="02010609060101010101" pitchFamily="49" charset="-122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  <a:ea typeface="黑体" panose="02010609060101010101" pitchFamily="49" charset="-122"/>
                                    </a:rPr>
                                    <m:t>𝑛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  <a:ea typeface="黑体" panose="02010609060101010101" pitchFamily="49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  <a:ea typeface="黑体" panose="02010609060101010101" pitchFamily="49" charset="-122"/>
                                    </a:rPr>
                                    <m:t>0</m:t>
                                  </m:r>
                                </m:e>
                              </m:d>
                            </m:e>
                          </m:d>
                        </m:e>
                      </m:nary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740E99AC-BB8A-4228-AF6C-7C31949105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1604" y="2234647"/>
                <a:ext cx="4910575" cy="1219821"/>
              </a:xfrm>
              <a:prstGeom prst="rect">
                <a:avLst/>
              </a:prstGeom>
              <a:blipFill>
                <a:blip r:embed="rId3"/>
                <a:stretch>
                  <a:fillRect r="-149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矩形 4">
            <a:extLst>
              <a:ext uri="{FF2B5EF4-FFF2-40B4-BE49-F238E27FC236}">
                <a16:creationId xmlns:a16="http://schemas.microsoft.com/office/drawing/2014/main" id="{AC0F4E49-1BA3-45ED-B4FE-BB8268262952}"/>
              </a:ext>
            </a:extLst>
          </p:cNvPr>
          <p:cNvSpPr/>
          <p:nvPr/>
        </p:nvSpPr>
        <p:spPr>
          <a:xfrm>
            <a:off x="1348204" y="1767823"/>
            <a:ext cx="27494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有限时间绝热过程做功</a:t>
            </a:r>
            <a:endParaRPr lang="en-US" altLang="zh-CN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2711B80-F16A-4A72-82E6-AE69DDC64FEE}"/>
              </a:ext>
            </a:extLst>
          </p:cNvPr>
          <p:cNvSpPr/>
          <p:nvPr/>
        </p:nvSpPr>
        <p:spPr>
          <a:xfrm>
            <a:off x="1348204" y="3527347"/>
            <a:ext cx="5547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量子绝热过程做功</a:t>
            </a:r>
            <a:endParaRPr lang="zh-CN" alt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821F131B-593A-43BF-9E22-61118E70CDA8}"/>
                  </a:ext>
                </a:extLst>
              </p:cNvPr>
              <p:cNvSpPr/>
              <p:nvPr/>
            </p:nvSpPr>
            <p:spPr>
              <a:xfrm>
                <a:off x="2075135" y="3927457"/>
                <a:ext cx="4719409" cy="8392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sSub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𝑊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00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adi</m:t>
                          </m:r>
                        </m:sub>
                      </m:sSub>
                      <m:r>
                        <a:rPr lang="en-US" altLang="zh-CN" sz="2000" i="1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CN" sz="20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naryPr>
                        <m:sub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𝑛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altLang="zh-CN" sz="200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 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[</m:t>
                          </m:r>
                          <m:sSub>
                            <m:sSub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𝑛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𝜏</m:t>
                              </m:r>
                            </m:e>
                          </m:d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(0)]</m:t>
                          </m:r>
                        </m:e>
                      </m:nary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821F131B-593A-43BF-9E22-61118E70CDA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5135" y="3927457"/>
                <a:ext cx="4719409" cy="8392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文本框 7">
            <a:extLst>
              <a:ext uri="{FF2B5EF4-FFF2-40B4-BE49-F238E27FC236}">
                <a16:creationId xmlns:a16="http://schemas.microsoft.com/office/drawing/2014/main" id="{7E4F0924-16EA-48CD-BE03-07B2A2AFA886}"/>
              </a:ext>
            </a:extLst>
          </p:cNvPr>
          <p:cNvSpPr txBox="1"/>
          <p:nvPr/>
        </p:nvSpPr>
        <p:spPr>
          <a:xfrm>
            <a:off x="1786622" y="1091135"/>
            <a:ext cx="55707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绝热过程做功 </a:t>
            </a:r>
            <a:r>
              <a:rPr lang="en-US" altLang="zh-CN" dirty="0">
                <a:solidFill>
                  <a:srgbClr val="C00000"/>
                </a:solidFill>
                <a:latin typeface="+mj-ea"/>
                <a:ea typeface="+mj-ea"/>
              </a:rPr>
              <a:t>= </a:t>
            </a:r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末态内能</a:t>
            </a:r>
            <a:r>
              <a:rPr lang="en-US" altLang="zh-CN" dirty="0">
                <a:solidFill>
                  <a:srgbClr val="C00000"/>
                </a:solidFill>
                <a:latin typeface="+mj-ea"/>
                <a:ea typeface="+mj-ea"/>
              </a:rPr>
              <a:t> – </a:t>
            </a:r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初态内能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62BEB9F-1355-4D2B-B211-DC13C6900297}"/>
              </a:ext>
            </a:extLst>
          </p:cNvPr>
          <p:cNvSpPr/>
          <p:nvPr/>
        </p:nvSpPr>
        <p:spPr>
          <a:xfrm>
            <a:off x="1363444" y="4648905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额外做功</a:t>
            </a:r>
            <a:endParaRPr lang="zh-CN" alt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1D57808A-A06F-447B-919A-7C61288607CB}"/>
                  </a:ext>
                </a:extLst>
              </p:cNvPr>
              <p:cNvSpPr/>
              <p:nvPr/>
            </p:nvSpPr>
            <p:spPr>
              <a:xfrm>
                <a:off x="2425547" y="5133452"/>
                <a:ext cx="4292906" cy="4210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00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sSup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𝑊</m:t>
                          </m:r>
                        </m:e>
                        <m:sup>
                          <m:d>
                            <m:d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000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ex</m:t>
                              </m:r>
                            </m:e>
                          </m:d>
                        </m:sup>
                      </m:sSup>
                      <m:d>
                        <m:dPr>
                          <m:ctrlPr>
                            <a:rPr lang="en-US" altLang="zh-CN" sz="20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d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𝜏</m:t>
                          </m:r>
                        </m:e>
                      </m:d>
                      <m:r>
                        <m:rPr>
                          <m:aln/>
                        </m:rPr>
                        <a:rPr lang="en-US" altLang="zh-CN" sz="2000" i="1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𝑊</m:t>
                      </m:r>
                      <m:d>
                        <m:dPr>
                          <m:ctrlPr>
                            <a:rPr lang="en-US" altLang="zh-CN" sz="20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d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𝜏</m:t>
                          </m:r>
                        </m:e>
                      </m:d>
                      <m:r>
                        <a:rPr lang="en-US" altLang="zh-CN" sz="2000" i="1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−</m:t>
                      </m:r>
                      <m:sSub>
                        <m:sSubPr>
                          <m:ctrlPr>
                            <a:rPr lang="en-US" altLang="zh-CN" sz="20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sSub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𝑊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00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adi</m:t>
                          </m:r>
                        </m:sub>
                      </m:sSub>
                    </m:oMath>
                  </m:oMathPara>
                </a14:m>
                <a:br>
                  <a:rPr lang="en-US" altLang="zh-CN" sz="2000" dirty="0">
                    <a:ea typeface="黑体" panose="02010609060101010101" pitchFamily="49" charset="-122"/>
                  </a:rPr>
                </a:br>
                <a:endParaRPr lang="zh-CN" altLang="en-US" sz="2000" dirty="0"/>
              </a:p>
            </p:txBody>
          </p:sp>
        </mc:Choice>
        <mc:Fallback xmlns=""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1D57808A-A06F-447B-919A-7C61288607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5547" y="5133452"/>
                <a:ext cx="4292906" cy="421077"/>
              </a:xfrm>
              <a:prstGeom prst="rect">
                <a:avLst/>
              </a:prstGeom>
              <a:blipFill>
                <a:blip r:embed="rId5"/>
                <a:stretch>
                  <a:fillRect b="-434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FA887107-CFC3-4F9D-AB32-E875AE87ECC0}"/>
                  </a:ext>
                </a:extLst>
              </p:cNvPr>
              <p:cNvSpPr txBox="1"/>
              <p:nvPr/>
            </p:nvSpPr>
            <p:spPr>
              <a:xfrm>
                <a:off x="1348204" y="5621637"/>
                <a:ext cx="3917739" cy="6351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>
                    <a:latin typeface="+mj-ea"/>
                    <a:ea typeface="+mj-ea"/>
                  </a:rPr>
                  <a:t>初态为热平衡态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ea typeface="+mj-ea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+mj-ea"/>
                          </a:rPr>
                          <m:t>𝑝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+mj-ea"/>
                          </a:rPr>
                          <m:t>𝑛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+mj-ea"/>
                      </a:rPr>
                      <m:t>=</m:t>
                    </m:r>
                    <m:f>
                      <m:f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ea typeface="+mj-ea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ea typeface="+mj-ea"/>
                              </a:rPr>
                            </m:ctrlPr>
                          </m:sSup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+mj-ea"/>
                              </a:rPr>
                              <m:t>𝑒</m:t>
                            </m:r>
                          </m:e>
                          <m:sup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+mj-ea"/>
                              </a:rPr>
                              <m:t>−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+mj-ea"/>
                              </a:rPr>
                              <m:t>𝛽</m:t>
                            </m:r>
                            <m:sSub>
                              <m:sSubPr>
                                <m:ctrlP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+mj-ea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+mj-ea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+mj-ea"/>
                                  </a:rPr>
                                  <m:t>𝑛</m:t>
                                </m:r>
                              </m:sub>
                            </m:s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+mj-ea"/>
                              </a:rPr>
                              <m:t>(0)</m:t>
                            </m:r>
                          </m:sup>
                        </m:sSup>
                      </m:num>
                      <m:den>
                        <m:nary>
                          <m:naryPr>
                            <m:chr m:val="∑"/>
                            <m:supHide m:val="on"/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ea typeface="+mj-ea"/>
                              </a:rPr>
                            </m:ctrlPr>
                          </m:naryPr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+mj-ea"/>
                              </a:rPr>
                              <m:t>𝑛</m:t>
                            </m:r>
                          </m:sub>
                          <m:sup/>
                          <m:e>
                            <m:sSup>
                              <m:sSup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  <m:sSub>
                                  <m:sSubPr>
                                    <m:ctrlP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  <m:t>(0)</m:t>
                                </m:r>
                              </m:sup>
                            </m:sSup>
                          </m:e>
                        </m:nary>
                      </m:den>
                    </m:f>
                  </m:oMath>
                </a14:m>
                <a:endParaRPr lang="zh-CN" altLang="en-US" sz="2000" dirty="0">
                  <a:latin typeface="+mj-ea"/>
                  <a:ea typeface="+mj-ea"/>
                </a:endParaRP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FA887107-CFC3-4F9D-AB32-E875AE87EC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8204" y="5621637"/>
                <a:ext cx="3917739" cy="635174"/>
              </a:xfrm>
              <a:prstGeom prst="rect">
                <a:avLst/>
              </a:prstGeom>
              <a:blipFill>
                <a:blip r:embed="rId6"/>
                <a:stretch>
                  <a:fillRect l="-155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77E074CA-6504-4E5E-A4DC-57B8EED9FA47}"/>
                  </a:ext>
                </a:extLst>
              </p:cNvPr>
              <p:cNvSpPr txBox="1"/>
              <p:nvPr/>
            </p:nvSpPr>
            <p:spPr>
              <a:xfrm>
                <a:off x="5454327" y="5728717"/>
                <a:ext cx="2502160" cy="4210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>
                    <a:latin typeface="+mj-ea"/>
                    <a:ea typeface="+mj-ea"/>
                  </a:rPr>
                  <a:t>可证得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+mj-ea"/>
                          </a:rPr>
                        </m:ctrlPr>
                      </m:sSup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  <a:ea typeface="+mj-ea"/>
                          </a:rPr>
                          <m:t>𝑊</m:t>
                        </m:r>
                      </m:e>
                      <m:sup>
                        <m:d>
                          <m:d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  <a:ea typeface="+mj-ea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altLang="zh-CN" sz="2000">
                                <a:latin typeface="Cambria Math" panose="02040503050406030204" pitchFamily="18" charset="0"/>
                                <a:ea typeface="+mj-ea"/>
                              </a:rPr>
                              <m:t>ex</m:t>
                            </m:r>
                          </m:e>
                        </m:d>
                      </m:sup>
                    </m:sSup>
                    <m:d>
                      <m:d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+mj-ea"/>
                          </a:rPr>
                        </m:ctrlPr>
                      </m:d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  <a:ea typeface="+mj-ea"/>
                          </a:rPr>
                          <m:t>𝜏</m:t>
                        </m:r>
                      </m:e>
                    </m:d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+mj-ea"/>
                      </a:rPr>
                      <m:t>≥0</m:t>
                    </m:r>
                  </m:oMath>
                </a14:m>
                <a:endParaRPr lang="zh-CN" altLang="en-US" sz="2000" dirty="0">
                  <a:latin typeface="+mj-ea"/>
                  <a:ea typeface="+mj-ea"/>
                </a:endParaRP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77E074CA-6504-4E5E-A4DC-57B8EED9FA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4327" y="5728717"/>
                <a:ext cx="2502160" cy="421013"/>
              </a:xfrm>
              <a:prstGeom prst="rect">
                <a:avLst/>
              </a:prstGeom>
              <a:blipFill>
                <a:blip r:embed="rId7"/>
                <a:stretch>
                  <a:fillRect l="-2683" t="-7246" b="-217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86759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545865-33B4-4D01-91F4-DB8C52D72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长时间绝热过程：一阶绝热近似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6052D745-D7D0-4266-A98F-1742D4C74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14</a:t>
            </a:fld>
            <a:endParaRPr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C0498BC-CD34-41B2-B604-B536BFE0593D}"/>
              </a:ext>
            </a:extLst>
          </p:cNvPr>
          <p:cNvSpPr/>
          <p:nvPr/>
        </p:nvSpPr>
        <p:spPr>
          <a:xfrm>
            <a:off x="2247181" y="6345746"/>
            <a:ext cx="51530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/>
              <a:t>C.-P. Sun, J. Phys. A: Math. Gen. 21, 1595 (1988).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5E354E47-2270-44B1-92D8-9AFC8BD5924A}"/>
                  </a:ext>
                </a:extLst>
              </p:cNvPr>
              <p:cNvSpPr txBox="1"/>
              <p:nvPr/>
            </p:nvSpPr>
            <p:spPr>
              <a:xfrm>
                <a:off x="1032890" y="1133475"/>
                <a:ext cx="707822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latin typeface="+mj-ea"/>
                    <a:ea typeface="+mj-ea"/>
                  </a:rPr>
                  <a:t>高阶绝热近似理论给出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+mj-ea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+mj-ea"/>
                          </a:rPr>
                          <m:t>𝑐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+mj-ea"/>
                          </a:rPr>
                          <m:t>𝑛𝑙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  <a:ea typeface="+mj-ea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+mj-ea"/>
                      </a:rPr>
                      <m:t>𝑡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+mj-ea"/>
                      </a:rPr>
                      <m:t>)</m:t>
                    </m:r>
                  </m:oMath>
                </a14:m>
                <a:r>
                  <a:rPr lang="zh-CN" altLang="en-US" dirty="0">
                    <a:latin typeface="+mj-ea"/>
                    <a:ea typeface="+mj-ea"/>
                  </a:rPr>
                  <a:t>逐阶展开，一阶结果为</a:t>
                </a: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5E354E47-2270-44B1-92D8-9AFC8BD592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890" y="1133475"/>
                <a:ext cx="7078220" cy="461665"/>
              </a:xfrm>
              <a:prstGeom prst="rect">
                <a:avLst/>
              </a:prstGeom>
              <a:blipFill>
                <a:blip r:embed="rId2"/>
                <a:stretch>
                  <a:fillRect l="-1291" t="-14474" r="-688" b="-25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C62DA2CC-C0C9-4F28-9DBC-9C5F9C114D52}"/>
                  </a:ext>
                </a:extLst>
              </p:cNvPr>
              <p:cNvSpPr txBox="1"/>
              <p:nvPr/>
            </p:nvSpPr>
            <p:spPr>
              <a:xfrm>
                <a:off x="1066985" y="1895977"/>
                <a:ext cx="7000052" cy="9766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𝑛𝑙</m:t>
                        </m:r>
                      </m:sub>
                      <m:sup>
                        <m:d>
                          <m:dPr>
                            <m:begChr m:val="["/>
                            <m:endChr m:val="]"/>
                            <m:ctrlP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sup>
                    </m:sSubSup>
                    <m:d>
                      <m:dPr>
                        <m:ctrlP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d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sSup>
                              <m:sSupPr>
                                <m:ctrlP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sSub>
                                  <m:sSubPr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̃"/>
                                        <m:ctrlPr>
                                          <a:rPr lang="en-US" altLang="zh-CN" sz="18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zh-CN" sz="1800" b="0" i="1" smtClean="0">
                                            <a:latin typeface="Cambria Math" panose="02040503050406030204" pitchFamily="18" charset="0"/>
                                          </a:rPr>
                                          <m:t>𝛾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(1)</m:t>
                                </m:r>
                              </m:sup>
                            </m:sSup>
                            <m: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  <m:t>,                                                                                         </m:t>
                            </m:r>
                            <m: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  <m:t>𝑙</m:t>
                            </m:r>
                          </m:e>
                          <m:e>
                            <m: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num>
                              <m:den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den>
                            </m:f>
                            <m:d>
                              <m:dPr>
                                <m:begChr m:val="["/>
                                <m:endChr m:val="]"/>
                                <m:ctrlP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̃"/>
                                        <m:ctrlPr>
                                          <a:rPr lang="en-US" altLang="zh-CN" sz="18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zh-CN" sz="1800" b="0" i="1" smtClean="0"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𝑛𝑙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d>
                                <m:sSup>
                                  <m:sSupPr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en-US" altLang="zh-CN" sz="18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altLang="zh-CN" sz="18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acc>
                                              <m:accPr>
                                                <m:chr m:val="̃"/>
                                                <m:ctrlPr>
                                                  <a:rPr lang="en-US" altLang="zh-CN" sz="18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accPr>
                                              <m:e>
                                                <m:r>
                                                  <a:rPr lang="en-US" altLang="zh-CN" sz="18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𝜙</m:t>
                                                </m:r>
                                              </m:e>
                                            </m:acc>
                                          </m:e>
                                          <m:sub>
                                            <m:r>
                                              <a:rPr lang="en-US" altLang="zh-CN" sz="18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𝑛</m:t>
                                            </m:r>
                                          </m:sub>
                                        </m:sSub>
                                        <m:d>
                                          <m:dPr>
                                            <m:ctrlPr>
                                              <a:rPr lang="en-US" altLang="zh-CN" sz="18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altLang="zh-CN" sz="18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e>
                                        </m:d>
                                        <m:r>
                                          <a:rPr lang="en-US" altLang="zh-CN" sz="1800" b="0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US" altLang="zh-CN" sz="18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acc>
                                              <m:accPr>
                                                <m:chr m:val="̃"/>
                                                <m:ctrlPr>
                                                  <a:rPr lang="en-US" altLang="zh-CN" sz="18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accPr>
                                              <m:e>
                                                <m:r>
                                                  <a:rPr lang="en-US" altLang="zh-CN" sz="18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𝜙</m:t>
                                                </m:r>
                                              </m:e>
                                            </m:acc>
                                          </m:e>
                                          <m:sub>
                                            <m:r>
                                              <a:rPr lang="en-US" altLang="zh-CN" sz="18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𝑙</m:t>
                                            </m:r>
                                          </m:sub>
                                        </m:sSub>
                                        <m:d>
                                          <m:dPr>
                                            <m:ctrlPr>
                                              <a:rPr lang="en-US" altLang="zh-CN" sz="18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altLang="zh-CN" sz="18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e>
                                        </m:d>
                                      </m:e>
                                    </m:d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sSub>
                                      <m:sSubPr>
                                        <m:ctrlPr>
                                          <a:rPr lang="en-US" altLang="zh-CN" sz="18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̃"/>
                                            <m:ctrlPr>
                                              <a:rPr lang="en-US" altLang="zh-CN" sz="18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altLang="zh-CN" sz="18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𝛾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altLang="zh-CN" sz="18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en-US" altLang="zh-CN" sz="18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altLang="zh-CN" sz="18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e>
                                    </m:d>
                                  </m:sup>
                                </m:sSup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̃"/>
                                        <m:ctrlPr>
                                          <a:rPr lang="en-US" altLang="zh-CN" sz="18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zh-CN" sz="1800" b="0" i="1" smtClean="0"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𝑛𝑙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  <m:sSup>
                                  <m:sSupPr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altLang="zh-CN" sz="18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sSub>
                                      <m:sSubPr>
                                        <m:ctrlPr>
                                          <a:rPr lang="en-US" altLang="zh-CN" sz="1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̃"/>
                                            <m:ctrlPr>
                                              <a:rPr lang="en-US" altLang="zh-CN" sz="18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altLang="zh-CN" sz="1800" i="1">
                                                <a:latin typeface="Cambria Math" panose="02040503050406030204" pitchFamily="18" charset="0"/>
                                              </a:rPr>
                                              <m:t>𝛾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altLang="zh-CN" sz="1800" b="0" i="1" smtClean="0">
                                            <a:latin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en-US" altLang="zh-CN" sz="1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altLang="zh-CN" sz="1800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e>
                                    </m:d>
                                  </m:sup>
                                </m:sSup>
                              </m:e>
                            </m:d>
                            <m: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  <m:t>,        </m:t>
                            </m:r>
                            <m: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  <m:t>≠</m:t>
                            </m:r>
                            <m: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  <m:t>𝑙</m:t>
                            </m:r>
                          </m:e>
                        </m:eqArr>
                      </m:e>
                    </m:d>
                  </m:oMath>
                </a14:m>
                <a:r>
                  <a:rPr lang="zh-CN" altLang="en-US" sz="1800" dirty="0"/>
                  <a:t> </a:t>
                </a: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C62DA2CC-C0C9-4F28-9DBC-9C5F9C114D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985" y="1895977"/>
                <a:ext cx="7000052" cy="97661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矩形 11">
            <a:extLst>
              <a:ext uri="{FF2B5EF4-FFF2-40B4-BE49-F238E27FC236}">
                <a16:creationId xmlns:a16="http://schemas.microsoft.com/office/drawing/2014/main" id="{B233EEE3-E0FF-4DE1-9B81-E6333F35F5DF}"/>
              </a:ext>
            </a:extLst>
          </p:cNvPr>
          <p:cNvSpPr/>
          <p:nvPr/>
        </p:nvSpPr>
        <p:spPr bwMode="auto">
          <a:xfrm>
            <a:off x="1066985" y="1879938"/>
            <a:ext cx="7112194" cy="1028056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30B67113-66B7-4CD2-8F24-EFD2D849D426}"/>
                  </a:ext>
                </a:extLst>
              </p:cNvPr>
              <p:cNvSpPr txBox="1"/>
              <p:nvPr/>
            </p:nvSpPr>
            <p:spPr>
              <a:xfrm>
                <a:off x="2515451" y="3267842"/>
                <a:ext cx="4616464" cy="14214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800" dirty="0">
                    <a:solidFill>
                      <a:srgbClr val="0432FF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动力学相位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800" i="1"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</m:acc>
                      </m:e>
                      <m:sub>
                        <m:r>
                          <a:rPr lang="en-US" altLang="zh-CN" sz="1800" i="1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  <m:d>
                      <m:dPr>
                        <m:ctrlPr>
                          <a:rPr lang="en-US" altLang="zh-CN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altLang="zh-CN" sz="1800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en-US" altLang="zh-CN" sz="18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zh-CN" sz="18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p>
                      <m:e>
                        <m:sSub>
                          <m:sSubPr>
                            <m:ctrlPr>
                              <a:rPr lang="en-US" altLang="zh-CN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̃"/>
                                <m:ctrlP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800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1800" i="1">
                                <a:latin typeface="Cambria Math" panose="02040503050406030204" pitchFamily="18" charset="0"/>
                              </a:rPr>
                              <m:t>𝑙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CN" sz="1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altLang="zh-CN" sz="1800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</m:d>
                        <m:r>
                          <a:rPr lang="en-US" altLang="zh-CN" sz="1800" i="1">
                            <a:latin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US" altLang="zh-CN" sz="1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altLang="zh-CN" sz="18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nary>
                  </m:oMath>
                </a14:m>
                <a:endParaRPr lang="en-US" altLang="zh-CN" sz="1800" dirty="0"/>
              </a:p>
              <a:p>
                <a:r>
                  <a:rPr lang="zh-CN" altLang="en-US" sz="1800" dirty="0">
                    <a:solidFill>
                      <a:srgbClr val="0432FF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有效跃迁率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altLang="zh-CN" sz="1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8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</m:acc>
                      </m:e>
                      <m:sub>
                        <m:r>
                          <a:rPr lang="en-US" altLang="zh-CN" sz="1800" i="1">
                            <a:latin typeface="Cambria Math" panose="02040503050406030204" pitchFamily="18" charset="0"/>
                          </a:rPr>
                          <m:t>𝑛𝑙</m:t>
                        </m:r>
                      </m:sub>
                    </m:sSub>
                    <m:d>
                      <m:dPr>
                        <m:ctrlPr>
                          <a:rPr lang="en-US" altLang="zh-CN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altLang="zh-CN" sz="18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begChr m:val="⟨"/>
                            <m:endChr m:val=""/>
                            <m:ctrlPr>
                              <a:rPr lang="en-US" altLang="zh-CN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"/>
                                <m:endChr m:val="|"/>
                                <m:ctrlPr>
                                  <a:rPr lang="en-US" altLang="zh-CN" sz="1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̃"/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US" altLang="zh-CN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</m:d>
                              </m:e>
                            </m:d>
                          </m:e>
                        </m:d>
                        <m:f>
                          <m:fPr>
                            <m:ctrlPr>
                              <a:rPr lang="en-US" altLang="zh-CN" sz="1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8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num>
                          <m:den>
                            <m:r>
                              <a:rPr lang="en-US" altLang="zh-CN" sz="18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altLang="zh-CN" sz="18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den>
                        </m:f>
                        <m:d>
                          <m:dPr>
                            <m:begChr m:val="|"/>
                            <m:endChr m:val=""/>
                            <m:ctrlPr>
                              <a:rPr lang="en-US" altLang="zh-CN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"/>
                                <m:endChr m:val="⟩"/>
                                <m:ctrlPr>
                                  <a:rPr lang="en-US" altLang="zh-CN" sz="1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̃"/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sz="18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acc>
                                <m:r>
                                  <a:rPr lang="en-US" altLang="zh-CN" sz="18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altLang="zh-CN" sz="18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d>
                          </m:e>
                        </m:d>
                      </m:num>
                      <m:den>
                        <m:sSub>
                          <m:sSubPr>
                            <m:ctrlPr>
                              <a:rPr lang="en-US" altLang="zh-CN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̃"/>
                                <m:ctrlPr>
                                  <a:rPr lang="en-US" altLang="zh-CN" sz="18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800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18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8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  <m:r>
                          <a:rPr lang="en-US" altLang="zh-CN" sz="18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altLang="zh-CN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̃"/>
                                <m:ctrlPr>
                                  <a:rPr lang="en-US" altLang="zh-CN" sz="18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800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1800" i="1">
                                <a:latin typeface="Cambria Math" panose="02040503050406030204" pitchFamily="18" charset="0"/>
                              </a:rPr>
                              <m:t>𝑙</m:t>
                            </m:r>
                          </m:sub>
                        </m:sSub>
                        <m:r>
                          <a:rPr lang="en-US" altLang="zh-CN" sz="18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1800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altLang="zh-CN" sz="1800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US" altLang="zh-CN" sz="1800" dirty="0">
                  <a:solidFill>
                    <a:srgbClr val="0432FF"/>
                  </a:solidFill>
                </a:endParaRPr>
              </a:p>
              <a:p>
                <a:r>
                  <a:rPr lang="en-US" altLang="zh-CN" sz="1800" dirty="0">
                    <a:solidFill>
                      <a:srgbClr val="0432FF"/>
                    </a:solidFill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Berry</a:t>
                </a:r>
                <a:r>
                  <a:rPr lang="zh-CN" altLang="en-US" sz="1800" dirty="0">
                    <a:solidFill>
                      <a:srgbClr val="0432FF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相位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altLang="zh-CN" sz="1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800" i="1">
                                <a:latin typeface="Cambria Math" panose="02040503050406030204" pitchFamily="18" charset="0"/>
                              </a:rPr>
                              <m:t>𝛾</m:t>
                            </m:r>
                          </m:e>
                        </m:acc>
                      </m:e>
                      <m:sub>
                        <m:r>
                          <a:rPr lang="en-US" altLang="zh-CN" sz="1800" i="1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  <m:d>
                      <m:dPr>
                        <m:ctrlPr>
                          <a:rPr lang="en-US" altLang="zh-CN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altLang="zh-CN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800" i="1">
                        <a:latin typeface="Cambria Math" panose="02040503050406030204" pitchFamily="18" charset="0"/>
                      </a:rPr>
                      <m:t>𝑖</m:t>
                    </m:r>
                    <m:nary>
                      <m:naryPr>
                        <m:ctrlPr>
                          <a:rPr lang="en-US" altLang="zh-CN" sz="18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zh-CN" sz="18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altLang="zh-CN" sz="1800" i="1">
                            <a:latin typeface="Cambria Math" panose="02040503050406030204" pitchFamily="18" charset="0"/>
                          </a:rPr>
                          <m:t>𝑠</m:t>
                        </m:r>
                      </m:sup>
                      <m:e>
                        <m:d>
                          <m:dPr>
                            <m:begChr m:val="⟨"/>
                            <m:endChr m:val=""/>
                            <m:ctrlPr>
                              <a:rPr lang="en-US" altLang="zh-CN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"/>
                                <m:endChr m:val="|"/>
                                <m:ctrlPr>
                                  <a:rPr lang="en-US" altLang="zh-CN" sz="1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̃"/>
                                    <m:ctrlPr>
                                      <a:rPr lang="en-US" altLang="zh-CN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sz="1800" i="1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US" altLang="zh-CN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altLang="zh-CN" sz="18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altLang="zh-CN" sz="1800" i="1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  <m:sup>
                                        <m:r>
                                          <a:rPr lang="en-US" altLang="zh-CN" sz="1800" b="0" i="1" smtClean="0"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</m:d>
                          </m:e>
                        </m:d>
                        <m:f>
                          <m:fPr>
                            <m:ctrlPr>
                              <a:rPr lang="en-US" altLang="zh-CN" sz="1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8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num>
                          <m:den>
                            <m:r>
                              <a:rPr lang="en-US" altLang="zh-CN" sz="18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sSup>
                              <m:sSupPr>
                                <m:ctrlP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1800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den>
                        </m:f>
                        <m:d>
                          <m:dPr>
                            <m:begChr m:val="|"/>
                            <m:endChr m:val=""/>
                            <m:ctrlPr>
                              <a:rPr lang="en-US" altLang="zh-CN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"/>
                                <m:endChr m:val="⟩"/>
                                <m:ctrlPr>
                                  <a:rPr lang="en-US" altLang="zh-CN" sz="1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̃"/>
                                    <m:ctrlPr>
                                      <a:rPr lang="en-US" altLang="zh-CN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e>
                                </m:acc>
                                <m:r>
                                  <a:rPr lang="en-US" altLang="zh-CN" sz="18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1800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en-US" altLang="zh-CN" sz="18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d>
                          </m:e>
                        </m:d>
                        <m:r>
                          <a:rPr lang="en-US" altLang="zh-CN" sz="1800" i="1" dirty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Arial" panose="020B0604020202020204" pitchFamily="34" charset="0"/>
                          </a:rPr>
                          <m:t>𝑑</m:t>
                        </m:r>
                        <m:sSup>
                          <m:sSupPr>
                            <m:ctrlPr>
                              <a:rPr lang="en-US" altLang="zh-CN" sz="1800" i="1" dirty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altLang="zh-CN" sz="1800" i="1" dirty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cs typeface="Arial" panose="020B0604020202020204" pitchFamily="34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altLang="zh-CN" sz="1800" i="1" dirty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</m:e>
                    </m:nary>
                  </m:oMath>
                </a14:m>
                <a:endParaRPr lang="en-US" altLang="zh-CN" sz="1800" dirty="0"/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30B67113-66B7-4CD2-8F24-EFD2D849D4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451" y="3267842"/>
                <a:ext cx="4616464" cy="1421479"/>
              </a:xfrm>
              <a:prstGeom prst="rect">
                <a:avLst/>
              </a:prstGeom>
              <a:blipFill>
                <a:blip r:embed="rId4"/>
                <a:stretch>
                  <a:fillRect l="-1189" t="-36052" r="-4491" b="-6094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2BB1A5F5-4090-4BE4-A711-4E14D843030D}"/>
                  </a:ext>
                </a:extLst>
              </p:cNvPr>
              <p:cNvSpPr/>
              <p:nvPr/>
            </p:nvSpPr>
            <p:spPr>
              <a:xfrm>
                <a:off x="3186329" y="4861387"/>
                <a:ext cx="2247859" cy="556306"/>
              </a:xfrm>
              <a:prstGeom prst="rect">
                <a:avLst/>
              </a:prstGeom>
              <a:ln w="38100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𝑛𝑙</m:t>
                          </m:r>
                        </m:sub>
                        <m:sup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sup>
                      </m:sSubSup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∝1/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𝜏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2BB1A5F5-4090-4BE4-A711-4E14D84303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6329" y="4861387"/>
                <a:ext cx="2247859" cy="55630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矩形 22">
            <a:extLst>
              <a:ext uri="{FF2B5EF4-FFF2-40B4-BE49-F238E27FC236}">
                <a16:creationId xmlns:a16="http://schemas.microsoft.com/office/drawing/2014/main" id="{A81D0FF5-245C-4D03-A37D-8EDBB3826311}"/>
              </a:ext>
            </a:extLst>
          </p:cNvPr>
          <p:cNvSpPr/>
          <p:nvPr/>
        </p:nvSpPr>
        <p:spPr>
          <a:xfrm>
            <a:off x="1066985" y="4919304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非对角项满足</a:t>
            </a:r>
          </a:p>
        </p:txBody>
      </p:sp>
    </p:spTree>
    <p:extLst>
      <p:ext uri="{BB962C8B-B14F-4D97-AF65-F5344CB8AC3E}">
        <p14:creationId xmlns:p14="http://schemas.microsoft.com/office/powerpoint/2010/main" val="27674837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EA8AE3-3B22-41F0-B94B-0D268D57C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额外做功的一阶绝热近似结果</a:t>
            </a:r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A3B611DA-C3CD-4FCC-888E-2E9B12ADC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15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716A1148-6C43-477B-AFF7-BD9E62408CEA}"/>
                  </a:ext>
                </a:extLst>
              </p:cNvPr>
              <p:cNvSpPr txBox="1"/>
              <p:nvPr/>
            </p:nvSpPr>
            <p:spPr>
              <a:xfrm>
                <a:off x="2092474" y="1154582"/>
                <a:ext cx="4959050" cy="4867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sSup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𝑊</m:t>
                          </m:r>
                        </m:e>
                        <m:sup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altLang="zh-CN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ex</m:t>
                              </m:r>
                            </m:e>
                          </m:d>
                        </m:sup>
                      </m:sSup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d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𝜏</m:t>
                          </m:r>
                        </m:e>
                      </m:d>
                      <m:r>
                        <m:rPr>
                          <m:aln/>
                        </m:rPr>
                        <a:rPr lang="en-US" altLang="zh-CN" i="1" smtClean="0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sSup>
                        <m:sSupPr>
                          <m:ctrlPr>
                            <a:rPr lang="en-US" altLang="zh-CN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sSupPr>
                        <m:e>
                          <m:r>
                            <a:rPr lang="en-US" altLang="zh-CN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𝑊</m:t>
                          </m:r>
                        </m:e>
                        <m:sup>
                          <m:d>
                            <m:dPr>
                              <m:ctrlPr>
                                <a:rPr lang="en-US" altLang="zh-CN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altLang="zh-CN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mean</m:t>
                              </m:r>
                            </m:e>
                          </m:d>
                        </m:sup>
                      </m:sSup>
                      <m:d>
                        <m:dPr>
                          <m:ctrlPr>
                            <a:rPr lang="en-US" altLang="zh-CN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dPr>
                        <m:e>
                          <m:r>
                            <a:rPr lang="en-US" altLang="zh-CN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𝜏</m:t>
                          </m:r>
                        </m:e>
                      </m:d>
                      <m:r>
                        <a:rPr lang="en-US" altLang="zh-CN" i="1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+</m:t>
                      </m:r>
                      <m:sSup>
                        <m:sSupPr>
                          <m:ctrlPr>
                            <a:rPr lang="en-US" altLang="zh-CN" i="1" smtClean="0">
                              <a:solidFill>
                                <a:srgbClr val="2E7FB5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sSupPr>
                        <m:e>
                          <m:r>
                            <a:rPr lang="en-US" altLang="zh-CN" i="1">
                              <a:solidFill>
                                <a:srgbClr val="2E7FB5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𝑊</m:t>
                          </m:r>
                        </m:e>
                        <m:sup>
                          <m:d>
                            <m:dPr>
                              <m:ctrlPr>
                                <a:rPr lang="en-US" altLang="zh-CN" i="1">
                                  <a:solidFill>
                                    <a:srgbClr val="2E7FB5"/>
                                  </a:solidFill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altLang="zh-CN" i="1">
                                  <a:solidFill>
                                    <a:srgbClr val="2E7FB5"/>
                                  </a:solidFill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osc</m:t>
                              </m:r>
                            </m:e>
                          </m:d>
                        </m:sup>
                      </m:sSup>
                      <m:d>
                        <m:dPr>
                          <m:ctrlPr>
                            <a:rPr lang="en-US" altLang="zh-CN" i="1">
                              <a:solidFill>
                                <a:srgbClr val="2E7FB5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dPr>
                        <m:e>
                          <m:r>
                            <a:rPr lang="en-US" altLang="zh-CN" i="1">
                              <a:solidFill>
                                <a:srgbClr val="2E7FB5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𝜏</m:t>
                          </m:r>
                        </m:e>
                      </m:d>
                    </m:oMath>
                  </m:oMathPara>
                </a14:m>
                <a:br>
                  <a:rPr lang="en-US" altLang="zh-CN" i="1" dirty="0">
                    <a:solidFill>
                      <a:srgbClr val="2E7FB5"/>
                    </a:solidFill>
                    <a:latin typeface="Cambria Math" panose="02040503050406030204" pitchFamily="18" charset="0"/>
                    <a:ea typeface="黑体" panose="02010609060101010101" pitchFamily="49" charset="-122"/>
                  </a:rPr>
                </a:br>
                <a:endParaRPr lang="zh-CN" altLang="en-US" dirty="0"/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716A1148-6C43-477B-AFF7-BD9E62408C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2474" y="1154582"/>
                <a:ext cx="4959050" cy="48673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BFCE1D84-22FA-4BB1-8302-6ED7B12C2D97}"/>
                  </a:ext>
                </a:extLst>
              </p:cNvPr>
              <p:cNvSpPr txBox="1"/>
              <p:nvPr/>
            </p:nvSpPr>
            <p:spPr>
              <a:xfrm>
                <a:off x="327720" y="3340066"/>
                <a:ext cx="8990538" cy="10121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latin typeface="+mj-ea"/>
                    <a:ea typeface="+mj-ea"/>
                  </a:rPr>
                  <a:t>能级差不可共度的系统、初态高温  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+mj-ea"/>
                      </a:rPr>
                      <m:t>𝜔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+mj-ea"/>
                      </a:rPr>
                      <m:t>(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+mj-ea"/>
                      </a:rPr>
                      <m:t>𝜏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+mj-ea"/>
                      </a:rPr>
                      <m:t>)</m:t>
                    </m:r>
                  </m:oMath>
                </a14:m>
                <a:r>
                  <a:rPr lang="zh-CN" altLang="en-US" sz="2000" dirty="0">
                    <a:latin typeface="+mj-ea"/>
                    <a:ea typeface="+mj-ea"/>
                  </a:rPr>
                  <a:t>可忽略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sSup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𝑊</m:t>
                        </m:r>
                      </m:e>
                      <m:sup>
                        <m:d>
                          <m:d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altLang="zh-CN" sz="200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  <m:t>ex</m:t>
                            </m:r>
                          </m:e>
                        </m:d>
                      </m:sup>
                    </m:sSup>
                    <m:d>
                      <m:d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d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𝜏</m:t>
                        </m:r>
                      </m:e>
                    </m:d>
                  </m:oMath>
                </a14:m>
                <a:r>
                  <a:rPr lang="zh-CN" altLang="en-US" sz="2000" dirty="0">
                    <a:latin typeface="+mj-ea"/>
                    <a:ea typeface="+mj-ea"/>
                  </a:rPr>
                  <a:t>按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b="0" i="1" dirty="0" smtClean="0">
                            <a:latin typeface="Cambria Math" panose="02040503050406030204" pitchFamily="18" charset="0"/>
                            <a:ea typeface="+mj-ea"/>
                          </a:rPr>
                        </m:ctrlPr>
                      </m:sSupPr>
                      <m:e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  <a:ea typeface="+mj-ea"/>
                          </a:rPr>
                          <m:t>𝜏</m:t>
                        </m:r>
                      </m:e>
                      <m:sup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  <a:ea typeface="+mj-ea"/>
                          </a:rPr>
                          <m:t>−2</m:t>
                        </m:r>
                      </m:sup>
                    </m:sSup>
                  </m:oMath>
                </a14:m>
                <a:r>
                  <a:rPr lang="zh-CN" altLang="en-US" sz="2000" dirty="0">
                    <a:latin typeface="+mj-ea"/>
                    <a:ea typeface="+mj-ea"/>
                  </a:rPr>
                  <a:t>减小   </a:t>
                </a:r>
                <a:endParaRPr lang="en-US" altLang="zh-CN" sz="2000" dirty="0">
                  <a:latin typeface="+mj-ea"/>
                  <a:ea typeface="+mj-ea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latin typeface="+mj-ea"/>
                    <a:ea typeface="+mj-ea"/>
                  </a:rPr>
                  <a:t>简单系统</a:t>
                </a:r>
                <a:r>
                  <a:rPr lang="en-US" altLang="zh-CN" sz="2000" dirty="0">
                    <a:latin typeface="+mj-ea"/>
                    <a:ea typeface="+mj-ea"/>
                  </a:rPr>
                  <a:t>(</a:t>
                </a:r>
                <a:r>
                  <a:rPr lang="zh-CN" altLang="en-US" sz="2000" dirty="0">
                    <a:latin typeface="+mj-ea"/>
                    <a:ea typeface="+mj-ea"/>
                  </a:rPr>
                  <a:t>二能级、谐振子</a:t>
                </a:r>
                <a:r>
                  <a:rPr lang="en-US" altLang="zh-CN" sz="2000" dirty="0">
                    <a:latin typeface="+mj-ea"/>
                    <a:ea typeface="+mj-ea"/>
                  </a:rPr>
                  <a:t>)        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2000" dirty="0">
                    <a:latin typeface="+mj-ea"/>
                    <a:ea typeface="+mj-ea"/>
                  </a:rPr>
                  <a:t>不可忽略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sSup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𝑊</m:t>
                        </m:r>
                      </m:e>
                      <m:sup>
                        <m:d>
                          <m:d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altLang="zh-CN" sz="200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  <m:t>ex</m:t>
                            </m:r>
                          </m:e>
                        </m:d>
                      </m:sup>
                    </m:sSup>
                    <m:d>
                      <m:d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d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𝜏</m:t>
                        </m:r>
                      </m:e>
                    </m:d>
                  </m:oMath>
                </a14:m>
                <a:r>
                  <a:rPr lang="zh-CN" altLang="en-US" sz="2000" dirty="0">
                    <a:latin typeface="+mj-ea"/>
                    <a:ea typeface="+mj-ea"/>
                  </a:rPr>
                  <a:t>振荡减小</a:t>
                </a: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BFCE1D84-22FA-4BB1-8302-6ED7B12C2D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720" y="3340066"/>
                <a:ext cx="8990538" cy="1012137"/>
              </a:xfrm>
              <a:prstGeom prst="rect">
                <a:avLst/>
              </a:prstGeom>
              <a:blipFill>
                <a:blip r:embed="rId4"/>
                <a:stretch>
                  <a:fillRect l="-746" b="-843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组合 16">
            <a:extLst>
              <a:ext uri="{FF2B5EF4-FFF2-40B4-BE49-F238E27FC236}">
                <a16:creationId xmlns:a16="http://schemas.microsoft.com/office/drawing/2014/main" id="{1ABDC114-82AD-4804-96FA-5E48FD9D7676}"/>
              </a:ext>
            </a:extLst>
          </p:cNvPr>
          <p:cNvGrpSpPr/>
          <p:nvPr/>
        </p:nvGrpSpPr>
        <p:grpSpPr>
          <a:xfrm>
            <a:off x="1850668" y="1956341"/>
            <a:ext cx="2094291" cy="1257913"/>
            <a:chOff x="1850668" y="2107517"/>
            <a:chExt cx="2094291" cy="125791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EC4148BD-3C8C-440F-8123-BE00C20D7611}"/>
                    </a:ext>
                  </a:extLst>
                </p:cNvPr>
                <p:cNvSpPr/>
                <p:nvPr/>
              </p:nvSpPr>
              <p:spPr>
                <a:xfrm>
                  <a:off x="1850668" y="2611652"/>
                  <a:ext cx="2094291" cy="66851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sz="2000" i="1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</m:ctrlPr>
                          </m:sSup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  <m:t>𝑊</m:t>
                            </m:r>
                          </m:e>
                          <m:sup>
                            <m:d>
                              <m:d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 sz="2000" i="1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  <m:t>mean</m:t>
                                </m:r>
                              </m:e>
                            </m:d>
                          </m:sup>
                        </m:sSup>
                        <m:d>
                          <m:d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</m:ctrlPr>
                          </m:d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  <m:t>𝜏</m:t>
                            </m:r>
                          </m:e>
                        </m:d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=</m:t>
                        </m:r>
                        <m:f>
                          <m:f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US" altLang="zh-CN" sz="2000" b="0" i="0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  <m:t>Σ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  <m:t>𝜏</m:t>
                                </m:r>
                              </m:e>
                              <m:sup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oMath>
                    </m:oMathPara>
                  </a14:m>
                  <a:endParaRPr lang="zh-CN" altLang="en-US" sz="2000" dirty="0"/>
                </a:p>
              </p:txBody>
            </p:sp>
          </mc:Choice>
          <mc:Fallback xmlns=""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EC4148BD-3C8C-440F-8123-BE00C20D761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50668" y="2611652"/>
                  <a:ext cx="2094291" cy="668516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98C7EAF2-8952-4895-BCC3-EAF64D405E5B}"/>
                </a:ext>
              </a:extLst>
            </p:cNvPr>
            <p:cNvSpPr/>
            <p:nvPr/>
          </p:nvSpPr>
          <p:spPr>
            <a:xfrm>
              <a:off x="2189927" y="2143567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平均部分</a:t>
              </a:r>
            </a:p>
          </p:txBody>
        </p:sp>
        <p:sp>
          <p:nvSpPr>
            <p:cNvPr id="12" name="矩形: 圆角 11">
              <a:extLst>
                <a:ext uri="{FF2B5EF4-FFF2-40B4-BE49-F238E27FC236}">
                  <a16:creationId xmlns:a16="http://schemas.microsoft.com/office/drawing/2014/main" id="{03B57502-9259-4E81-90FC-D35668450CBF}"/>
                </a:ext>
              </a:extLst>
            </p:cNvPr>
            <p:cNvSpPr/>
            <p:nvPr/>
          </p:nvSpPr>
          <p:spPr bwMode="auto">
            <a:xfrm>
              <a:off x="1850668" y="2107517"/>
              <a:ext cx="2094291" cy="1257913"/>
            </a:xfrm>
            <a:prstGeom prst="roundRect">
              <a:avLst/>
            </a:prstGeom>
            <a:noFill/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9360C3B4-1321-468B-9F13-8BFD8C784597}"/>
              </a:ext>
            </a:extLst>
          </p:cNvPr>
          <p:cNvGrpSpPr/>
          <p:nvPr/>
        </p:nvGrpSpPr>
        <p:grpSpPr>
          <a:xfrm>
            <a:off x="5287302" y="1956340"/>
            <a:ext cx="2311510" cy="1257913"/>
            <a:chOff x="5287302" y="2107516"/>
            <a:chExt cx="2311510" cy="125791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矩形 9">
                  <a:extLst>
                    <a:ext uri="{FF2B5EF4-FFF2-40B4-BE49-F238E27FC236}">
                      <a16:creationId xmlns:a16="http://schemas.microsoft.com/office/drawing/2014/main" id="{D6B113EA-AF6F-4AAD-B7B2-8282D1F2631E}"/>
                    </a:ext>
                  </a:extLst>
                </p:cNvPr>
                <p:cNvSpPr/>
                <p:nvPr/>
              </p:nvSpPr>
              <p:spPr>
                <a:xfrm>
                  <a:off x="5304417" y="2653957"/>
                  <a:ext cx="2168671" cy="67851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sz="2000" i="1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</m:ctrlPr>
                          </m:sSup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  <m:t>𝑊</m:t>
                            </m:r>
                          </m:e>
                          <m:sup>
                            <m:d>
                              <m:d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 sz="2000" i="1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  <m:t>osc</m:t>
                                </m:r>
                              </m:e>
                            </m:d>
                          </m:sup>
                        </m:sSup>
                        <m:d>
                          <m:d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</m:ctrlPr>
                          </m:d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  <m:t>𝜏</m:t>
                            </m:r>
                          </m:e>
                        </m:d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=</m:t>
                        </m:r>
                        <m:f>
                          <m:f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  <m:t>𝜔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  <m:t>(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  <m:t>𝜏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  <m:t>)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  <m:t>𝜏</m:t>
                                </m:r>
                              </m:e>
                              <m:sup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oMath>
                    </m:oMathPara>
                  </a14:m>
                  <a:endParaRPr lang="zh-CN" altLang="en-US" sz="2000" dirty="0"/>
                </a:p>
              </p:txBody>
            </p:sp>
          </mc:Choice>
          <mc:Fallback xmlns="">
            <p:sp>
              <p:nvSpPr>
                <p:cNvPr id="10" name="矩形 9">
                  <a:extLst>
                    <a:ext uri="{FF2B5EF4-FFF2-40B4-BE49-F238E27FC236}">
                      <a16:creationId xmlns:a16="http://schemas.microsoft.com/office/drawing/2014/main" id="{D6B113EA-AF6F-4AAD-B7B2-8282D1F2631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04417" y="2653957"/>
                  <a:ext cx="2168671" cy="67851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C600ADDE-89CF-4B3F-84B5-9668A1ECCC7C}"/>
                </a:ext>
              </a:extLst>
            </p:cNvPr>
            <p:cNvSpPr/>
            <p:nvPr/>
          </p:nvSpPr>
          <p:spPr>
            <a:xfrm>
              <a:off x="5735171" y="2192292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2E7FB5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振荡部分</a:t>
              </a:r>
            </a:p>
          </p:txBody>
        </p:sp>
        <p:sp>
          <p:nvSpPr>
            <p:cNvPr id="13" name="矩形: 圆角 12">
              <a:extLst>
                <a:ext uri="{FF2B5EF4-FFF2-40B4-BE49-F238E27FC236}">
                  <a16:creationId xmlns:a16="http://schemas.microsoft.com/office/drawing/2014/main" id="{410ADF87-0DF4-4CA9-8D99-DEE896C5FC59}"/>
                </a:ext>
              </a:extLst>
            </p:cNvPr>
            <p:cNvSpPr/>
            <p:nvPr/>
          </p:nvSpPr>
          <p:spPr bwMode="auto">
            <a:xfrm>
              <a:off x="5287302" y="2107516"/>
              <a:ext cx="2311510" cy="1257913"/>
            </a:xfrm>
            <a:prstGeom prst="roundRect">
              <a:avLst/>
            </a:prstGeom>
            <a:noFill/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14" name="矩形 13">
            <a:extLst>
              <a:ext uri="{FF2B5EF4-FFF2-40B4-BE49-F238E27FC236}">
                <a16:creationId xmlns:a16="http://schemas.microsoft.com/office/drawing/2014/main" id="{5134BBC2-A213-41A7-A4AB-DBD2104B0789}"/>
              </a:ext>
            </a:extLst>
          </p:cNvPr>
          <p:cNvSpPr/>
          <p:nvPr/>
        </p:nvSpPr>
        <p:spPr>
          <a:xfrm>
            <a:off x="2116712" y="6339264"/>
            <a:ext cx="491057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de-DE" altLang="zh-CN" sz="1400" dirty="0">
                <a:solidFill>
                  <a:srgbClr val="000000"/>
                </a:solidFill>
              </a:rPr>
              <a:t>J. F. Chen, C. P. Sun, H. Dong</a:t>
            </a:r>
            <a:r>
              <a:rPr lang="en-US" altLang="zh-CN" sz="1400" dirty="0">
                <a:solidFill>
                  <a:srgbClr val="000000"/>
                </a:solidFill>
              </a:rPr>
              <a:t>,</a:t>
            </a:r>
            <a:r>
              <a:rPr lang="zh-CN" altLang="en-US" sz="1400" dirty="0">
                <a:solidFill>
                  <a:srgbClr val="000000"/>
                </a:solidFill>
              </a:rPr>
              <a:t> </a:t>
            </a:r>
            <a:r>
              <a:rPr lang="de-DE" altLang="zh-CN" sz="1400" i="1" dirty="0">
                <a:solidFill>
                  <a:srgbClr val="000000"/>
                </a:solidFill>
              </a:rPr>
              <a:t>Phys. Rev. E</a:t>
            </a:r>
            <a:r>
              <a:rPr lang="de-DE" altLang="zh-CN" sz="1400" dirty="0">
                <a:solidFill>
                  <a:srgbClr val="000000"/>
                </a:solidFill>
              </a:rPr>
              <a:t> 100, 062140 (2019)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00BE5E9A-D79A-4E15-8FBC-5BFDC06E11AF}"/>
                  </a:ext>
                </a:extLst>
              </p:cNvPr>
              <p:cNvSpPr txBox="1"/>
              <p:nvPr/>
            </p:nvSpPr>
            <p:spPr>
              <a:xfrm>
                <a:off x="583567" y="4652338"/>
                <a:ext cx="7976863" cy="13867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1800" b="0" i="0" smtClean="0">
                          <a:latin typeface="Cambria Math" panose="02040503050406030204" pitchFamily="18" charset="0"/>
                        </a:rPr>
                        <m:t>Σ</m:t>
                      </m:r>
                      <m:r>
                        <m:rPr>
                          <m:aln/>
                        </m:rPr>
                        <a:rPr lang="en-US" altLang="zh-CN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≠</m:t>
                          </m:r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zh-CN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̃"/>
                                      <m:ctrlPr>
                                        <a:rPr lang="en-US" altLang="zh-CN" sz="1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CN" sz="1800" b="0" i="1" smtClean="0"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altLang="zh-CN" sz="1800" b="0" i="1" smtClean="0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altLang="zh-CN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18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d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zh-CN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̃"/>
                                      <m:ctrlPr>
                                        <a:rPr lang="en-US" altLang="zh-CN" sz="1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CN" sz="1800" b="0" i="1" smtClean="0"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altLang="zh-CN" sz="18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altLang="zh-CN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18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d>
                            </m:e>
                          </m:d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CN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altLang="zh-CN" sz="1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altLang="zh-CN" sz="18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̃"/>
                                              <m:ctrlPr>
                                                <a:rPr lang="en-US" altLang="zh-CN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altLang="zh-CN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𝑇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en-US" altLang="zh-CN" sz="1800" b="0" i="1" smtClean="0">
                                              <a:latin typeface="Cambria Math" panose="02040503050406030204" pitchFamily="18" charset="0"/>
                                            </a:rPr>
                                            <m:t>𝑛𝑙</m:t>
                                          </m:r>
                                        </m:sub>
                                      </m:sSub>
                                      <m:d>
                                        <m:dPr>
                                          <m:ctrlPr>
                                            <a:rPr lang="en-US" altLang="zh-CN" sz="18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altLang="zh-CN" sz="1800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  <m:sup>
                                  <m:r>
                                    <a:rPr lang="en-US" altLang="zh-CN" sz="1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altLang="zh-CN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altLang="zh-CN" sz="1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altLang="zh-CN" sz="1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̃"/>
                                              <m:ctrlPr>
                                                <a:rPr lang="en-US" altLang="zh-CN" sz="18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altLang="zh-CN" sz="1800" i="1">
                                                  <a:latin typeface="Cambria Math" panose="02040503050406030204" pitchFamily="18" charset="0"/>
                                                </a:rPr>
                                                <m:t>𝑇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en-US" altLang="zh-CN" sz="1800" i="1">
                                              <a:latin typeface="Cambria Math" panose="02040503050406030204" pitchFamily="18" charset="0"/>
                                            </a:rPr>
                                            <m:t>𝑛𝑙</m:t>
                                          </m:r>
                                        </m:sub>
                                      </m:sSub>
                                      <m:d>
                                        <m:dPr>
                                          <m:ctrlPr>
                                            <a:rPr lang="en-US" altLang="zh-CN" sz="1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altLang="zh-CN" sz="1800" b="0" i="1" smtClean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  <m:sup>
                                  <m:r>
                                    <a:rPr lang="en-US" altLang="zh-CN" sz="1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</m:oMath>
                    <m:oMath xmlns:m="http://schemas.openxmlformats.org/officeDocument/2006/math">
                      <m:r>
                        <a:rPr lang="en-US" altLang="zh-CN" sz="1800" i="1">
                          <a:latin typeface="Cambria Math" panose="02040503050406030204" pitchFamily="18" charset="0"/>
                        </a:rPr>
                        <m:t>𝜔</m:t>
                      </m:r>
                      <m:d>
                        <m:dPr>
                          <m:ctrlPr>
                            <a:rPr lang="en-US" altLang="zh-CN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</m:d>
                      <m:r>
                        <m:rPr>
                          <m:aln/>
                        </m:rPr>
                        <a:rPr lang="en-US" altLang="zh-CN" sz="1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1800" i="1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CN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≠</m:t>
                          </m:r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/>
                        <m:e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̃"/>
                                      <m:ctrlPr>
                                        <a:rPr lang="en-US" altLang="zh-CN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CN" sz="1800" i="1"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altLang="zh-CN" sz="1800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altLang="zh-CN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18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d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zh-CN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̃"/>
                                      <m:ctrlPr>
                                        <a:rPr lang="en-US" altLang="zh-CN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CN" sz="1800" i="1"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altLang="zh-CN" sz="18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altLang="zh-CN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18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d>
                            </m:e>
                          </m:d>
                          <m:r>
                            <m:rPr>
                              <m:sty m:val="p"/>
                            </m:rPr>
                            <a:rPr lang="en-US" altLang="zh-CN" sz="1800">
                              <a:latin typeface="Cambria Math" panose="02040503050406030204" pitchFamily="18" charset="0"/>
                            </a:rPr>
                            <m:t>Re</m:t>
                          </m:r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{</m:t>
                          </m:r>
                          <m:sSub>
                            <m:sSubPr>
                              <m:ctrlP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̃"/>
                                  <m:ctrlPr>
                                    <a:rPr lang="en-US" altLang="zh-CN" sz="18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18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𝑛𝑙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  <m:sSubSup>
                            <m:sSubSupPr>
                              <m:ctrlP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̃"/>
                                  <m:ctrlPr>
                                    <a:rPr lang="en-US" altLang="zh-CN" sz="18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18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𝑛𝑙</m:t>
                              </m:r>
                            </m:sub>
                            <m:sup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sSup>
                            <m:sSupPr>
                              <m:ctrlP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  <m:d>
                                <m:dPr>
                                  <m:ctrlPr>
                                    <a:rPr lang="en-US" altLang="zh-CN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̃"/>
                                          <m:ctrlPr>
                                            <a:rPr lang="en-US" altLang="zh-CN" sz="1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altLang="zh-CN" sz="1800" i="1">
                                              <a:latin typeface="Cambria Math" panose="02040503050406030204" pitchFamily="18" charset="0"/>
                                            </a:rPr>
                                            <m:t>𝜙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altLang="zh-CN" sz="18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altLang="zh-CN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sz="18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d>
                                  <m:r>
                                    <a:rPr lang="en-US" altLang="zh-CN" sz="18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altLang="zh-CN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̃"/>
                                          <m:ctrlPr>
                                            <a:rPr lang="en-US" altLang="zh-CN" sz="1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altLang="zh-CN" sz="1800" i="1">
                                              <a:latin typeface="Cambria Math" panose="02040503050406030204" pitchFamily="18" charset="0"/>
                                            </a:rPr>
                                            <m:t>𝜙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altLang="zh-CN" sz="1800" i="1">
                                          <a:latin typeface="Cambria Math" panose="02040503050406030204" pitchFamily="18" charset="0"/>
                                        </a:rPr>
                                        <m:t>𝑙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altLang="zh-CN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sz="18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d>
                                </m:e>
                              </m:d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d>
                                <m:dPr>
                                  <m:ctrlPr>
                                    <a:rPr lang="en-US" altLang="zh-CN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̃"/>
                                          <m:ctrlPr>
                                            <a:rPr lang="en-US" altLang="zh-CN" sz="1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altLang="zh-CN" sz="1800" i="1">
                                              <a:latin typeface="Cambria Math" panose="02040503050406030204" pitchFamily="18" charset="0"/>
                                            </a:rPr>
                                            <m:t>𝛾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altLang="zh-CN" sz="18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altLang="zh-CN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sz="18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d>
                                  <m:r>
                                    <a:rPr lang="en-US" altLang="zh-CN" sz="18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altLang="zh-CN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̃"/>
                                          <m:ctrlPr>
                                            <a:rPr lang="en-US" altLang="zh-CN" sz="1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altLang="zh-CN" sz="1800" i="1">
                                              <a:latin typeface="Cambria Math" panose="02040503050406030204" pitchFamily="18" charset="0"/>
                                            </a:rPr>
                                            <m:t>𝛾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altLang="zh-CN" sz="1800" i="1">
                                          <a:latin typeface="Cambria Math" panose="02040503050406030204" pitchFamily="18" charset="0"/>
                                        </a:rPr>
                                        <m:t>𝑙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altLang="zh-CN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sz="18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d>
                                </m:e>
                              </m:d>
                            </m:sup>
                          </m:sSup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}</m:t>
                          </m:r>
                        </m:e>
                      </m:nary>
                    </m:oMath>
                  </m:oMathPara>
                </a14:m>
                <a:endParaRPr lang="zh-CN" altLang="en-US" sz="1800" dirty="0"/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00BE5E9A-D79A-4E15-8FBC-5BFDC06E11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567" y="4652338"/>
                <a:ext cx="7976863" cy="138679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626861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标题 10">
                <a:extLst>
                  <a:ext uri="{FF2B5EF4-FFF2-40B4-BE49-F238E27FC236}">
                    <a16:creationId xmlns:a16="http://schemas.microsoft.com/office/drawing/2014/main" id="{5A3A9722-0EFB-4F80-9864-BBEB26861BF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zh-CN" alt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额外做功的</a:t>
                </a:r>
                <a14:m>
                  <m:oMath xmlns:m="http://schemas.openxmlformats.org/officeDocument/2006/math">
                    <m:r>
                      <a:rPr lang="en-US" altLang="zh-CN" i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1/</m:t>
                    </m:r>
                    <m:sSup>
                      <m:sSupPr>
                        <m:ctrlPr>
                          <a:rPr lang="en-US" altLang="zh-CN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p>
                        <m:r>
                          <a:rPr lang="en-US" altLang="zh-CN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zh-CN" alt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标度关系</a:t>
                </a:r>
              </a:p>
            </p:txBody>
          </p:sp>
        </mc:Choice>
        <mc:Fallback xmlns="">
          <p:sp>
            <p:nvSpPr>
              <p:cNvPr id="11" name="标题 10">
                <a:extLst>
                  <a:ext uri="{FF2B5EF4-FFF2-40B4-BE49-F238E27FC236}">
                    <a16:creationId xmlns:a16="http://schemas.microsoft.com/office/drawing/2014/main" id="{5A3A9722-0EFB-4F80-9864-BBEB26861BF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t="-20661" b="-471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885A3DE6-5BBF-47AF-BFC9-6F33EB808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16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B2DE0D4-8C79-4422-8F4E-EC25DE8412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389" y="1303458"/>
            <a:ext cx="3551443" cy="2155643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70B20D20-F79B-4A0F-926B-5C9831E29F61}"/>
              </a:ext>
            </a:extLst>
          </p:cNvPr>
          <p:cNvSpPr/>
          <p:nvPr/>
        </p:nvSpPr>
        <p:spPr>
          <a:xfrm>
            <a:off x="1583139" y="1008650"/>
            <a:ext cx="25524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800" dirty="0">
                <a:latin typeface="黑体" panose="02010609060101010101" pitchFamily="49" charset="-122"/>
                <a:ea typeface="黑体" panose="02010609060101010101" pitchFamily="49" charset="-122"/>
              </a:rPr>
              <a:t>边界改变的无限深势阱</a:t>
            </a:r>
            <a:endParaRPr lang="en-US" altLang="zh-CN" sz="1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118CAD5-EE6A-4BA9-8C85-2F9F2C4CAC9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315"/>
          <a:stretch/>
        </p:blipFill>
        <p:spPr>
          <a:xfrm>
            <a:off x="628650" y="3797655"/>
            <a:ext cx="3912068" cy="2467483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8169D1D4-ED3B-4202-8233-5DBAE4FD9A7C}"/>
              </a:ext>
            </a:extLst>
          </p:cNvPr>
          <p:cNvSpPr/>
          <p:nvPr/>
        </p:nvSpPr>
        <p:spPr>
          <a:xfrm>
            <a:off x="1694007" y="3572685"/>
            <a:ext cx="23307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800" dirty="0">
                <a:latin typeface="黑体" panose="02010609060101010101" pitchFamily="49" charset="-122"/>
                <a:ea typeface="黑体" panose="02010609060101010101" pitchFamily="49" charset="-122"/>
              </a:rPr>
              <a:t>频率改变的谐振子势</a:t>
            </a:r>
            <a:endParaRPr lang="en-US" altLang="zh-CN" sz="1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713772AA-79EC-45FB-B943-DA7047BA5972}"/>
              </a:ext>
            </a:extLst>
          </p:cNvPr>
          <p:cNvSpPr/>
          <p:nvPr/>
        </p:nvSpPr>
        <p:spPr>
          <a:xfrm>
            <a:off x="1804876" y="6345746"/>
            <a:ext cx="47929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altLang="zh-CN" sz="1400" dirty="0"/>
              <a:t>J. F. Chen, C. P. Sun, H. Dong</a:t>
            </a:r>
            <a:r>
              <a:rPr lang="en-US" altLang="zh-CN" sz="1400" dirty="0"/>
              <a:t>,</a:t>
            </a:r>
            <a:r>
              <a:rPr lang="zh-CN" altLang="en-US" sz="1400" dirty="0"/>
              <a:t> </a:t>
            </a:r>
            <a:r>
              <a:rPr lang="de-DE" altLang="zh-CN" sz="1400" i="1" dirty="0"/>
              <a:t>Phys. Rev. E</a:t>
            </a:r>
            <a:r>
              <a:rPr lang="de-DE" altLang="zh-CN" sz="1400" dirty="0"/>
              <a:t> 100, 062140 (2019)</a:t>
            </a:r>
          </a:p>
          <a:p>
            <a:r>
              <a:rPr lang="de-DE" altLang="zh-CN" sz="1400" dirty="0"/>
              <a:t>J. F. Chen, C. P. Sun, H. Dong</a:t>
            </a:r>
            <a:r>
              <a:rPr lang="en-US" altLang="zh-CN" sz="1400" dirty="0"/>
              <a:t>,</a:t>
            </a:r>
            <a:r>
              <a:rPr lang="zh-CN" altLang="en-US" sz="1400" dirty="0"/>
              <a:t> </a:t>
            </a:r>
            <a:r>
              <a:rPr lang="de-DE" altLang="zh-CN" sz="1400" i="1" dirty="0"/>
              <a:t>Phys. Rev. E</a:t>
            </a:r>
            <a:r>
              <a:rPr lang="de-DE" altLang="zh-CN" sz="1400" dirty="0"/>
              <a:t> 100, 032144 (2019)</a:t>
            </a:r>
            <a:endParaRPr lang="en-US" altLang="zh-CN" sz="1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3C892E4A-FF49-4CE0-A109-C6CD26A657E9}"/>
                  </a:ext>
                </a:extLst>
              </p:cNvPr>
              <p:cNvSpPr txBox="1"/>
              <p:nvPr/>
            </p:nvSpPr>
            <p:spPr>
              <a:xfrm>
                <a:off x="4838400" y="1698364"/>
                <a:ext cx="2492990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能级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endPara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r>
                  <a:rPr lang="zh-CN" altLang="en-US" sz="2000" dirty="0">
                    <a:solidFill>
                      <a:srgbClr val="C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温度升高，振荡减小</a:t>
                </a: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3C892E4A-FF49-4CE0-A109-C6CD26A657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8400" y="1698364"/>
                <a:ext cx="2492990" cy="1015663"/>
              </a:xfrm>
              <a:prstGeom prst="rect">
                <a:avLst/>
              </a:prstGeom>
              <a:blipFill>
                <a:blip r:embed="rId6"/>
                <a:stretch>
                  <a:fillRect l="-2689" t="-4819" r="-1467" b="-102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E92D8D69-C365-42EC-A242-74C1E24061A2}"/>
                  </a:ext>
                </a:extLst>
              </p:cNvPr>
              <p:cNvSpPr txBox="1"/>
              <p:nvPr/>
            </p:nvSpPr>
            <p:spPr>
              <a:xfrm>
                <a:off x="4838400" y="3983093"/>
                <a:ext cx="3005951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能级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∝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endPara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r>
                  <a:rPr lang="zh-CN" altLang="en-US" sz="20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额外做功的振荡是周期的</a:t>
                </a: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E92D8D69-C365-42EC-A242-74C1E24061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8400" y="3983093"/>
                <a:ext cx="3005951" cy="1015663"/>
              </a:xfrm>
              <a:prstGeom prst="rect">
                <a:avLst/>
              </a:prstGeom>
              <a:blipFill>
                <a:blip r:embed="rId7"/>
                <a:stretch>
                  <a:fillRect l="-2231" t="-4192" r="-1014" b="-958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D005B827-1319-4175-957F-C45EBA9C847E}"/>
              </a:ext>
            </a:extLst>
          </p:cNvPr>
          <p:cNvCxnSpPr>
            <a:cxnSpLocks/>
          </p:cNvCxnSpPr>
          <p:nvPr/>
        </p:nvCxnSpPr>
        <p:spPr bwMode="auto">
          <a:xfrm>
            <a:off x="3421856" y="4588669"/>
            <a:ext cx="0" cy="1062037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01957A8F-65F1-4249-AF65-589F9D2FB8F3}"/>
              </a:ext>
            </a:extLst>
          </p:cNvPr>
          <p:cNvCxnSpPr>
            <a:cxnSpLocks/>
          </p:cNvCxnSpPr>
          <p:nvPr/>
        </p:nvCxnSpPr>
        <p:spPr bwMode="auto">
          <a:xfrm>
            <a:off x="3181349" y="4588668"/>
            <a:ext cx="0" cy="1062037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1F7FE74D-2015-4762-A08A-8B7C211B8779}"/>
              </a:ext>
            </a:extLst>
          </p:cNvPr>
          <p:cNvCxnSpPr>
            <a:cxnSpLocks/>
          </p:cNvCxnSpPr>
          <p:nvPr/>
        </p:nvCxnSpPr>
        <p:spPr bwMode="auto">
          <a:xfrm>
            <a:off x="2764631" y="4588667"/>
            <a:ext cx="0" cy="1062037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8F544DE9-C70F-420B-88C3-85598573F4D5}"/>
              </a:ext>
            </a:extLst>
          </p:cNvPr>
          <p:cNvCxnSpPr>
            <a:cxnSpLocks/>
          </p:cNvCxnSpPr>
          <p:nvPr/>
        </p:nvCxnSpPr>
        <p:spPr bwMode="auto">
          <a:xfrm>
            <a:off x="3421856" y="5524697"/>
            <a:ext cx="133272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20AC6F"/>
            </a:solidFill>
            <a:prstDash val="solid"/>
            <a:round/>
            <a:headEnd type="none" w="med" len="med"/>
            <a:tailEnd type="triangle"/>
          </a:ln>
        </p:spPr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4815B6C3-0EC2-423D-B9C9-9B46FEA12F08}"/>
              </a:ext>
            </a:extLst>
          </p:cNvPr>
          <p:cNvSpPr txBox="1"/>
          <p:nvPr/>
        </p:nvSpPr>
        <p:spPr>
          <a:xfrm>
            <a:off x="4838400" y="5302919"/>
            <a:ext cx="3416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特定调控时长下，额外做功更小</a:t>
            </a:r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2EF2D90F-7E39-499A-83AE-16C74E76723E}"/>
              </a:ext>
            </a:extLst>
          </p:cNvPr>
          <p:cNvCxnSpPr>
            <a:cxnSpLocks/>
          </p:cNvCxnSpPr>
          <p:nvPr/>
        </p:nvCxnSpPr>
        <p:spPr bwMode="auto">
          <a:xfrm>
            <a:off x="1516856" y="1476375"/>
            <a:ext cx="2807494" cy="165735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60917D69-F985-429A-BB96-778FA56CB5CA}"/>
              </a:ext>
            </a:extLst>
          </p:cNvPr>
          <p:cNvCxnSpPr>
            <a:cxnSpLocks/>
          </p:cNvCxnSpPr>
          <p:nvPr/>
        </p:nvCxnSpPr>
        <p:spPr bwMode="auto">
          <a:xfrm>
            <a:off x="1360884" y="3993354"/>
            <a:ext cx="3001566" cy="163830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F6BB6BCF-FE50-41D6-9789-CBFE7D6ECCCA}"/>
                  </a:ext>
                </a:extLst>
              </p:cNvPr>
              <p:cNvSpPr txBox="1"/>
              <p:nvPr/>
            </p:nvSpPr>
            <p:spPr>
              <a:xfrm>
                <a:off x="2146936" y="1627864"/>
                <a:ext cx="8754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~1/</m:t>
                      </m:r>
                      <m:sSup>
                        <m:sSupPr>
                          <m:ctrlPr>
                            <a:rPr lang="en-US" altLang="zh-CN" sz="1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1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p>
                          <m:r>
                            <a:rPr lang="en-US" altLang="zh-CN" sz="1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zh-CN" altLang="en-US" sz="18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F6BB6BCF-FE50-41D6-9789-CBFE7D6ECC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6936" y="1627864"/>
                <a:ext cx="875496" cy="369332"/>
              </a:xfrm>
              <a:prstGeom prst="rect">
                <a:avLst/>
              </a:prstGeom>
              <a:blipFill>
                <a:blip r:embed="rId8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0B2D87CC-0AC7-4411-9736-89DA028303B6}"/>
                  </a:ext>
                </a:extLst>
              </p:cNvPr>
              <p:cNvSpPr txBox="1"/>
              <p:nvPr/>
            </p:nvSpPr>
            <p:spPr>
              <a:xfrm>
                <a:off x="2146936" y="4179031"/>
                <a:ext cx="8754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~1/</m:t>
                      </m:r>
                      <m:sSup>
                        <m:sSupPr>
                          <m:ctrlPr>
                            <a:rPr lang="en-US" altLang="zh-CN" sz="1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1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p>
                          <m:r>
                            <a:rPr lang="en-US" altLang="zh-CN" sz="1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zh-CN" altLang="en-US" sz="18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0B2D87CC-0AC7-4411-9736-89DA028303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6936" y="4179031"/>
                <a:ext cx="875496" cy="369332"/>
              </a:xfrm>
              <a:prstGeom prst="rect">
                <a:avLst/>
              </a:prstGeom>
              <a:blipFill>
                <a:blip r:embed="rId9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矩形 3">
            <a:extLst>
              <a:ext uri="{FF2B5EF4-FFF2-40B4-BE49-F238E27FC236}">
                <a16:creationId xmlns:a16="http://schemas.microsoft.com/office/drawing/2014/main" id="{978AB421-E694-4258-B79B-9BCCC04D565B}"/>
              </a:ext>
            </a:extLst>
          </p:cNvPr>
          <p:cNvSpPr/>
          <p:nvPr/>
        </p:nvSpPr>
        <p:spPr bwMode="auto">
          <a:xfrm>
            <a:off x="4181475" y="1395767"/>
            <a:ext cx="173831" cy="17937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4D2F990E-112F-41E7-AFCE-882CF2102F73}"/>
              </a:ext>
            </a:extLst>
          </p:cNvPr>
          <p:cNvSpPr/>
          <p:nvPr/>
        </p:nvSpPr>
        <p:spPr bwMode="auto">
          <a:xfrm>
            <a:off x="4229672" y="3920739"/>
            <a:ext cx="173831" cy="17937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578079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>
                <a:extLst>
                  <a:ext uri="{FF2B5EF4-FFF2-40B4-BE49-F238E27FC236}">
                    <a16:creationId xmlns:a16="http://schemas.microsoft.com/office/drawing/2014/main" id="{C2F78592-07BC-4FB3-A280-FC6981B0F7F9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zh-CN" altLang="en-US" sz="40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ea"/>
                  </a:rPr>
                  <a:t>基于</a:t>
                </a:r>
                <a14:m>
                  <m:oMath xmlns:m="http://schemas.openxmlformats.org/officeDocument/2006/math">
                    <m:r>
                      <a:rPr lang="en-US" altLang="zh-CN" sz="4000" i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1/</m:t>
                    </m:r>
                    <m:sSup>
                      <m:sSupPr>
                        <m:ctrlPr>
                          <a:rPr lang="en-US" altLang="zh-CN" sz="4000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4000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p>
                        <m:r>
                          <a:rPr lang="en-US" altLang="zh-CN" sz="4000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zh-CN" altLang="en-US" sz="40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ea"/>
                  </a:rPr>
                  <a:t>标度关系优化奥托循环</a:t>
                </a:r>
                <a:br>
                  <a:rPr lang="zh-CN" altLang="en-US" sz="4000" dirty="0">
                    <a:latin typeface="+mj-ea"/>
                  </a:rPr>
                </a:br>
                <a:endParaRPr lang="zh-CN" altLang="en-US" sz="2000" dirty="0"/>
              </a:p>
            </p:txBody>
          </p:sp>
        </mc:Choice>
        <mc:Fallback xmlns="">
          <p:sp>
            <p:nvSpPr>
              <p:cNvPr id="2" name="标题 1">
                <a:extLst>
                  <a:ext uri="{FF2B5EF4-FFF2-40B4-BE49-F238E27FC236}">
                    <a16:creationId xmlns:a16="http://schemas.microsoft.com/office/drawing/2014/main" id="{C2F78592-07BC-4FB3-A280-FC6981B0F7F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19008" b="-3305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A47CDDD1-A05B-4BEE-9C9E-0B1A16155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17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905274FA-15DA-454B-897B-B91B6206398B}"/>
                  </a:ext>
                </a:extLst>
              </p:cNvPr>
              <p:cNvSpPr txBox="1"/>
              <p:nvPr/>
            </p:nvSpPr>
            <p:spPr>
              <a:xfrm>
                <a:off x="5726593" y="1156836"/>
                <a:ext cx="1606465" cy="4785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altLang="zh-CN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ex</m:t>
                          </m:r>
                          <m:r>
                            <a:rPr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en-US" altLang="zh-CN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Sup>
                        <m:sSubSupPr>
                          <m:ctrlPr>
                            <a:rPr lang="en-US" altLang="zh-CN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altLang="zh-CN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altLang="zh-CN" sz="20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ex</m:t>
                          </m:r>
                          <m:r>
                            <a:rPr lang="en-US" altLang="zh-CN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905274FA-15DA-454B-897B-B91B620639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6593" y="1156836"/>
                <a:ext cx="1606465" cy="478593"/>
              </a:xfrm>
              <a:prstGeom prst="rect">
                <a:avLst/>
              </a:prstGeom>
              <a:blipFill>
                <a:blip r:embed="rId3"/>
                <a:stretch>
                  <a:fillRect b="-384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文本框 7">
            <a:extLst>
              <a:ext uri="{FF2B5EF4-FFF2-40B4-BE49-F238E27FC236}">
                <a16:creationId xmlns:a16="http://schemas.microsoft.com/office/drawing/2014/main" id="{3FD8E6A8-1C8F-4B0E-B20D-023F445F7190}"/>
              </a:ext>
            </a:extLst>
          </p:cNvPr>
          <p:cNvSpPr txBox="1"/>
          <p:nvPr/>
        </p:nvSpPr>
        <p:spPr>
          <a:xfrm>
            <a:off x="4387998" y="1198316"/>
            <a:ext cx="1210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0432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额外做功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883079A7-2FFD-490F-BD8E-3C004B68A715}"/>
              </a:ext>
            </a:extLst>
          </p:cNvPr>
          <p:cNvGrpSpPr/>
          <p:nvPr/>
        </p:nvGrpSpPr>
        <p:grpSpPr>
          <a:xfrm>
            <a:off x="1366286" y="994821"/>
            <a:ext cx="2082668" cy="2336841"/>
            <a:chOff x="1579299" y="1825323"/>
            <a:chExt cx="2226639" cy="2498382"/>
          </a:xfrm>
        </p:grpSpPr>
        <p:pic>
          <p:nvPicPr>
            <p:cNvPr id="6" name="内容占位符 4">
              <a:extLst>
                <a:ext uri="{FF2B5EF4-FFF2-40B4-BE49-F238E27FC236}">
                  <a16:creationId xmlns:a16="http://schemas.microsoft.com/office/drawing/2014/main" id="{1C827587-CE56-4BB3-B478-C69E3588CD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299" y="1825323"/>
              <a:ext cx="2226639" cy="2498382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文本框 8">
                  <a:extLst>
                    <a:ext uri="{FF2B5EF4-FFF2-40B4-BE49-F238E27FC236}">
                      <a16:creationId xmlns:a16="http://schemas.microsoft.com/office/drawing/2014/main" id="{CC24F9C2-291F-4749-B3A3-B504EE200D43}"/>
                    </a:ext>
                  </a:extLst>
                </p:cNvPr>
                <p:cNvSpPr txBox="1"/>
                <p:nvPr/>
              </p:nvSpPr>
              <p:spPr>
                <a:xfrm>
                  <a:off x="2451395" y="2370323"/>
                  <a:ext cx="479490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2000" dirty="0"/>
                </a:p>
              </p:txBody>
            </p:sp>
          </mc:Choice>
          <mc:Fallback xmlns="">
            <p:sp>
              <p:nvSpPr>
                <p:cNvPr id="9" name="文本框 8">
                  <a:extLst>
                    <a:ext uri="{FF2B5EF4-FFF2-40B4-BE49-F238E27FC236}">
                      <a16:creationId xmlns:a16="http://schemas.microsoft.com/office/drawing/2014/main" id="{CC24F9C2-291F-4749-B3A3-B504EE200D4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51395" y="2370323"/>
                  <a:ext cx="479490" cy="400110"/>
                </a:xfrm>
                <a:prstGeom prst="rect">
                  <a:avLst/>
                </a:prstGeom>
                <a:blipFill>
                  <a:blip r:embed="rId5"/>
                  <a:stretch>
                    <a:fillRect b="-819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文本框 9">
                  <a:extLst>
                    <a:ext uri="{FF2B5EF4-FFF2-40B4-BE49-F238E27FC236}">
                      <a16:creationId xmlns:a16="http://schemas.microsoft.com/office/drawing/2014/main" id="{ABAB7967-6E5A-486B-93CF-35567307022A}"/>
                    </a:ext>
                  </a:extLst>
                </p:cNvPr>
                <p:cNvSpPr txBox="1"/>
                <p:nvPr/>
              </p:nvSpPr>
              <p:spPr>
                <a:xfrm>
                  <a:off x="2445431" y="3306129"/>
                  <a:ext cx="485454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zh-CN" altLang="en-US" sz="2000" dirty="0"/>
                </a:p>
              </p:txBody>
            </p:sp>
          </mc:Choice>
          <mc:Fallback xmlns="">
            <p:sp>
              <p:nvSpPr>
                <p:cNvPr id="10" name="文本框 9">
                  <a:extLst>
                    <a:ext uri="{FF2B5EF4-FFF2-40B4-BE49-F238E27FC236}">
                      <a16:creationId xmlns:a16="http://schemas.microsoft.com/office/drawing/2014/main" id="{ABAB7967-6E5A-486B-93CF-35567307022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45431" y="3306129"/>
                  <a:ext cx="485454" cy="400110"/>
                </a:xfrm>
                <a:prstGeom prst="rect">
                  <a:avLst/>
                </a:prstGeom>
                <a:blipFill>
                  <a:blip r:embed="rId6"/>
                  <a:stretch>
                    <a:fillRect b="-8065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03FFC8F7-AC33-4EA7-BCFA-1A481E2F6165}"/>
              </a:ext>
            </a:extLst>
          </p:cNvPr>
          <p:cNvSpPr txBox="1"/>
          <p:nvPr/>
        </p:nvSpPr>
        <p:spPr>
          <a:xfrm>
            <a:off x="4387998" y="168949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0432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调控时长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443EE3C7-7264-4DE4-97EF-8CF66385B10D}"/>
                  </a:ext>
                </a:extLst>
              </p:cNvPr>
              <p:cNvSpPr txBox="1"/>
              <p:nvPr/>
            </p:nvSpPr>
            <p:spPr>
              <a:xfrm>
                <a:off x="5726593" y="1644728"/>
                <a:ext cx="81182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443EE3C7-7264-4DE4-97EF-8CF66385B1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6593" y="1644728"/>
                <a:ext cx="811824" cy="400110"/>
              </a:xfrm>
              <a:prstGeom prst="rect">
                <a:avLst/>
              </a:prstGeom>
              <a:blipFill>
                <a:blip r:embed="rId7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47727ED8-389E-4CEC-B8EB-AC06E4F7654B}"/>
                  </a:ext>
                </a:extLst>
              </p:cNvPr>
              <p:cNvSpPr txBox="1"/>
              <p:nvPr/>
            </p:nvSpPr>
            <p:spPr>
              <a:xfrm>
                <a:off x="5742713" y="2166891"/>
                <a:ext cx="41979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47727ED8-389E-4CEC-B8EB-AC06E4F765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2713" y="2166891"/>
                <a:ext cx="419794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文本框 13">
            <a:extLst>
              <a:ext uri="{FF2B5EF4-FFF2-40B4-BE49-F238E27FC236}">
                <a16:creationId xmlns:a16="http://schemas.microsoft.com/office/drawing/2014/main" id="{2090FA9A-C6B0-4C7E-AA47-C0693684F586}"/>
              </a:ext>
            </a:extLst>
          </p:cNvPr>
          <p:cNvSpPr txBox="1"/>
          <p:nvPr/>
        </p:nvSpPr>
        <p:spPr>
          <a:xfrm>
            <a:off x="4387998" y="2159579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0432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调控参数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78ED207-7121-4A38-96AC-32B6E8183C83}"/>
              </a:ext>
            </a:extLst>
          </p:cNvPr>
          <p:cNvSpPr txBox="1"/>
          <p:nvPr/>
        </p:nvSpPr>
        <p:spPr>
          <a:xfrm>
            <a:off x="3932890" y="2778176"/>
            <a:ext cx="48013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+mj-ea"/>
                <a:ea typeface="+mj-ea"/>
              </a:rPr>
              <a:t>考虑等容过程快速热化，时间消耗可忽略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D116D758-0E49-4E26-AE43-B0ECD9D3CD7B}"/>
                  </a:ext>
                </a:extLst>
              </p:cNvPr>
              <p:cNvSpPr txBox="1"/>
              <p:nvPr/>
            </p:nvSpPr>
            <p:spPr>
              <a:xfrm>
                <a:off x="2957356" y="4019231"/>
                <a:ext cx="2606355" cy="7439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000" b="0" i="0" smtClean="0">
                              <a:latin typeface="Cambria Math" panose="02040503050406030204" pitchFamily="18" charset="0"/>
                            </a:rPr>
                            <m:t>T</m:t>
                          </m:r>
                        </m:sub>
                      </m:sSub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000" i="0">
                              <a:latin typeface="Cambria Math" panose="02040503050406030204" pitchFamily="18" charset="0"/>
                            </a:rPr>
                            <m:t>T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altLang="zh-CN" sz="2000">
                              <a:latin typeface="Cambria Math" panose="02040503050406030204" pitchFamily="18" charset="0"/>
                            </a:rPr>
                            <m:t>adi</m:t>
                          </m:r>
                        </m:sup>
                      </m:sSubSup>
                      <m:r>
                        <a:rPr lang="en-US" altLang="zh-CN" sz="2000" b="0" i="0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000" b="0" i="0" smtClean="0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  <m:sub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000" b="0" i="0" smtClean="0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  <m:sub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D116D758-0E49-4E26-AE43-B0ECD9D3CD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7356" y="4019231"/>
                <a:ext cx="2606355" cy="74398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B3589B49-13D5-40B5-B7A3-F2666A99C87A}"/>
                  </a:ext>
                </a:extLst>
              </p:cNvPr>
              <p:cNvSpPr txBox="1"/>
              <p:nvPr/>
            </p:nvSpPr>
            <p:spPr>
              <a:xfrm>
                <a:off x="2974519" y="4711035"/>
                <a:ext cx="1916743" cy="7439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000" b="0" i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000" b="0" i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altLang="zh-CN" sz="2000">
                              <a:latin typeface="Cambria Math" panose="02040503050406030204" pitchFamily="18" charset="0"/>
                            </a:rPr>
                            <m:t>adi</m:t>
                          </m:r>
                        </m:sup>
                      </m:sSubSup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000" b="0" i="0" smtClean="0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  <m:sub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B3589B49-13D5-40B5-B7A3-F2666A99C8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4519" y="4711035"/>
                <a:ext cx="1916743" cy="74398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文本框 32">
            <a:extLst>
              <a:ext uri="{FF2B5EF4-FFF2-40B4-BE49-F238E27FC236}">
                <a16:creationId xmlns:a16="http://schemas.microsoft.com/office/drawing/2014/main" id="{FC87936B-D719-43D8-B3E6-073AF8A4D619}"/>
              </a:ext>
            </a:extLst>
          </p:cNvPr>
          <p:cNvSpPr txBox="1"/>
          <p:nvPr/>
        </p:nvSpPr>
        <p:spPr>
          <a:xfrm>
            <a:off x="1509161" y="4165081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0432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输出功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63DE59F6-E9A1-4B11-B9DB-8F4E2226F868}"/>
              </a:ext>
            </a:extLst>
          </p:cNvPr>
          <p:cNvSpPr txBox="1"/>
          <p:nvPr/>
        </p:nvSpPr>
        <p:spPr>
          <a:xfrm>
            <a:off x="1509161" y="4882973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0432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吸热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E068F748-3B95-4C61-8506-ABB0E4CABCF7}"/>
              </a:ext>
            </a:extLst>
          </p:cNvPr>
          <p:cNvSpPr txBox="1"/>
          <p:nvPr/>
        </p:nvSpPr>
        <p:spPr>
          <a:xfrm>
            <a:off x="6362547" y="4672935"/>
            <a:ext cx="1916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err="1"/>
              <a:t>adi</a:t>
            </a:r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表示准静态奥托循环下相应物理量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DC7E4BC2-CFAD-4D85-84C9-393117987DD8}"/>
              </a:ext>
            </a:extLst>
          </p:cNvPr>
          <p:cNvSpPr txBox="1"/>
          <p:nvPr/>
        </p:nvSpPr>
        <p:spPr>
          <a:xfrm>
            <a:off x="1509161" y="5471595"/>
            <a:ext cx="14653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0432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准静态奥托循环效率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53524ECF-3AC2-42CB-8317-A1198E1B9CE9}"/>
                  </a:ext>
                </a:extLst>
              </p:cNvPr>
              <p:cNvSpPr txBox="1"/>
              <p:nvPr/>
            </p:nvSpPr>
            <p:spPr>
              <a:xfrm>
                <a:off x="2974519" y="5593606"/>
                <a:ext cx="2768194" cy="4351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US" altLang="zh-CN" sz="2000" b="0" i="0" smtClean="0">
                              <a:latin typeface="Cambria Math" panose="02040503050406030204" pitchFamily="18" charset="0"/>
                            </a:rPr>
                            <m:t>adi</m:t>
                          </m:r>
                        </m:sup>
                      </m:sSup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000">
                              <a:latin typeface="Cambria Math" panose="02040503050406030204" pitchFamily="18" charset="0"/>
                            </a:rPr>
                            <m:t>T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altLang="zh-CN" sz="2000">
                              <a:latin typeface="Cambria Math" panose="02040503050406030204" pitchFamily="18" charset="0"/>
                            </a:rPr>
                            <m:t>adi</m:t>
                          </m:r>
                        </m:sup>
                      </m:sSubSup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/</m:t>
                      </m:r>
                      <m:sSubSup>
                        <m:sSubSup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000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altLang="zh-CN" sz="2000">
                              <a:latin typeface="Cambria Math" panose="02040503050406030204" pitchFamily="18" charset="0"/>
                            </a:rPr>
                            <m:t>adi</m:t>
                          </m:r>
                        </m:sup>
                      </m:sSubSup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000">
                              <a:latin typeface="Cambria Math" panose="02040503050406030204" pitchFamily="18" charset="0"/>
                            </a:rPr>
                            <m:t>C</m:t>
                          </m:r>
                        </m:sub>
                      </m:sSub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53524ECF-3AC2-42CB-8317-A1198E1B9C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4519" y="5593606"/>
                <a:ext cx="2768194" cy="435184"/>
              </a:xfrm>
              <a:prstGeom prst="rect">
                <a:avLst/>
              </a:prstGeom>
              <a:blipFill>
                <a:blip r:embed="rId11"/>
                <a:stretch>
                  <a:fillRect b="-1408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文本框 37">
            <a:extLst>
              <a:ext uri="{FF2B5EF4-FFF2-40B4-BE49-F238E27FC236}">
                <a16:creationId xmlns:a16="http://schemas.microsoft.com/office/drawing/2014/main" id="{0DE36C7C-2095-4FD0-8321-D7C4B6CD9EC2}"/>
              </a:ext>
            </a:extLst>
          </p:cNvPr>
          <p:cNvSpPr txBox="1"/>
          <p:nvPr/>
        </p:nvSpPr>
        <p:spPr>
          <a:xfrm>
            <a:off x="1509161" y="3571653"/>
            <a:ext cx="35702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忽略额外做功的振荡部分</a:t>
            </a:r>
          </a:p>
        </p:txBody>
      </p:sp>
    </p:spTree>
    <p:extLst>
      <p:ext uri="{BB962C8B-B14F-4D97-AF65-F5344CB8AC3E}">
        <p14:creationId xmlns:p14="http://schemas.microsoft.com/office/powerpoint/2010/main" val="14612104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96E95295-B023-4319-8973-BA1FDC52D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18</a:t>
            </a:fld>
            <a:endParaRPr lang="zh-CN" altLang="en-US" dirty="0"/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99B00601-434B-4193-9A46-52D0F8E73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740229"/>
          </a:xfrm>
        </p:spPr>
        <p:txBody>
          <a:bodyPr/>
          <a:lstStyle/>
          <a:p>
            <a:r>
              <a:rPr lang="zh-CN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有限时间量子奥托热机的优化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8FE5BA04-C2E3-43E6-8CCE-603CAC936AAB}"/>
                  </a:ext>
                </a:extLst>
              </p:cNvPr>
              <p:cNvSpPr txBox="1"/>
              <p:nvPr/>
            </p:nvSpPr>
            <p:spPr>
              <a:xfrm>
                <a:off x="396946" y="3361143"/>
                <a:ext cx="8350106" cy="4780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dirty="0">
                    <a:solidFill>
                      <a:srgbClr val="0B0BFF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当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solidFill>
                              <a:srgbClr val="0B0B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solidFill>
                              <a:srgbClr val="0B0BFF"/>
                            </a:solidFill>
                            <a:latin typeface="Cambria Math" panose="02040503050406030204" pitchFamily="18" charset="0"/>
                          </a:rPr>
                          <m:t>𝜂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zh-CN">
                            <a:solidFill>
                              <a:srgbClr val="0B0BFF"/>
                            </a:solidFill>
                            <a:latin typeface="Cambria Math" panose="02040503050406030204" pitchFamily="18" charset="0"/>
                          </a:rPr>
                          <m:t>adi</m:t>
                        </m:r>
                      </m:sup>
                    </m:sSup>
                    <m:r>
                      <a:rPr lang="en-US" altLang="zh-CN" b="0" i="1" smtClean="0">
                        <a:solidFill>
                          <a:srgbClr val="0B0BFF"/>
                        </a:solidFill>
                        <a:latin typeface="Cambria Math" panose="02040503050406030204" pitchFamily="18" charset="0"/>
                      </a:rPr>
                      <m:t>&gt;3</m:t>
                    </m:r>
                    <m:sSub>
                      <m:sSubPr>
                        <m:ctrlPr>
                          <a:rPr lang="en-US" altLang="zh-CN" b="0" i="1" smtClean="0">
                            <a:solidFill>
                              <a:srgbClr val="0B0B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rgbClr val="0B0BFF"/>
                            </a:solidFill>
                            <a:latin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rgbClr val="0B0BFF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  <m:r>
                      <a:rPr lang="en-US" altLang="zh-CN" b="0" i="1" smtClean="0">
                        <a:solidFill>
                          <a:srgbClr val="0B0BFF"/>
                        </a:solidFill>
                        <a:latin typeface="Cambria Math" panose="02040503050406030204" pitchFamily="18" charset="0"/>
                      </a:rPr>
                      <m:t>/(4−</m:t>
                    </m:r>
                    <m:sSub>
                      <m:sSubPr>
                        <m:ctrlPr>
                          <a:rPr lang="en-US" altLang="zh-CN" b="0" i="1" smtClean="0">
                            <a:solidFill>
                              <a:srgbClr val="0B0B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rgbClr val="0B0BFF"/>
                            </a:solidFill>
                            <a:latin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rgbClr val="0B0BFF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  <m:r>
                      <a:rPr lang="en-US" altLang="zh-CN" b="0" i="1" smtClean="0">
                        <a:solidFill>
                          <a:srgbClr val="0B0BFF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dirty="0">
                    <a:solidFill>
                      <a:srgbClr val="0B0BFF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时，</a:t>
                </a:r>
                <a:r>
                  <a:rPr lang="en-US" altLang="zh-CN" dirty="0">
                    <a:solidFill>
                      <a:srgbClr val="0B0BFF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 </a:t>
                </a:r>
                <a:r>
                  <a:rPr lang="zh-CN" altLang="en-US" dirty="0">
                    <a:solidFill>
                      <a:srgbClr val="0B0BFF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奥托循环</a:t>
                </a:r>
                <a:r>
                  <a:rPr lang="en-US" altLang="zh-CN" dirty="0">
                    <a:solidFill>
                      <a:srgbClr val="0B0BFF"/>
                    </a:solidFill>
                    <a:latin typeface="+mj-lt"/>
                    <a:ea typeface="黑体" panose="02010609060101010101" pitchFamily="49" charset="-122"/>
                  </a:rPr>
                  <a:t>EMP</a:t>
                </a:r>
                <a:r>
                  <a:rPr lang="zh-CN" altLang="en-US" dirty="0">
                    <a:solidFill>
                      <a:srgbClr val="0B0BFF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超过卡诺循环</a:t>
                </a:r>
                <a:r>
                  <a:rPr lang="en-US" altLang="zh-CN" dirty="0">
                    <a:solidFill>
                      <a:srgbClr val="0B0BFF"/>
                    </a:solidFill>
                    <a:latin typeface="+mj-lt"/>
                    <a:ea typeface="黑体" panose="02010609060101010101" pitchFamily="49" charset="-122"/>
                  </a:rPr>
                  <a:t>EMP</a:t>
                </a:r>
                <a:endParaRPr lang="zh-CN" altLang="en-US" dirty="0">
                  <a:solidFill>
                    <a:srgbClr val="0B0BFF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8FE5BA04-C2E3-43E6-8CCE-603CAC936A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946" y="3361143"/>
                <a:ext cx="8350106" cy="478080"/>
              </a:xfrm>
              <a:prstGeom prst="rect">
                <a:avLst/>
              </a:prstGeom>
              <a:blipFill>
                <a:blip r:embed="rId3"/>
                <a:stretch>
                  <a:fillRect l="-511" t="-11392" r="-584" b="-2784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矩形 17">
            <a:extLst>
              <a:ext uri="{FF2B5EF4-FFF2-40B4-BE49-F238E27FC236}">
                <a16:creationId xmlns:a16="http://schemas.microsoft.com/office/drawing/2014/main" id="{749B35D8-2BD5-4D99-AD2E-75B4FCA4FAA2}"/>
              </a:ext>
            </a:extLst>
          </p:cNvPr>
          <p:cNvSpPr/>
          <p:nvPr/>
        </p:nvSpPr>
        <p:spPr>
          <a:xfrm>
            <a:off x="1096448" y="4511292"/>
            <a:ext cx="36526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有限时间量子热机的优化不应该只限于卡诺循环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E2760F0C-667B-4A89-B262-D30A3A2C19F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772"/>
          <a:stretch/>
        </p:blipFill>
        <p:spPr>
          <a:xfrm>
            <a:off x="4981105" y="3961994"/>
            <a:ext cx="3652694" cy="2242986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C910D83A-9788-40F0-8419-9BD0E06728FE}"/>
              </a:ext>
            </a:extLst>
          </p:cNvPr>
          <p:cNvSpPr/>
          <p:nvPr/>
        </p:nvSpPr>
        <p:spPr>
          <a:xfrm>
            <a:off x="2180711" y="6327751"/>
            <a:ext cx="478257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altLang="zh-CN" sz="1400" dirty="0"/>
              <a:t>J. F. Chen, C. P. Sun, H. Dong</a:t>
            </a:r>
            <a:r>
              <a:rPr lang="en-US" altLang="zh-CN" sz="1400" dirty="0"/>
              <a:t>,</a:t>
            </a:r>
            <a:r>
              <a:rPr lang="zh-CN" altLang="en-US" sz="1400" dirty="0"/>
              <a:t> </a:t>
            </a:r>
            <a:r>
              <a:rPr lang="de-DE" altLang="zh-CN" sz="1400" i="1" dirty="0"/>
              <a:t>Phys. Rev. E</a:t>
            </a:r>
            <a:r>
              <a:rPr lang="de-DE" altLang="zh-CN" sz="1400" dirty="0"/>
              <a:t> 100, 062140 (2019)</a:t>
            </a:r>
            <a:endParaRPr lang="en-US" altLang="zh-CN" sz="1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表格 7">
                <a:extLst>
                  <a:ext uri="{FF2B5EF4-FFF2-40B4-BE49-F238E27FC236}">
                    <a16:creationId xmlns:a16="http://schemas.microsoft.com/office/drawing/2014/main" id="{2C9162ED-05C8-4904-A218-74E6A7D40BB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89779833"/>
                  </p:ext>
                </p:extLst>
              </p:nvPr>
            </p:nvGraphicFramePr>
            <p:xfrm>
              <a:off x="980336" y="1196889"/>
              <a:ext cx="5404621" cy="1948847"/>
            </p:xfrm>
            <a:graphic>
              <a:graphicData uri="http://schemas.openxmlformats.org/drawingml/2006/table">
                <a:tbl>
                  <a:tblPr firstRow="1" bandRow="1">
                    <a:tableStyleId>{C4B1156A-380E-4F78-BDF5-A606A8083BF9}</a:tableStyleId>
                  </a:tblPr>
                  <a:tblGrid>
                    <a:gridCol w="1133475">
                      <a:extLst>
                        <a:ext uri="{9D8B030D-6E8A-4147-A177-3AD203B41FA5}">
                          <a16:colId xmlns:a16="http://schemas.microsoft.com/office/drawing/2014/main" val="4202349876"/>
                        </a:ext>
                      </a:extLst>
                    </a:gridCol>
                    <a:gridCol w="1687561">
                      <a:extLst>
                        <a:ext uri="{9D8B030D-6E8A-4147-A177-3AD203B41FA5}">
                          <a16:colId xmlns:a16="http://schemas.microsoft.com/office/drawing/2014/main" val="1043506446"/>
                        </a:ext>
                      </a:extLst>
                    </a:gridCol>
                    <a:gridCol w="1085823">
                      <a:extLst>
                        <a:ext uri="{9D8B030D-6E8A-4147-A177-3AD203B41FA5}">
                          <a16:colId xmlns:a16="http://schemas.microsoft.com/office/drawing/2014/main" val="2066443741"/>
                        </a:ext>
                      </a:extLst>
                    </a:gridCol>
                    <a:gridCol w="1497762">
                      <a:extLst>
                        <a:ext uri="{9D8B030D-6E8A-4147-A177-3AD203B41FA5}">
                          <a16:colId xmlns:a16="http://schemas.microsoft.com/office/drawing/2014/main" val="2664059089"/>
                        </a:ext>
                      </a:extLst>
                    </a:gridCol>
                  </a:tblGrid>
                  <a:tr h="488981"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sz="1800" b="0" kern="1200" dirty="0">
                            <a:solidFill>
                              <a:schemeClr val="dk1"/>
                            </a:solidFill>
                            <a:latin typeface="+mj-ea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34290" marB="3429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𝜂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altLang="zh-CN" sz="1800" b="0" i="0" smtClean="0">
                                        <a:latin typeface="Cambria Math" panose="02040503050406030204" pitchFamily="18" charset="0"/>
                                      </a:rPr>
                                      <m:t>EMP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sz="1800" b="0" i="0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34290" marB="3429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altLang="zh-CN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1800" i="1">
                                        <a:latin typeface="Cambria Math" panose="02040503050406030204" pitchFamily="18" charset="0"/>
                                      </a:rPr>
                                      <m:t>𝜂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altLang="zh-CN" sz="1800">
                                        <a:latin typeface="Cambria Math" panose="02040503050406030204" pitchFamily="18" charset="0"/>
                                      </a:rPr>
                                      <m:t>EMP</m:t>
                                    </m:r>
                                  </m:sub>
                                  <m:sup>
                                    <m:r>
                                      <a:rPr lang="en-US" altLang="zh-CN" sz="18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zh-CN" altLang="en-US" sz="1800" b="0" i="0" dirty="0">
                            <a:solidFill>
                              <a:schemeClr val="tx1"/>
                            </a:solidFill>
                            <a:latin typeface="SimHei" panose="02010600030101010101" pitchFamily="49" charset="-122"/>
                            <a:ea typeface="SimHei" panose="02010600030101010101" pitchFamily="49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34290" marB="3429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altLang="zh-CN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1800" i="1">
                                        <a:latin typeface="Cambria Math" panose="02040503050406030204" pitchFamily="18" charset="0"/>
                                      </a:rPr>
                                      <m:t>𝜂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altLang="zh-CN" sz="1800">
                                        <a:latin typeface="Cambria Math" panose="02040503050406030204" pitchFamily="18" charset="0"/>
                                      </a:rPr>
                                      <m:t>EMP</m:t>
                                    </m:r>
                                  </m:sub>
                                  <m:sup>
                                    <m:r>
                                      <a:rPr lang="en-US" altLang="zh-CN" sz="1800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zh-CN" altLang="en-US" sz="1800" b="0" i="0" dirty="0">
                            <a:solidFill>
                              <a:srgbClr val="C00000"/>
                            </a:solidFill>
                            <a:latin typeface="SimHei" panose="02010600030101010101" pitchFamily="49" charset="-122"/>
                            <a:ea typeface="SimHei" panose="02010600030101010101" pitchFamily="49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34290" marB="34290" anchor="ctr"/>
                    </a:tc>
                    <a:extLst>
                      <a:ext uri="{0D108BD9-81ED-4DB2-BD59-A6C34878D82A}">
                        <a16:rowId xmlns:a16="http://schemas.microsoft.com/office/drawing/2014/main" val="1517183242"/>
                      </a:ext>
                    </a:extLst>
                  </a:tr>
                  <a:tr h="48898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800" b="0" kern="1200" dirty="0">
                              <a:solidFill>
                                <a:schemeClr val="dk1"/>
                              </a:solidFill>
                              <a:latin typeface="+mj-ea"/>
                              <a:ea typeface="+mn-ea"/>
                              <a:cs typeface="+mn-cs"/>
                            </a:rPr>
                            <a:t>卡诺循环</a:t>
                          </a:r>
                        </a:p>
                      </a:txBody>
                      <a:tcPr marL="68580" marR="68580" marT="34290" marB="3429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zh-CN" altLang="en-US" sz="1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zh-CN" altLang="en-US" sz="12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zh-CN" altLang="en-US" sz="12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𝜂</m:t>
                                        </m:r>
                                      </m:e>
                                      <m:sub>
                                        <m:r>
                                          <a:rPr lang="zh-CN" altLang="en-US" sz="12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𝐶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zh-CN" altLang="en-US" sz="12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2−</m:t>
                                    </m:r>
                                    <m:sSub>
                                      <m:sSubPr>
                                        <m:ctrlPr>
                                          <a:rPr lang="zh-CN" altLang="en-US" sz="12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zh-CN" altLang="en-US" sz="12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𝜂</m:t>
                                        </m:r>
                                      </m:e>
                                      <m:sub>
                                        <m:r>
                                          <a:rPr lang="zh-CN" altLang="en-US" sz="12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𝐶</m:t>
                                        </m:r>
                                      </m:sub>
                                    </m:sSub>
                                    <m:sSup>
                                      <m:sSupPr>
                                        <m:ctrlPr>
                                          <a:rPr lang="zh-CN" altLang="en-US" sz="12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begChr m:val="["/>
                                            <m:endChr m:val="]"/>
                                            <m:ctrlPr>
                                              <a:rPr lang="en-US" altLang="zh-CN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zh-CN" altLang="en-US" sz="120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1+</m:t>
                                            </m:r>
                                            <m:sSup>
                                              <m:sSupPr>
                                                <m:ctrlPr>
                                                  <a:rPr lang="en-US" altLang="zh-CN" sz="1200" b="0" i="1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d>
                                                  <m:dPr>
                                                    <m:ctrlPr>
                                                      <a:rPr lang="en-US" altLang="zh-CN" sz="1200" b="0" i="1" smtClean="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f>
                                                      <m:fPr>
                                                        <m:ctrlPr>
                                                          <a:rPr lang="zh-CN" altLang="en-US" sz="1200" i="1" smtClean="0">
                                                            <a:solidFill>
                                                              <a:schemeClr val="tx1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</m:ctrlPr>
                                                      </m:fPr>
                                                      <m:num>
                                                        <m:sSub>
                                                          <m:sSubPr>
                                                            <m:ctrlPr>
                                                              <a:rPr lang="en-US" altLang="zh-CN" sz="1200" b="0" i="1" smtClean="0">
                                                                <a:solidFill>
                                                                  <a:schemeClr val="tx1"/>
                                                                </a:solidFill>
                                                                <a:latin typeface="Cambria Math" panose="02040503050406030204" pitchFamily="18" charset="0"/>
                                                              </a:rPr>
                                                            </m:ctrlPr>
                                                          </m:sSubPr>
                                                          <m:e>
                                                            <m:r>
                                                              <a:rPr lang="en-US" altLang="zh-CN" sz="1200" b="0" i="1" smtClean="0">
                                                                <a:solidFill>
                                                                  <a:schemeClr val="tx1"/>
                                                                </a:solidFill>
                                                                <a:latin typeface="Cambria Math" panose="02040503050406030204" pitchFamily="18" charset="0"/>
                                                              </a:rPr>
                                                              <m:t>𝑇</m:t>
                                                            </m:r>
                                                          </m:e>
                                                          <m:sub>
                                                            <m:r>
                                                              <a:rPr lang="en-US" altLang="zh-CN" sz="1200" b="0" i="1" smtClean="0">
                                                                <a:solidFill>
                                                                  <a:schemeClr val="tx1"/>
                                                                </a:solidFill>
                                                                <a:latin typeface="Cambria Math" panose="02040503050406030204" pitchFamily="18" charset="0"/>
                                                              </a:rPr>
                                                              <m:t>𝑐</m:t>
                                                            </m:r>
                                                          </m:sub>
                                                        </m:sSub>
                                                        <m:sSub>
                                                          <m:sSubPr>
                                                            <m:ctrlPr>
                                                              <a:rPr lang="zh-CN" altLang="en-US" sz="1200" i="1">
                                                                <a:solidFill>
                                                                  <a:schemeClr val="tx1"/>
                                                                </a:solidFill>
                                                                <a:latin typeface="Cambria Math" panose="02040503050406030204" pitchFamily="18" charset="0"/>
                                                              </a:rPr>
                                                            </m:ctrlPr>
                                                          </m:sSubPr>
                                                          <m:e>
                                                            <m:r>
                                                              <m:rPr>
                                                                <m:sty m:val="p"/>
                                                              </m:rPr>
                                                              <a:rPr lang="zh-CN" altLang="en-US" sz="1200" i="1">
                                                                <a:solidFill>
                                                                  <a:schemeClr val="tx1"/>
                                                                </a:solidFill>
                                                                <a:latin typeface="Cambria Math" panose="02040503050406030204" pitchFamily="18" charset="0"/>
                                                              </a:rPr>
                                                              <m:t>Σ</m:t>
                                                            </m:r>
                                                          </m:e>
                                                          <m:sub>
                                                            <m:r>
                                                              <a:rPr lang="zh-CN" altLang="en-US" sz="1200" i="1">
                                                                <a:solidFill>
                                                                  <a:schemeClr val="tx1"/>
                                                                </a:solidFill>
                                                                <a:latin typeface="Cambria Math" panose="02040503050406030204" pitchFamily="18" charset="0"/>
                                                              </a:rPr>
                                                              <m:t>𝑐</m:t>
                                                            </m:r>
                                                          </m:sub>
                                                        </m:sSub>
                                                      </m:num>
                                                      <m:den>
                                                        <m:sSub>
                                                          <m:sSubPr>
                                                            <m:ctrlPr>
                                                              <a:rPr lang="en-US" altLang="zh-CN" sz="1200" b="0" i="1" smtClean="0">
                                                                <a:solidFill>
                                                                  <a:schemeClr val="tx1"/>
                                                                </a:solidFill>
                                                                <a:latin typeface="Cambria Math" panose="02040503050406030204" pitchFamily="18" charset="0"/>
                                                              </a:rPr>
                                                            </m:ctrlPr>
                                                          </m:sSubPr>
                                                          <m:e>
                                                            <m:r>
                                                              <a:rPr lang="en-US" altLang="zh-CN" sz="1200" b="0" i="1" smtClean="0">
                                                                <a:solidFill>
                                                                  <a:schemeClr val="tx1"/>
                                                                </a:solidFill>
                                                                <a:latin typeface="Cambria Math" panose="02040503050406030204" pitchFamily="18" charset="0"/>
                                                              </a:rPr>
                                                              <m:t>𝑇</m:t>
                                                            </m:r>
                                                          </m:e>
                                                          <m:sub>
                                                            <m:r>
                                                              <a:rPr lang="en-US" altLang="zh-CN" sz="1200" b="0" i="1" smtClean="0">
                                                                <a:solidFill>
                                                                  <a:schemeClr val="tx1"/>
                                                                </a:solidFill>
                                                                <a:latin typeface="Cambria Math" panose="02040503050406030204" pitchFamily="18" charset="0"/>
                                                              </a:rPr>
                                                              <m:t>h</m:t>
                                                            </m:r>
                                                          </m:sub>
                                                        </m:sSub>
                                                        <m:sSub>
                                                          <m:sSubPr>
                                                            <m:ctrlPr>
                                                              <a:rPr lang="zh-CN" altLang="en-US" sz="1200" i="1">
                                                                <a:solidFill>
                                                                  <a:schemeClr val="tx1"/>
                                                                </a:solidFill>
                                                                <a:latin typeface="Cambria Math" panose="02040503050406030204" pitchFamily="18" charset="0"/>
                                                              </a:rPr>
                                                            </m:ctrlPr>
                                                          </m:sSubPr>
                                                          <m:e>
                                                            <m:r>
                                                              <m:rPr>
                                                                <m:sty m:val="p"/>
                                                              </m:rPr>
                                                              <a:rPr lang="zh-CN" altLang="en-US" sz="1200" i="1">
                                                                <a:solidFill>
                                                                  <a:schemeClr val="tx1"/>
                                                                </a:solidFill>
                                                                <a:latin typeface="Cambria Math" panose="02040503050406030204" pitchFamily="18" charset="0"/>
                                                              </a:rPr>
                                                              <m:t>Σ</m:t>
                                                            </m:r>
                                                          </m:e>
                                                          <m:sub>
                                                            <m:r>
                                                              <a:rPr lang="zh-CN" altLang="en-US" sz="1200" i="1">
                                                                <a:solidFill>
                                                                  <a:schemeClr val="tx1"/>
                                                                </a:solidFill>
                                                                <a:latin typeface="Cambria Math" panose="02040503050406030204" pitchFamily="18" charset="0"/>
                                                              </a:rPr>
                                                              <m:t>h</m:t>
                                                            </m:r>
                                                          </m:sub>
                                                        </m:sSub>
                                                      </m:den>
                                                    </m:f>
                                                  </m:e>
                                                </m:d>
                                              </m:e>
                                              <m:sup>
                                                <m:f>
                                                  <m:fPr>
                                                    <m:ctrlPr>
                                                      <a:rPr lang="en-US" altLang="zh-CN" sz="1200" b="0" i="1" smtClean="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fPr>
                                                  <m:num>
                                                    <m:r>
                                                      <a:rPr lang="en-US" altLang="zh-CN" sz="1200" b="0" i="1" smtClean="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1</m:t>
                                                    </m:r>
                                                  </m:num>
                                                  <m:den>
                                                    <m:r>
                                                      <a:rPr lang="en-US" altLang="zh-CN" sz="1200" b="0" i="1" smtClean="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2</m:t>
                                                    </m:r>
                                                  </m:den>
                                                </m:f>
                                              </m:sup>
                                            </m:sSup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zh-CN" altLang="en-US" sz="120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−1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zh-CN" altLang="en-US" sz="1200" b="0" i="0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34290" marB="3429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zh-CN" alt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zh-CN" alt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zh-CN" altLang="en-US" i="1">
                                            <a:latin typeface="Cambria Math" panose="02040503050406030204" pitchFamily="18" charset="0"/>
                                          </a:rPr>
                                          <m:t>𝜂</m:t>
                                        </m:r>
                                      </m:e>
                                      <m:sub>
                                        <m:r>
                                          <a:rPr lang="zh-CN" altLang="en-US" i="1">
                                            <a:latin typeface="Cambria Math" panose="02040503050406030204" pitchFamily="18" charset="0"/>
                                          </a:rPr>
                                          <m:t>𝐶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zh-CN" altLang="en-US" sz="1800" b="0" i="0" dirty="0">
                            <a:solidFill>
                              <a:schemeClr val="tx1"/>
                            </a:solidFill>
                            <a:latin typeface="SimHei" panose="02010600030101010101" pitchFamily="49" charset="-122"/>
                            <a:ea typeface="SimHei" panose="02010600030101010101" pitchFamily="49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34290" marB="3429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zh-CN" alt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zh-CN" alt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zh-CN" altLang="en-US" i="1">
                                            <a:latin typeface="Cambria Math" panose="02040503050406030204" pitchFamily="18" charset="0"/>
                                          </a:rPr>
                                          <m:t>𝜂</m:t>
                                        </m:r>
                                      </m:e>
                                      <m:sub>
                                        <m:r>
                                          <a:rPr lang="zh-CN" altLang="en-US" i="1">
                                            <a:latin typeface="Cambria Math" panose="02040503050406030204" pitchFamily="18" charset="0"/>
                                          </a:rPr>
                                          <m:t>𝐶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zh-CN" altLang="en-US" i="1">
                                        <a:latin typeface="Cambria Math" panose="02040503050406030204" pitchFamily="18" charset="0"/>
                                      </a:rPr>
                                      <m:t>2−</m:t>
                                    </m:r>
                                    <m:sSub>
                                      <m:sSubPr>
                                        <m:ctrlPr>
                                          <a:rPr lang="zh-CN" alt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zh-CN" altLang="en-US" i="1">
                                            <a:latin typeface="Cambria Math" panose="02040503050406030204" pitchFamily="18" charset="0"/>
                                          </a:rPr>
                                          <m:t>𝜂</m:t>
                                        </m:r>
                                      </m:e>
                                      <m:sub>
                                        <m:r>
                                          <a:rPr lang="zh-CN" altLang="en-US" i="1">
                                            <a:latin typeface="Cambria Math" panose="02040503050406030204" pitchFamily="18" charset="0"/>
                                          </a:rPr>
                                          <m:t>𝐶</m:t>
                                        </m:r>
                                      </m:sub>
                                    </m:sSub>
                                  </m:den>
                                </m:f>
                              </m:oMath>
                            </m:oMathPara>
                          </a14:m>
                          <a:endParaRPr lang="zh-CN" altLang="en-US" sz="1800" b="0" i="0" dirty="0">
                            <a:solidFill>
                              <a:srgbClr val="C00000"/>
                            </a:solidFill>
                            <a:latin typeface="SimHei" panose="02010600030101010101" pitchFamily="49" charset="-122"/>
                            <a:ea typeface="SimHei" panose="02010600030101010101" pitchFamily="49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34290" marB="34290" anchor="ctr"/>
                    </a:tc>
                    <a:extLst>
                      <a:ext uri="{0D108BD9-81ED-4DB2-BD59-A6C34878D82A}">
                        <a16:rowId xmlns:a16="http://schemas.microsoft.com/office/drawing/2014/main" val="4138241807"/>
                      </a:ext>
                    </a:extLst>
                  </a:tr>
                  <a:tr h="48898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800" kern="1200" dirty="0">
                              <a:solidFill>
                                <a:schemeClr val="dk1"/>
                              </a:solidFill>
                              <a:latin typeface="+mj-ea"/>
                              <a:ea typeface="+mn-ea"/>
                              <a:cs typeface="+mn-cs"/>
                            </a:rPr>
                            <a:t>奥托循环</a:t>
                          </a:r>
                        </a:p>
                      </a:txBody>
                      <a:tcPr marL="68580" marR="68580" marT="34290" marB="3429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altLang="zh-CN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CN" sz="12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sSup>
                                      <m:sSupPr>
                                        <m:ctrlPr>
                                          <a:rPr lang="en-US" altLang="zh-CN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altLang="zh-CN" sz="1200" b="0" i="1" smtClean="0">
                                            <a:latin typeface="Cambria Math" panose="02040503050406030204" pitchFamily="18" charset="0"/>
                                          </a:rPr>
                                          <m:t>𝜂</m:t>
                                        </m:r>
                                      </m:e>
                                      <m:sup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zh-CN" sz="1200" b="0" i="0" smtClean="0">
                                            <a:latin typeface="Cambria Math" panose="02040503050406030204" pitchFamily="18" charset="0"/>
                                          </a:rPr>
                                          <m:t>adi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en-US" altLang="zh-CN" sz="1200" b="0" i="1" smtClean="0">
                                        <a:latin typeface="Cambria Math" panose="02040503050406030204" pitchFamily="18" charset="0"/>
                                      </a:rPr>
                                      <m:t>3−</m:t>
                                    </m:r>
                                    <m:sSup>
                                      <m:sSupPr>
                                        <m:ctrlPr>
                                          <a:rPr lang="en-US" altLang="zh-CN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altLang="zh-CN" sz="1200" b="0" i="1" smtClean="0">
                                            <a:latin typeface="Cambria Math" panose="02040503050406030204" pitchFamily="18" charset="0"/>
                                          </a:rPr>
                                          <m:t>𝜂</m:t>
                                        </m:r>
                                      </m:e>
                                      <m:sup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zh-CN" sz="1200">
                                            <a:latin typeface="Cambria Math" panose="02040503050406030204" pitchFamily="18" charset="0"/>
                                          </a:rPr>
                                          <m:t>adi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en-US" altLang="zh-CN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begChr m:val="["/>
                                            <m:endChr m:val="]"/>
                                            <m:ctrlPr>
                                              <a:rPr lang="en-US" altLang="zh-CN" sz="12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altLang="zh-CN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1+</m:t>
                                            </m:r>
                                            <m:sSup>
                                              <m:sSupPr>
                                                <m:ctrlPr>
                                                  <a:rPr lang="en-US" altLang="zh-CN" sz="12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d>
                                                  <m:dPr>
                                                    <m:ctrlPr>
                                                      <a:rPr lang="en-US" altLang="zh-CN" sz="12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f>
                                                      <m:fPr>
                                                        <m:ctrlPr>
                                                          <a:rPr lang="en-US" altLang="zh-CN" sz="1200" i="1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</m:ctrlPr>
                                                      </m:fPr>
                                                      <m:num>
                                                        <m:sSub>
                                                          <m:sSubPr>
                                                            <m:ctrlPr>
                                                              <a:rPr lang="en-US" altLang="zh-CN" sz="1200" i="1">
                                                                <a:latin typeface="Cambria Math" panose="02040503050406030204" pitchFamily="18" charset="0"/>
                                                              </a:rPr>
                                                            </m:ctrlPr>
                                                          </m:sSubPr>
                                                          <m:e>
                                                            <m:r>
                                                              <m:rPr>
                                                                <m:sty m:val="p"/>
                                                              </m:rPr>
                                                              <a:rPr lang="en-US" altLang="zh-CN" sz="1200">
                                                                <a:latin typeface="Cambria Math" panose="02040503050406030204" pitchFamily="18" charset="0"/>
                                                              </a:rPr>
                                                              <m:t>Σ</m:t>
                                                            </m:r>
                                                          </m:e>
                                                          <m:sub>
                                                            <m:r>
                                                              <a:rPr lang="en-US" altLang="zh-CN" sz="1200" i="1">
                                                                <a:latin typeface="Cambria Math" panose="02040503050406030204" pitchFamily="18" charset="0"/>
                                                              </a:rPr>
                                                              <m:t>1</m:t>
                                                            </m:r>
                                                          </m:sub>
                                                        </m:sSub>
                                                      </m:num>
                                                      <m:den>
                                                        <m:sSub>
                                                          <m:sSubPr>
                                                            <m:ctrlPr>
                                                              <a:rPr lang="en-US" altLang="zh-CN" sz="1200" i="1">
                                                                <a:latin typeface="Cambria Math" panose="02040503050406030204" pitchFamily="18" charset="0"/>
                                                              </a:rPr>
                                                            </m:ctrlPr>
                                                          </m:sSubPr>
                                                          <m:e>
                                                            <m:r>
                                                              <m:rPr>
                                                                <m:sty m:val="p"/>
                                                              </m:rPr>
                                                              <a:rPr lang="en-US" altLang="zh-CN" sz="1200">
                                                                <a:latin typeface="Cambria Math" panose="02040503050406030204" pitchFamily="18" charset="0"/>
                                                              </a:rPr>
                                                              <m:t>Σ</m:t>
                                                            </m:r>
                                                          </m:e>
                                                          <m:sub>
                                                            <m:r>
                                                              <a:rPr lang="en-US" altLang="zh-CN" sz="1200" i="1">
                                                                <a:latin typeface="Cambria Math" panose="02040503050406030204" pitchFamily="18" charset="0"/>
                                                              </a:rPr>
                                                              <m:t>3</m:t>
                                                            </m:r>
                                                          </m:sub>
                                                        </m:sSub>
                                                      </m:den>
                                                    </m:f>
                                                  </m:e>
                                                </m:d>
                                              </m:e>
                                              <m:sup>
                                                <m:f>
                                                  <m:fPr>
                                                    <m:ctrlPr>
                                                      <a:rPr lang="en-US" altLang="zh-CN" sz="12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fPr>
                                                  <m:num>
                                                    <m:r>
                                                      <a:rPr lang="en-US" altLang="zh-CN" sz="12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1</m:t>
                                                    </m:r>
                                                  </m:num>
                                                  <m:den>
                                                    <m:r>
                                                      <a:rPr lang="en-US" altLang="zh-CN" sz="12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3</m:t>
                                                    </m:r>
                                                  </m:den>
                                                </m:f>
                                              </m:sup>
                                            </m:sSup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US" altLang="zh-CN" sz="1200" b="0" i="1" smtClean="0">
                                            <a:latin typeface="Cambria Math" panose="02040503050406030204" pitchFamily="18" charset="0"/>
                                          </a:rPr>
                                          <m:t>−1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zh-CN" altLang="en-US" sz="1200" b="0" i="0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34290" marB="3429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34975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altLang="zh-CN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CN" sz="18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sSup>
                                      <m:sSupPr>
                                        <m:ctrlPr>
                                          <a:rPr lang="en-US" altLang="zh-CN" sz="1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altLang="zh-CN" sz="1800" i="1">
                                            <a:latin typeface="Cambria Math" panose="02040503050406030204" pitchFamily="18" charset="0"/>
                                          </a:rPr>
                                          <m:t>𝜂</m:t>
                                        </m:r>
                                      </m:e>
                                      <m:sup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zh-CN" sz="1800">
                                            <a:latin typeface="Cambria Math" panose="02040503050406030204" pitchFamily="18" charset="0"/>
                                          </a:rPr>
                                          <m:t>adi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en-US" altLang="zh-CN" sz="18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zh-CN" altLang="en-US" sz="1800" b="0" i="0" dirty="0">
                            <a:solidFill>
                              <a:srgbClr val="00206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34290" marB="3429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34975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altLang="zh-CN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CN" sz="18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sSup>
                                      <m:sSupPr>
                                        <m:ctrlPr>
                                          <a:rPr lang="en-US" altLang="zh-CN" sz="1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altLang="zh-CN" sz="1800" i="1">
                                            <a:latin typeface="Cambria Math" panose="02040503050406030204" pitchFamily="18" charset="0"/>
                                          </a:rPr>
                                          <m:t>𝜂</m:t>
                                        </m:r>
                                      </m:e>
                                      <m:sup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zh-CN" sz="1800">
                                            <a:latin typeface="Cambria Math" panose="02040503050406030204" pitchFamily="18" charset="0"/>
                                          </a:rPr>
                                          <m:t>adi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en-US" altLang="zh-CN" sz="18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p>
                                      <m:sSupPr>
                                        <m:ctrlPr>
                                          <a:rPr lang="en-US" altLang="zh-CN" sz="1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altLang="zh-CN" sz="1800" i="1">
                                            <a:latin typeface="Cambria Math" panose="02040503050406030204" pitchFamily="18" charset="0"/>
                                          </a:rPr>
                                          <m:t>𝜂</m:t>
                                        </m:r>
                                      </m:e>
                                      <m:sup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zh-CN" sz="1800">
                                            <a:latin typeface="Cambria Math" panose="02040503050406030204" pitchFamily="18" charset="0"/>
                                          </a:rPr>
                                          <m:t>adi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zh-CN" altLang="en-US" sz="1800" b="0" i="0" dirty="0">
                            <a:solidFill>
                              <a:srgbClr val="C0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34290" marB="34290" anchor="ctr"/>
                    </a:tc>
                    <a:extLst>
                      <a:ext uri="{0D108BD9-81ED-4DB2-BD59-A6C34878D82A}">
                        <a16:rowId xmlns:a16="http://schemas.microsoft.com/office/drawing/2014/main" val="116454395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表格 7">
                <a:extLst>
                  <a:ext uri="{FF2B5EF4-FFF2-40B4-BE49-F238E27FC236}">
                    <a16:creationId xmlns:a16="http://schemas.microsoft.com/office/drawing/2014/main" id="{2C9162ED-05C8-4904-A218-74E6A7D40BB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89779833"/>
                  </p:ext>
                </p:extLst>
              </p:nvPr>
            </p:nvGraphicFramePr>
            <p:xfrm>
              <a:off x="980336" y="1196889"/>
              <a:ext cx="5404621" cy="1948847"/>
            </p:xfrm>
            <a:graphic>
              <a:graphicData uri="http://schemas.openxmlformats.org/drawingml/2006/table">
                <a:tbl>
                  <a:tblPr firstRow="1" bandRow="1">
                    <a:tableStyleId>{C4B1156A-380E-4F78-BDF5-A606A8083BF9}</a:tableStyleId>
                  </a:tblPr>
                  <a:tblGrid>
                    <a:gridCol w="1133475">
                      <a:extLst>
                        <a:ext uri="{9D8B030D-6E8A-4147-A177-3AD203B41FA5}">
                          <a16:colId xmlns:a16="http://schemas.microsoft.com/office/drawing/2014/main" val="4202349876"/>
                        </a:ext>
                      </a:extLst>
                    </a:gridCol>
                    <a:gridCol w="1687561">
                      <a:extLst>
                        <a:ext uri="{9D8B030D-6E8A-4147-A177-3AD203B41FA5}">
                          <a16:colId xmlns:a16="http://schemas.microsoft.com/office/drawing/2014/main" val="1043506446"/>
                        </a:ext>
                      </a:extLst>
                    </a:gridCol>
                    <a:gridCol w="1085823">
                      <a:extLst>
                        <a:ext uri="{9D8B030D-6E8A-4147-A177-3AD203B41FA5}">
                          <a16:colId xmlns:a16="http://schemas.microsoft.com/office/drawing/2014/main" val="2066443741"/>
                        </a:ext>
                      </a:extLst>
                    </a:gridCol>
                    <a:gridCol w="1497762">
                      <a:extLst>
                        <a:ext uri="{9D8B030D-6E8A-4147-A177-3AD203B41FA5}">
                          <a16:colId xmlns:a16="http://schemas.microsoft.com/office/drawing/2014/main" val="2664059089"/>
                        </a:ext>
                      </a:extLst>
                    </a:gridCol>
                  </a:tblGrid>
                  <a:tr h="488981"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sz="1800" b="0" kern="1200" dirty="0">
                            <a:solidFill>
                              <a:schemeClr val="dk1"/>
                            </a:solidFill>
                            <a:latin typeface="+mj-ea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34290" marB="34290" anchor="ctr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34290" marB="34290" anchor="ctr">
                        <a:blipFill>
                          <a:blip r:embed="rId5"/>
                          <a:stretch>
                            <a:fillRect l="-67266" t="-1235" r="-153237" b="-2987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34290" marB="34290" anchor="ctr">
                        <a:blipFill>
                          <a:blip r:embed="rId5"/>
                          <a:stretch>
                            <a:fillRect l="-261236" t="-1235" r="-139326" b="-2987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34290" marB="34290" anchor="ctr">
                        <a:blipFill>
                          <a:blip r:embed="rId5"/>
                          <a:stretch>
                            <a:fillRect l="-261382" t="-1235" r="-813" b="-29876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17183242"/>
                      </a:ext>
                    </a:extLst>
                  </a:tr>
                  <a:tr h="69869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800" b="0" kern="1200" dirty="0">
                              <a:solidFill>
                                <a:schemeClr val="dk1"/>
                              </a:solidFill>
                              <a:latin typeface="+mj-ea"/>
                              <a:ea typeface="+mn-ea"/>
                              <a:cs typeface="+mn-cs"/>
                            </a:rPr>
                            <a:t>卡诺循环</a:t>
                          </a:r>
                        </a:p>
                      </a:txBody>
                      <a:tcPr marL="68580" marR="68580" marT="34290" marB="34290" anchor="ctr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34290" marB="34290" anchor="ctr">
                        <a:blipFill>
                          <a:blip r:embed="rId5"/>
                          <a:stretch>
                            <a:fillRect l="-67266" t="-71304" r="-153237" b="-1104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34290" marB="34290" anchor="ctr">
                        <a:blipFill>
                          <a:blip r:embed="rId5"/>
                          <a:stretch>
                            <a:fillRect l="-261236" t="-71304" r="-139326" b="-1104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34290" marB="34290" anchor="ctr">
                        <a:blipFill>
                          <a:blip r:embed="rId5"/>
                          <a:stretch>
                            <a:fillRect l="-261382" t="-71304" r="-813" b="-11043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38241807"/>
                      </a:ext>
                    </a:extLst>
                  </a:tr>
                  <a:tr h="76117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800" kern="1200" dirty="0">
                              <a:solidFill>
                                <a:schemeClr val="dk1"/>
                              </a:solidFill>
                              <a:latin typeface="+mj-ea"/>
                              <a:ea typeface="+mn-ea"/>
                              <a:cs typeface="+mn-cs"/>
                            </a:rPr>
                            <a:t>奥托循环</a:t>
                          </a:r>
                        </a:p>
                      </a:txBody>
                      <a:tcPr marL="68580" marR="68580" marT="34290" marB="34290" anchor="ctr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34290" marB="34290" anchor="ctr">
                        <a:blipFill>
                          <a:blip r:embed="rId5"/>
                          <a:stretch>
                            <a:fillRect l="-67266" t="-157600" r="-153237" b="-16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34290" marB="34290" anchor="ctr">
                        <a:blipFill>
                          <a:blip r:embed="rId5"/>
                          <a:stretch>
                            <a:fillRect l="-261236" t="-157600" r="-139326" b="-16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34290" marB="34290" anchor="ctr">
                        <a:blipFill>
                          <a:blip r:embed="rId5"/>
                          <a:stretch>
                            <a:fillRect l="-261382" t="-157600" r="-813" b="-16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6454395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68969D9E-8ABF-46BF-B7D5-63E7C23B26A9}"/>
                  </a:ext>
                </a:extLst>
              </p:cNvPr>
              <p:cNvSpPr txBox="1"/>
              <p:nvPr/>
            </p:nvSpPr>
            <p:spPr>
              <a:xfrm>
                <a:off x="6847176" y="1258353"/>
                <a:ext cx="1685846" cy="17878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800" dirty="0">
                    <a:latin typeface="+mj-ea"/>
                    <a:ea typeface="+mj-ea"/>
                  </a:rPr>
                  <a:t>理想气体循环</a:t>
                </a:r>
                <a:endParaRPr lang="en-US" altLang="zh-CN" sz="1800" dirty="0">
                  <a:latin typeface="+mj-ea"/>
                  <a:ea typeface="+mj-ea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US" altLang="zh-CN" sz="1800">
                              <a:latin typeface="Cambria Math" panose="02040503050406030204" pitchFamily="18" charset="0"/>
                            </a:rPr>
                            <m:t>adi</m:t>
                          </m:r>
                        </m:sup>
                      </m:sSup>
                      <m:r>
                        <a:rPr lang="en-US" altLang="zh-CN" sz="1800" i="1">
                          <a:latin typeface="Cambria Math" panose="02040503050406030204" pitchFamily="18" charset="0"/>
                        </a:rPr>
                        <m:t>=1−</m:t>
                      </m:r>
                      <m:f>
                        <m:fPr>
                          <m:ctrlPr>
                            <a:rPr lang="en-US" altLang="zh-CN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altLang="zh-CN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r>
                        <a:rPr lang="en-US" altLang="zh-CN" sz="1800" i="1">
                          <a:latin typeface="Cambria Math" panose="02040503050406030204" pitchFamily="18" charset="0"/>
                        </a:rPr>
                        <m:t>=1−</m:t>
                      </m:r>
                      <m:f>
                        <m:fPr>
                          <m:ctrlPr>
                            <a:rPr lang="en-US" altLang="zh-CN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den>
                      </m:f>
                    </m:oMath>
                    <m:oMath xmlns:m="http://schemas.openxmlformats.org/officeDocument/2006/math">
                      <m:sSup>
                        <m:sSupPr>
                          <m:ctrlPr>
                            <a:rPr lang="en-US" altLang="zh-CN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US" altLang="zh-CN" sz="1800">
                              <a:latin typeface="Cambria Math" panose="02040503050406030204" pitchFamily="18" charset="0"/>
                            </a:rPr>
                            <m:t>adi</m:t>
                          </m:r>
                        </m:sup>
                      </m:sSup>
                      <m:r>
                        <a:rPr lang="en-US" altLang="zh-CN" sz="1800" i="1">
                          <a:latin typeface="Cambria Math" panose="02040503050406030204" pitchFamily="18" charset="0"/>
                        </a:rPr>
                        <m:t>≤</m:t>
                      </m:r>
                      <m:sSub>
                        <m:sSubPr>
                          <m:ctrlPr>
                            <a:rPr lang="en-US" altLang="zh-CN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</m:oMath>
                  </m:oMathPara>
                </a14:m>
                <a:endParaRPr lang="zh-CN" altLang="en-US" sz="1800" dirty="0">
                  <a:latin typeface="+mj-ea"/>
                  <a:ea typeface="+mj-ea"/>
                </a:endParaRP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68969D9E-8ABF-46BF-B7D5-63E7C23B26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7176" y="1258353"/>
                <a:ext cx="1685846" cy="1787862"/>
              </a:xfrm>
              <a:prstGeom prst="rect">
                <a:avLst/>
              </a:prstGeom>
              <a:blipFill>
                <a:blip r:embed="rId6"/>
                <a:stretch>
                  <a:fillRect l="-2888" t="-1701" b="-102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43552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2E0C4CE-E0F1-44FF-AAA1-A77C5C8088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861" y="893884"/>
            <a:ext cx="3238817" cy="2076056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897C8470-CF8A-4900-9D03-D4B9E7A6E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谐振子奥托循环：振荡部分影响</a:t>
            </a:r>
            <a:endParaRPr lang="zh-CN" alt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4C547C3A-9A76-438F-ACDC-E6163757B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19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CF8C133A-A91C-4E6C-9623-67AADD427A8E}"/>
                  </a:ext>
                </a:extLst>
              </p:cNvPr>
              <p:cNvSpPr txBox="1"/>
              <p:nvPr/>
            </p:nvSpPr>
            <p:spPr>
              <a:xfrm>
                <a:off x="3756491" y="1207056"/>
                <a:ext cx="2799164" cy="11677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lang="en-US" altLang="zh-CN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</m:acc>
                        </m:e>
                        <m:sub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  <m:d>
                        <m:dPr>
                          <m:ctrlP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altLang="zh-CN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altLang="zh-CN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sub>
                          </m:sSub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zh-CN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altLang="zh-CN" sz="18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altLang="zh-CN" sz="18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altLang="zh-CN" sz="1800" dirty="0"/>
              </a:p>
              <a:p>
                <a:endParaRPr lang="en-US" altLang="zh-CN" sz="18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</m:acc>
                        </m:e>
                        <m:sub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d>
                        <m:dPr>
                          <m:ctrlPr>
                            <a:rPr lang="en-US" altLang="zh-CN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altLang="zh-CN" sz="1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sub>
                          </m:sSub>
                        </m:num>
                        <m:den>
                          <m:d>
                            <m:dPr>
                              <m:ctrlP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800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altLang="zh-CN" sz="18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zh-CN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800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altLang="zh-CN" sz="1800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sub>
                              </m:sSub>
                            </m:e>
                          </m:d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zh-CN" altLang="en-US" sz="1800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CF8C133A-A91C-4E6C-9623-67AADD427A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6491" y="1207056"/>
                <a:ext cx="2799164" cy="116775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图片 9">
            <a:extLst>
              <a:ext uri="{FF2B5EF4-FFF2-40B4-BE49-F238E27FC236}">
                <a16:creationId xmlns:a16="http://schemas.microsoft.com/office/drawing/2014/main" id="{350D8638-DAB9-4E46-9323-FAC7981F025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0" y="3297277"/>
            <a:ext cx="3084740" cy="207409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D198379C-B685-424B-9655-F49BB51C0CD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5678" y="3259085"/>
            <a:ext cx="3288856" cy="2074097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25B0C807-C792-4A63-A73C-073E4E3B684C}"/>
              </a:ext>
            </a:extLst>
          </p:cNvPr>
          <p:cNvSpPr/>
          <p:nvPr/>
        </p:nvSpPr>
        <p:spPr>
          <a:xfrm>
            <a:off x="2133600" y="6358788"/>
            <a:ext cx="4876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altLang="zh-CN" sz="1400" dirty="0"/>
              <a:t>J. F. Chen, C. P. Sun, H. Dong</a:t>
            </a:r>
            <a:r>
              <a:rPr lang="en-US" altLang="zh-CN" sz="1400" dirty="0"/>
              <a:t>,</a:t>
            </a:r>
            <a:r>
              <a:rPr lang="zh-CN" altLang="en-US" sz="1400" dirty="0"/>
              <a:t> </a:t>
            </a:r>
            <a:r>
              <a:rPr lang="de-DE" altLang="zh-CN" sz="1400" i="1" dirty="0"/>
              <a:t>Phys. Rev. E</a:t>
            </a:r>
            <a:r>
              <a:rPr lang="de-DE" altLang="zh-CN" sz="1400" dirty="0"/>
              <a:t> 100, 032144 (2019)</a:t>
            </a:r>
            <a:endParaRPr lang="en-US" altLang="zh-CN" sz="1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36F9A7D5-7A0A-42E3-95E6-D844A8714102}"/>
                  </a:ext>
                </a:extLst>
              </p:cNvPr>
              <p:cNvSpPr txBox="1"/>
              <p:nvPr/>
            </p:nvSpPr>
            <p:spPr>
              <a:xfrm>
                <a:off x="1021442" y="2912532"/>
                <a:ext cx="181607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>
                    <a:latin typeface="+mj-ea"/>
                    <a:ea typeface="+mj-ea"/>
                  </a:rPr>
                  <a:t>线性调控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</m:acc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  <m:d>
                      <m:d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endParaRPr lang="zh-CN" altLang="en-US" sz="2000" dirty="0">
                  <a:latin typeface="+mj-ea"/>
                  <a:ea typeface="+mj-ea"/>
                </a:endParaRP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36F9A7D5-7A0A-42E3-95E6-D844A87141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1442" y="2912532"/>
                <a:ext cx="1816075" cy="400110"/>
              </a:xfrm>
              <a:prstGeom prst="rect">
                <a:avLst/>
              </a:prstGeom>
              <a:blipFill>
                <a:blip r:embed="rId7"/>
                <a:stretch>
                  <a:fillRect l="-3704" t="-12308" r="-337" b="-246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67DD31CB-9518-4E24-94DC-D97C6906FAB7}"/>
                  </a:ext>
                </a:extLst>
              </p:cNvPr>
              <p:cNvSpPr txBox="1"/>
              <p:nvPr/>
            </p:nvSpPr>
            <p:spPr>
              <a:xfrm>
                <a:off x="4247972" y="2928745"/>
                <a:ext cx="182915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>
                    <a:latin typeface="+mj-ea"/>
                    <a:ea typeface="+mj-ea"/>
                  </a:rPr>
                  <a:t>特殊调控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</m:acc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endParaRPr lang="zh-CN" altLang="en-US" sz="2000" dirty="0">
                  <a:latin typeface="+mj-ea"/>
                  <a:ea typeface="+mj-ea"/>
                </a:endParaRP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67DD31CB-9518-4E24-94DC-D97C6906FA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7972" y="2928745"/>
                <a:ext cx="1829155" cy="400110"/>
              </a:xfrm>
              <a:prstGeom prst="rect">
                <a:avLst/>
              </a:prstGeom>
              <a:blipFill>
                <a:blip r:embed="rId8"/>
                <a:stretch>
                  <a:fillRect l="-3667" t="-10606" b="-2272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0FF9943F-6CAC-4B3E-9AEE-495AA2268570}"/>
                  </a:ext>
                </a:extLst>
              </p:cNvPr>
              <p:cNvSpPr txBox="1"/>
              <p:nvPr/>
            </p:nvSpPr>
            <p:spPr>
              <a:xfrm>
                <a:off x="628650" y="5373343"/>
                <a:ext cx="761999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latin typeface="+mj-ea"/>
                    <a:ea typeface="+mj-ea"/>
                  </a:rPr>
                  <a:t>额外做功的振荡不可忽略时，可选取合适调控时间减小额外做功，提高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  <a:ea typeface="+mj-ea"/>
                      </a:rPr>
                      <m:t>𝑃</m:t>
                    </m:r>
                  </m:oMath>
                </a14:m>
                <a:r>
                  <a:rPr lang="zh-CN" altLang="en-US" sz="2000" dirty="0">
                    <a:latin typeface="+mj-ea"/>
                    <a:ea typeface="+mj-ea"/>
                  </a:rPr>
                  <a:t>与</a:t>
                </a:r>
                <a14:m>
                  <m:oMath xmlns:m="http://schemas.openxmlformats.org/officeDocument/2006/math">
                    <m:r>
                      <a:rPr lang="en-US" altLang="zh-CN" sz="2000" i="1" dirty="0">
                        <a:latin typeface="Cambria Math" panose="02040503050406030204" pitchFamily="18" charset="0"/>
                        <a:ea typeface="+mj-ea"/>
                      </a:rPr>
                      <m:t>𝜂</m:t>
                    </m:r>
                  </m:oMath>
                </a14:m>
                <a:endParaRPr lang="zh-CN" altLang="en-US" sz="2000" dirty="0">
                  <a:latin typeface="+mj-ea"/>
                  <a:ea typeface="+mj-ea"/>
                </a:endParaRPr>
              </a:p>
            </p:txBody>
          </p:sp>
        </mc:Choice>
        <mc:Fallback xmlns="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0FF9943F-6CAC-4B3E-9AEE-495AA22685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50" y="5373343"/>
                <a:ext cx="7619999" cy="707886"/>
              </a:xfrm>
              <a:prstGeom prst="rect">
                <a:avLst/>
              </a:prstGeom>
              <a:blipFill>
                <a:blip r:embed="rId9"/>
                <a:stretch>
                  <a:fillRect l="-800" t="-4274" b="-1196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文本框 19">
            <a:extLst>
              <a:ext uri="{FF2B5EF4-FFF2-40B4-BE49-F238E27FC236}">
                <a16:creationId xmlns:a16="http://schemas.microsoft.com/office/drawing/2014/main" id="{8A3450AC-FD9D-463F-8075-016447FA7221}"/>
              </a:ext>
            </a:extLst>
          </p:cNvPr>
          <p:cNvSpPr txBox="1"/>
          <p:nvPr/>
        </p:nvSpPr>
        <p:spPr>
          <a:xfrm>
            <a:off x="6787823" y="4135224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dirty="0">
                <a:solidFill>
                  <a:srgbClr val="FF0000"/>
                </a:solidFill>
                <a:latin typeface="+mj-ea"/>
                <a:ea typeface="+mj-ea"/>
              </a:rPr>
              <a:t>红色区域</a:t>
            </a:r>
            <a:endParaRPr lang="en-US" altLang="zh-CN" sz="1800" dirty="0">
              <a:solidFill>
                <a:srgbClr val="FF0000"/>
              </a:solidFill>
              <a:latin typeface="+mj-ea"/>
              <a:ea typeface="+mj-ea"/>
            </a:endParaRPr>
          </a:p>
          <a:p>
            <a:r>
              <a:rPr lang="zh-CN" altLang="en-US" sz="1800" dirty="0">
                <a:solidFill>
                  <a:srgbClr val="FF0000"/>
                </a:solidFill>
                <a:latin typeface="+mj-ea"/>
                <a:ea typeface="+mj-ea"/>
              </a:rPr>
              <a:t>忽略振荡项的结果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F4F10412-795F-4077-A807-18006C3CC457}"/>
                  </a:ext>
                </a:extLst>
              </p:cNvPr>
              <p:cNvSpPr txBox="1"/>
              <p:nvPr/>
            </p:nvSpPr>
            <p:spPr>
              <a:xfrm>
                <a:off x="6787823" y="3360987"/>
                <a:ext cx="207717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800" dirty="0">
                    <a:solidFill>
                      <a:srgbClr val="0B0BFF"/>
                    </a:solidFill>
                    <a:latin typeface="+mj-ea"/>
                    <a:ea typeface="+mj-ea"/>
                  </a:rPr>
                  <a:t>蓝色散点</a:t>
                </a:r>
                <a:endParaRPr lang="en-US" altLang="zh-CN" sz="1800" dirty="0">
                  <a:solidFill>
                    <a:srgbClr val="0B0BFF"/>
                  </a:solidFill>
                  <a:latin typeface="+mj-ea"/>
                  <a:ea typeface="+mj-ea"/>
                </a:endParaRPr>
              </a:p>
              <a:p>
                <a:r>
                  <a:rPr lang="zh-CN" altLang="en-US" sz="1800" dirty="0">
                    <a:solidFill>
                      <a:srgbClr val="0B0BFF"/>
                    </a:solidFill>
                    <a:latin typeface="+mj-ea"/>
                    <a:ea typeface="+mj-ea"/>
                  </a:rPr>
                  <a:t>给定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800" b="0" i="1" smtClean="0">
                            <a:solidFill>
                              <a:srgbClr val="0B0BFF"/>
                            </a:solidFill>
                            <a:latin typeface="Cambria Math" panose="02040503050406030204" pitchFamily="18" charset="0"/>
                            <a:ea typeface="+mj-ea"/>
                          </a:rPr>
                        </m:ctrlPr>
                      </m:sSubPr>
                      <m:e>
                        <m:r>
                          <a:rPr lang="en-US" altLang="zh-CN" sz="1800" b="0" i="1" smtClean="0">
                            <a:solidFill>
                              <a:srgbClr val="0B0BFF"/>
                            </a:solidFill>
                            <a:latin typeface="Cambria Math" panose="02040503050406030204" pitchFamily="18" charset="0"/>
                            <a:ea typeface="+mj-ea"/>
                          </a:rPr>
                          <m:t>𝜏</m:t>
                        </m:r>
                      </m:e>
                      <m:sub>
                        <m:r>
                          <a:rPr lang="en-US" altLang="zh-CN" sz="1800" b="0" i="1" smtClean="0">
                            <a:solidFill>
                              <a:srgbClr val="0B0BFF"/>
                            </a:solidFill>
                            <a:latin typeface="Cambria Math" panose="02040503050406030204" pitchFamily="18" charset="0"/>
                            <a:ea typeface="+mj-ea"/>
                          </a:rPr>
                          <m:t>1</m:t>
                        </m:r>
                      </m:sub>
                    </m:sSub>
                    <m:r>
                      <a:rPr lang="en-US" altLang="zh-CN" sz="1800" b="0" i="1" smtClean="0">
                        <a:solidFill>
                          <a:srgbClr val="0B0BFF"/>
                        </a:solidFill>
                        <a:latin typeface="Cambria Math" panose="02040503050406030204" pitchFamily="18" charset="0"/>
                        <a:ea typeface="+mj-ea"/>
                      </a:rPr>
                      <m:t>,</m:t>
                    </m:r>
                    <m:sSub>
                      <m:sSubPr>
                        <m:ctrlPr>
                          <a:rPr lang="en-US" altLang="zh-CN" sz="1800" b="0" i="1" smtClean="0">
                            <a:solidFill>
                              <a:srgbClr val="0B0BFF"/>
                            </a:solidFill>
                            <a:latin typeface="Cambria Math" panose="02040503050406030204" pitchFamily="18" charset="0"/>
                            <a:ea typeface="+mj-ea"/>
                          </a:rPr>
                        </m:ctrlPr>
                      </m:sSubPr>
                      <m:e>
                        <m:r>
                          <a:rPr lang="en-US" altLang="zh-CN" sz="1800" b="0" i="1" smtClean="0">
                            <a:solidFill>
                              <a:srgbClr val="0B0BFF"/>
                            </a:solidFill>
                            <a:latin typeface="Cambria Math" panose="02040503050406030204" pitchFamily="18" charset="0"/>
                            <a:ea typeface="+mj-ea"/>
                          </a:rPr>
                          <m:t>𝜏</m:t>
                        </m:r>
                      </m:e>
                      <m:sub>
                        <m:r>
                          <a:rPr lang="en-US" altLang="zh-CN" sz="1800" b="0" i="1" smtClean="0">
                            <a:solidFill>
                              <a:srgbClr val="0B0BFF"/>
                            </a:solidFill>
                            <a:latin typeface="Cambria Math" panose="02040503050406030204" pitchFamily="18" charset="0"/>
                            <a:ea typeface="+mj-ea"/>
                          </a:rPr>
                          <m:t>3</m:t>
                        </m:r>
                      </m:sub>
                    </m:sSub>
                  </m:oMath>
                </a14:m>
                <a:r>
                  <a:rPr lang="zh-CN" altLang="en-US" sz="1800" dirty="0">
                    <a:solidFill>
                      <a:srgbClr val="0B0BFF"/>
                    </a:solidFill>
                    <a:latin typeface="+mj-ea"/>
                    <a:ea typeface="+mj-ea"/>
                  </a:rPr>
                  <a:t>严格结果</a:t>
                </a:r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F4F10412-795F-4077-A807-18006C3CC4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7823" y="3360987"/>
                <a:ext cx="2077172" cy="646331"/>
              </a:xfrm>
              <a:prstGeom prst="rect">
                <a:avLst/>
              </a:prstGeom>
              <a:blipFill>
                <a:blip r:embed="rId10"/>
                <a:stretch>
                  <a:fillRect l="-2346" t="-4717" r="-1466" b="-1226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989217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BD73B1D-F385-4818-87AC-9DC9A8C1F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小结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74ABD114-612F-44C2-AE68-0DFE584A3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20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6BBE8B7E-9698-4F03-8CC2-09ABD111E8F7}"/>
                  </a:ext>
                </a:extLst>
              </p:cNvPr>
              <p:cNvSpPr txBox="1"/>
              <p:nvPr/>
            </p:nvSpPr>
            <p:spPr>
              <a:xfrm>
                <a:off x="1145704" y="1854514"/>
                <a:ext cx="2153218" cy="4769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</a:rPr>
                          <m:t>ex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endParaRPr lang="zh-CN" altLang="en-US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6BBE8B7E-9698-4F03-8CC2-09ABD111E8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5704" y="1854514"/>
                <a:ext cx="2153218" cy="47699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F37BE369-5B63-4F5B-8B1E-9896C994E2C0}"/>
                  </a:ext>
                </a:extLst>
              </p:cNvPr>
              <p:cNvSpPr txBox="1"/>
              <p:nvPr/>
            </p:nvSpPr>
            <p:spPr>
              <a:xfrm>
                <a:off x="1145704" y="4595671"/>
                <a:ext cx="55167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zh-CN" altLang="en-US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额外做功的振荡性可进一步提高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zh-CN" altLang="en-US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与</a:t>
                </a:r>
                <a14:m>
                  <m:oMath xmlns:m="http://schemas.openxmlformats.org/officeDocument/2006/math"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𝜂</m:t>
                    </m:r>
                  </m:oMath>
                </a14:m>
                <a:endParaRPr lang="zh-CN" altLang="en-US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F37BE369-5B63-4F5B-8B1E-9896C994E2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5704" y="4595671"/>
                <a:ext cx="5516767" cy="461665"/>
              </a:xfrm>
              <a:prstGeom prst="rect">
                <a:avLst/>
              </a:prstGeom>
              <a:blipFill>
                <a:blip r:embed="rId3"/>
                <a:stretch>
                  <a:fillRect l="-1547" t="-14474" b="-2631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>
            <a:extLst>
              <a:ext uri="{FF2B5EF4-FFF2-40B4-BE49-F238E27FC236}">
                <a16:creationId xmlns:a16="http://schemas.microsoft.com/office/drawing/2014/main" id="{5DFA35F9-0FD8-4BA5-A7F6-30B95A5F2F85}"/>
              </a:ext>
            </a:extLst>
          </p:cNvPr>
          <p:cNvSpPr txBox="1"/>
          <p:nvPr/>
        </p:nvSpPr>
        <p:spPr>
          <a:xfrm>
            <a:off x="1145704" y="3226521"/>
            <a:ext cx="51475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奥托循环的</a:t>
            </a:r>
            <a:r>
              <a:rPr lang="zh-CN" altLang="en-US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最大功率效率可能更大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F7B763F-A8D5-41EC-B0A5-67F7398B35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0443" y="954770"/>
            <a:ext cx="3389274" cy="20572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42F8DF75-CDDA-4ACD-9260-5F58B1AFDA56}"/>
                  </a:ext>
                </a:extLst>
              </p:cNvPr>
              <p:cNvSpPr txBox="1"/>
              <p:nvPr/>
            </p:nvSpPr>
            <p:spPr>
              <a:xfrm>
                <a:off x="5579468" y="3578722"/>
                <a:ext cx="3017364" cy="10021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000" b="0" i="0" smtClean="0">
                              <a:latin typeface="Cambria Math" panose="02040503050406030204" pitchFamily="18" charset="0"/>
                            </a:rPr>
                            <m:t>EMP</m:t>
                          </m:r>
                        </m:sub>
                      </m:sSub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m:rPr>
                                  <m:sty m:val="p"/>
                                </m:rPr>
                                <a:rPr lang="en-US" altLang="zh-CN" sz="2000" b="0" i="0" smtClean="0">
                                  <a:latin typeface="Cambria Math" panose="02040503050406030204" pitchFamily="18" charset="0"/>
                                </a:rPr>
                                <m:t>adi</m:t>
                              </m:r>
                            </m:sup>
                          </m:sSup>
                        </m:num>
                        <m:den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3−</m:t>
                          </m:r>
                          <m:f>
                            <m:fPr>
                              <m:ctrlP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altLang="zh-CN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000" b="0" i="1" smtClean="0">
                                      <a:latin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p>
                                  <m:r>
                                    <m:rPr>
                                      <m:sty m:val="p"/>
                                    </m:rPr>
                                    <a:rPr lang="en-US" altLang="zh-CN" sz="2000">
                                      <a:latin typeface="Cambria Math" panose="02040503050406030204" pitchFamily="18" charset="0"/>
                                    </a:rPr>
                                    <m:t>adi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altLang="zh-CN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altLang="zh-CN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altLang="zh-CN" sz="2000">
                                              <a:latin typeface="Cambria Math" panose="02040503050406030204" pitchFamily="18" charset="0"/>
                                            </a:rPr>
                                            <m:t>Σ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  <m:t>/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altLang="zh-CN" sz="2000">
                                              <a:latin typeface="Cambria Math" panose="02040503050406030204" pitchFamily="18" charset="0"/>
                                            </a:rPr>
                                            <m:t>Σ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US" altLang="zh-CN" sz="2000" b="0" i="1" smtClean="0">
                                      <a:latin typeface="Cambria Math" panose="02040503050406030204" pitchFamily="18" charset="0"/>
                                    </a:rPr>
                                    <m:t>1/3</m:t>
                                  </m:r>
                                </m:sup>
                              </m:sSup>
                            </m:den>
                          </m:f>
                        </m:den>
                      </m:f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42F8DF75-CDDA-4ACD-9260-5F58B1AFDA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9468" y="3578722"/>
                <a:ext cx="3017364" cy="100219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矩形 9">
            <a:extLst>
              <a:ext uri="{FF2B5EF4-FFF2-40B4-BE49-F238E27FC236}">
                <a16:creationId xmlns:a16="http://schemas.microsoft.com/office/drawing/2014/main" id="{C7B75170-630E-4BE2-AFF0-695617950B07}"/>
              </a:ext>
            </a:extLst>
          </p:cNvPr>
          <p:cNvSpPr/>
          <p:nvPr/>
        </p:nvSpPr>
        <p:spPr>
          <a:xfrm>
            <a:off x="1804876" y="6345746"/>
            <a:ext cx="47929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altLang="zh-CN" sz="1400" dirty="0"/>
              <a:t>J. F. Chen, C. P. Sun, H. Dong</a:t>
            </a:r>
            <a:r>
              <a:rPr lang="en-US" altLang="zh-CN" sz="1400" dirty="0"/>
              <a:t>,</a:t>
            </a:r>
            <a:r>
              <a:rPr lang="zh-CN" altLang="en-US" sz="1400" dirty="0"/>
              <a:t> </a:t>
            </a:r>
            <a:r>
              <a:rPr lang="de-DE" altLang="zh-CN" sz="1400" i="1" dirty="0"/>
              <a:t>Phys. Rev. E</a:t>
            </a:r>
            <a:r>
              <a:rPr lang="de-DE" altLang="zh-CN" sz="1400" dirty="0"/>
              <a:t> 100, 062140 (2019)</a:t>
            </a:r>
          </a:p>
          <a:p>
            <a:r>
              <a:rPr lang="de-DE" altLang="zh-CN" sz="1400" dirty="0"/>
              <a:t>J. F. Chen, C. P. Sun, H. Dong</a:t>
            </a:r>
            <a:r>
              <a:rPr lang="en-US" altLang="zh-CN" sz="1400" dirty="0"/>
              <a:t>,</a:t>
            </a:r>
            <a:r>
              <a:rPr lang="zh-CN" altLang="en-US" sz="1400" dirty="0"/>
              <a:t> </a:t>
            </a:r>
            <a:r>
              <a:rPr lang="de-DE" altLang="zh-CN" sz="1400" i="1" dirty="0"/>
              <a:t>Phys. Rev. E</a:t>
            </a:r>
            <a:r>
              <a:rPr lang="de-DE" altLang="zh-CN" sz="1400" dirty="0"/>
              <a:t> 100, 032144 (2019)</a:t>
            </a:r>
            <a:endParaRPr lang="en-US" altLang="zh-CN" sz="1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0F0D293-D9F3-41A5-BCA9-FD1D2BA4795D}"/>
              </a:ext>
            </a:extLst>
          </p:cNvPr>
          <p:cNvSpPr/>
          <p:nvPr/>
        </p:nvSpPr>
        <p:spPr bwMode="auto">
          <a:xfrm>
            <a:off x="7261225" y="1028313"/>
            <a:ext cx="173831" cy="17937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934558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43C36C-E1F3-4564-A494-3D1B2D88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报告大纲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42972723-B5A8-4381-8728-EB60204E5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21</a:t>
            </a:fld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3110398-5682-4D8E-9B2D-44065A868562}"/>
              </a:ext>
            </a:extLst>
          </p:cNvPr>
          <p:cNvSpPr txBox="1"/>
          <p:nvPr/>
        </p:nvSpPr>
        <p:spPr>
          <a:xfrm>
            <a:off x="2010307" y="1256290"/>
            <a:ext cx="5295368" cy="4345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342900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背景：有限时间热力学</a:t>
            </a:r>
            <a:endParaRPr lang="en-US" altLang="zh-CN" dirty="0">
              <a:solidFill>
                <a:schemeClr val="bg1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-342900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altLang="zh-CN" dirty="0">
              <a:solidFill>
                <a:schemeClr val="bg1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lvl="1" indent="-342900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BFBFBF"/>
                </a:solidFill>
                <a:latin typeface="SimHei" panose="02010600030101010101" pitchFamily="49" charset="-122"/>
                <a:ea typeface="SimHei" panose="02010600030101010101" pitchFamily="49" charset="-122"/>
              </a:rPr>
              <a:t>有限时间绝热过程：</a:t>
            </a:r>
            <a:endParaRPr lang="en-US" altLang="zh-CN" dirty="0">
              <a:solidFill>
                <a:srgbClr val="BFBFBF"/>
              </a:solidFill>
              <a:latin typeface="SimHei" panose="02010600030101010101" pitchFamily="49" charset="-122"/>
              <a:ea typeface="SimHei" panose="02010600030101010101" pitchFamily="49" charset="-122"/>
            </a:endParaRPr>
          </a:p>
          <a:p>
            <a:pPr marL="457200" lvl="2">
              <a:lnSpc>
                <a:spcPct val="130000"/>
              </a:lnSpc>
              <a:spcBef>
                <a:spcPts val="0"/>
              </a:spcBef>
            </a:pPr>
            <a:r>
              <a:rPr lang="zh-CN" altLang="en-US" dirty="0">
                <a:solidFill>
                  <a:srgbClr val="BFBFBF"/>
                </a:solidFill>
                <a:latin typeface="SimHei" panose="02010600030101010101" pitchFamily="49" charset="-122"/>
                <a:ea typeface="SimHei" panose="02010600030101010101" pitchFamily="49" charset="-122"/>
              </a:rPr>
              <a:t>量子奥托热机的功率优化</a:t>
            </a:r>
            <a:endParaRPr lang="en-US" altLang="zh-CN" dirty="0">
              <a:solidFill>
                <a:srgbClr val="BFBFBF"/>
              </a:solidFill>
              <a:latin typeface="SimHei" panose="02010600030101010101" pitchFamily="49" charset="-122"/>
              <a:ea typeface="SimHei" panose="02010600030101010101" pitchFamily="49" charset="-122"/>
            </a:endParaRPr>
          </a:p>
          <a:p>
            <a:pPr marL="457200" lvl="2">
              <a:lnSpc>
                <a:spcPct val="130000"/>
              </a:lnSpc>
              <a:spcBef>
                <a:spcPts val="0"/>
              </a:spcBef>
            </a:pPr>
            <a:endParaRPr lang="en-US" altLang="zh-CN" dirty="0">
              <a:solidFill>
                <a:schemeClr val="bg1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-342900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有限时间等温过程：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>
              <a:lnSpc>
                <a:spcPct val="130000"/>
              </a:lnSpc>
              <a:spcBef>
                <a:spcPts val="0"/>
              </a:spcBef>
            </a:pPr>
            <a:r>
              <a:rPr lang="zh-CN" altLang="en-US" dirty="0">
                <a:solidFill>
                  <a:srgbClr val="0B0B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不可逆功的几何描述与调控优化</a:t>
            </a:r>
            <a:endParaRPr lang="en-US" altLang="zh-CN" dirty="0">
              <a:solidFill>
                <a:srgbClr val="0B0B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>
              <a:lnSpc>
                <a:spcPct val="130000"/>
              </a:lnSpc>
              <a:spcBef>
                <a:spcPts val="0"/>
              </a:spcBef>
            </a:pPr>
            <a:endParaRPr lang="en-US" altLang="zh-CN" dirty="0">
              <a:solidFill>
                <a:schemeClr val="bg1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-342900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总结</a:t>
            </a:r>
          </a:p>
        </p:txBody>
      </p:sp>
    </p:spTree>
    <p:extLst>
      <p:ext uri="{BB962C8B-B14F-4D97-AF65-F5344CB8AC3E}">
        <p14:creationId xmlns:p14="http://schemas.microsoft.com/office/powerpoint/2010/main" val="12830829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>
                <a:extLst>
                  <a:ext uri="{FF2B5EF4-FFF2-40B4-BE49-F238E27FC236}">
                    <a16:creationId xmlns:a16="http://schemas.microsoft.com/office/drawing/2014/main" id="{14BFB587-32B7-4AD2-96A5-8FF533BB2399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28650" y="0"/>
                <a:ext cx="7886700" cy="740229"/>
              </a:xfrm>
            </p:spPr>
            <p:txBody>
              <a:bodyPr/>
              <a:lstStyle/>
              <a:p>
                <a:r>
                  <a:rPr lang="zh-CN" alt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ea"/>
                  </a:rPr>
                  <a:t>不可逆性的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p>
                        <m:r>
                          <a:rPr lang="en-US" altLang="zh-CN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zh-CN" alt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ea"/>
                  </a:rPr>
                  <a:t>标度关系</a:t>
                </a:r>
                <a:endPara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" name="标题 1">
                <a:extLst>
                  <a:ext uri="{FF2B5EF4-FFF2-40B4-BE49-F238E27FC236}">
                    <a16:creationId xmlns:a16="http://schemas.microsoft.com/office/drawing/2014/main" id="{14BFB587-32B7-4AD2-96A5-8FF533BB239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28650" y="0"/>
                <a:ext cx="7886700" cy="740229"/>
              </a:xfrm>
              <a:blipFill>
                <a:blip r:embed="rId3"/>
                <a:stretch>
                  <a:fillRect t="-20661" b="-471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F07813C8-4EDC-4B2E-8844-B5247B48E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22</a:t>
            </a:fld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7597E54-402F-4B71-B119-7975C5C40D71}"/>
              </a:ext>
            </a:extLst>
          </p:cNvPr>
          <p:cNvSpPr txBox="1"/>
          <p:nvPr/>
        </p:nvSpPr>
        <p:spPr>
          <a:xfrm>
            <a:off x="6093783" y="4198457"/>
            <a:ext cx="21176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rgbClr val="C0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实际热机模型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B467FC8-945E-4916-8AB3-A096D1ACA895}"/>
              </a:ext>
            </a:extLst>
          </p:cNvPr>
          <p:cNvSpPr/>
          <p:nvPr/>
        </p:nvSpPr>
        <p:spPr>
          <a:xfrm>
            <a:off x="967964" y="2219853"/>
            <a:ext cx="5168121" cy="481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rgbClr val="0432FF"/>
                </a:solidFill>
                <a:latin typeface="黑体" panose="02010600030101010101" pitchFamily="49" charset="-122"/>
                <a:ea typeface="黑体" panose="02010600030101010101" pitchFamily="49" charset="-122"/>
                <a:cs typeface="Arial" panose="020B0604020202020204" pitchFamily="34" charset="0"/>
              </a:rPr>
              <a:t>有限时间等温过程传热与熵产生的关系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对象 9">
                <a:extLst>
                  <a:ext uri="{FF2B5EF4-FFF2-40B4-BE49-F238E27FC236}">
                    <a16:creationId xmlns:a16="http://schemas.microsoft.com/office/drawing/2014/main" id="{2F5058E3-E4C1-44F8-89B1-AEB2AB560F58}"/>
                  </a:ext>
                </a:extLst>
              </p:cNvPr>
              <p:cNvSpPr txBox="1"/>
              <p:nvPr/>
            </p:nvSpPr>
            <p:spPr>
              <a:xfrm>
                <a:off x="1779464" y="2847807"/>
                <a:ext cx="3350340" cy="772819"/>
              </a:xfrm>
              <a:prstGeom prst="rect">
                <a:avLst/>
              </a:prstGeom>
              <a:noFill/>
              <a:ln w="38100">
                <a:noFill/>
              </a:ln>
            </p:spPr>
            <p:txBody>
              <a:bodyPr>
                <a:noAutofit/>
              </a:bodyPr>
              <a:lstStyle/>
              <a:p>
                <a:pPr defTabSz="3429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zh-CN" alt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zh-CN" alt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zh-CN" alt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zh-CN" alt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zh-CN" altLang="en-US" sz="28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zh-CN" altLang="en-US" sz="28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zh-CN" altLang="en-US" sz="28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zh-CN" alt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8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p>
                              <m:r>
                                <a:rPr lang="zh-CN" altLang="en-US" sz="28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sz="2800" b="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ir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sz="2800" b="0" i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  <m:r>
                                <a:rPr lang="zh-CN" altLang="en-US" sz="28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zh-CN" altLang="en-US" sz="2800" dirty="0">
                  <a:solidFill>
                    <a:prstClr val="white"/>
                  </a:solidFill>
                  <a:latin typeface="Arial" panose="020B0604020202020204"/>
                </a:endParaRPr>
              </a:p>
            </p:txBody>
          </p:sp>
        </mc:Choice>
        <mc:Fallback xmlns="">
          <p:sp>
            <p:nvSpPr>
              <p:cNvPr id="8" name="对象 9">
                <a:extLst>
                  <a:ext uri="{FF2B5EF4-FFF2-40B4-BE49-F238E27FC236}">
                    <a16:creationId xmlns:a16="http://schemas.microsoft.com/office/drawing/2014/main" id="{2F5058E3-E4C1-44F8-89B1-AEB2AB560F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9464" y="2847807"/>
                <a:ext cx="3350340" cy="7728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对象 2">
                <a:extLst>
                  <a:ext uri="{FF2B5EF4-FFF2-40B4-BE49-F238E27FC236}">
                    <a16:creationId xmlns:a16="http://schemas.microsoft.com/office/drawing/2014/main" id="{EA63DF90-6B63-4DA3-A8E8-BC09AA47F636}"/>
                  </a:ext>
                </a:extLst>
              </p:cNvPr>
              <p:cNvSpPr txBox="1"/>
              <p:nvPr/>
            </p:nvSpPr>
            <p:spPr>
              <a:xfrm>
                <a:off x="6127715" y="2921098"/>
                <a:ext cx="2011233" cy="645709"/>
              </a:xfrm>
              <a:prstGeom prst="rect">
                <a:avLst/>
              </a:prstGeom>
              <a:ln w="38100">
                <a:noFill/>
              </a:ln>
            </p:spPr>
            <p:txBody>
              <a:bodyPr>
                <a:noAutofit/>
              </a:bodyPr>
              <a:lstStyle/>
              <a:p>
                <a:pPr defTabSz="3429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zh-CN" altLang="en-US" sz="28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8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p>
                          <m:r>
                            <a:rPr lang="zh-CN" altLang="en-US" sz="28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800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𝐢𝐫</m:t>
                          </m:r>
                          <m:r>
                            <a:rPr lang="en-US" altLang="zh-CN" sz="2800" b="1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𝐫</m:t>
                          </m:r>
                          <m:r>
                            <a:rPr lang="zh-CN" altLang="en-US" sz="28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zh-CN" altLang="en-US" sz="28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lang="en-US" altLang="zh-CN" sz="28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8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𝝉</m:t>
                          </m:r>
                        </m:e>
                        <m:sup>
                          <m:r>
                            <a:rPr lang="en-US" altLang="zh-CN" sz="28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28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p>
                    </m:oMath>
                  </m:oMathPara>
                </a14:m>
                <a:endParaRPr lang="zh-CN" altLang="en-US" sz="2800" b="1" dirty="0">
                  <a:solidFill>
                    <a:prstClr val="white"/>
                  </a:solidFill>
                  <a:latin typeface="Arial" panose="020B0604020202020204"/>
                </a:endParaRPr>
              </a:p>
            </p:txBody>
          </p:sp>
        </mc:Choice>
        <mc:Fallback xmlns="">
          <p:sp>
            <p:nvSpPr>
              <p:cNvPr id="9" name="对象 2">
                <a:extLst>
                  <a:ext uri="{FF2B5EF4-FFF2-40B4-BE49-F238E27FC236}">
                    <a16:creationId xmlns:a16="http://schemas.microsoft.com/office/drawing/2014/main" id="{EA63DF90-6B63-4DA3-A8E8-BC09AA47F6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7715" y="2921098"/>
                <a:ext cx="2011233" cy="64570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对象 14">
            <a:extLst>
              <a:ext uri="{FF2B5EF4-FFF2-40B4-BE49-F238E27FC236}">
                <a16:creationId xmlns:a16="http://schemas.microsoft.com/office/drawing/2014/main" id="{8DF6AB13-7A29-4605-936A-504B6DC06248}"/>
              </a:ext>
            </a:extLst>
          </p:cNvPr>
          <p:cNvSpPr txBox="1"/>
          <p:nvPr/>
        </p:nvSpPr>
        <p:spPr>
          <a:xfrm>
            <a:off x="3836509" y="3051892"/>
            <a:ext cx="931857" cy="399958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11" name="对象 16">
            <a:extLst>
              <a:ext uri="{FF2B5EF4-FFF2-40B4-BE49-F238E27FC236}">
                <a16:creationId xmlns:a16="http://schemas.microsoft.com/office/drawing/2014/main" id="{10DEECF9-0B7B-418E-BDA3-C6380FBE2325}"/>
              </a:ext>
            </a:extLst>
          </p:cNvPr>
          <p:cNvSpPr txBox="1"/>
          <p:nvPr/>
        </p:nvSpPr>
        <p:spPr>
          <a:xfrm>
            <a:off x="3435329" y="4175390"/>
            <a:ext cx="1333037" cy="415168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12" name="对象 17">
            <a:extLst>
              <a:ext uri="{FF2B5EF4-FFF2-40B4-BE49-F238E27FC236}">
                <a16:creationId xmlns:a16="http://schemas.microsoft.com/office/drawing/2014/main" id="{AC75CAED-4415-4B05-8519-37163BBA7E2F}"/>
              </a:ext>
            </a:extLst>
          </p:cNvPr>
          <p:cNvSpPr txBox="1"/>
          <p:nvPr/>
        </p:nvSpPr>
        <p:spPr>
          <a:xfrm>
            <a:off x="3985852" y="5981559"/>
            <a:ext cx="1146469" cy="341710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F73669E-DA5B-4315-8A4E-929490C21FD9}"/>
              </a:ext>
            </a:extLst>
          </p:cNvPr>
          <p:cNvSpPr txBox="1"/>
          <p:nvPr/>
        </p:nvSpPr>
        <p:spPr>
          <a:xfrm>
            <a:off x="1508010" y="3473869"/>
            <a:ext cx="3705101" cy="943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黑体" panose="02010600030101010101" pitchFamily="49" charset="-122"/>
                <a:ea typeface="黑体" panose="02010600030101010101" pitchFamily="49" charset="-122"/>
                <a:cs typeface="Arial" panose="020B0604020202020204" pitchFamily="34" charset="0"/>
              </a:rPr>
              <a:t>不可逆熵产生的时间反比关系在各种模型中都有发现或预言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9FD5583E-D71D-45E3-96CB-E91A0A893C0B}"/>
              </a:ext>
            </a:extLst>
          </p:cNvPr>
          <p:cNvGrpSpPr/>
          <p:nvPr/>
        </p:nvGrpSpPr>
        <p:grpSpPr>
          <a:xfrm>
            <a:off x="5875820" y="2626751"/>
            <a:ext cx="2433082" cy="1580531"/>
            <a:chOff x="6380399" y="3370793"/>
            <a:chExt cx="1098560" cy="1556472"/>
          </a:xfrm>
        </p:grpSpPr>
        <p:cxnSp>
          <p:nvCxnSpPr>
            <p:cNvPr id="16" name="直接箭头连接符 15">
              <a:extLst>
                <a:ext uri="{FF2B5EF4-FFF2-40B4-BE49-F238E27FC236}">
                  <a16:creationId xmlns:a16="http://schemas.microsoft.com/office/drawing/2014/main" id="{ECE640A0-5093-4DC4-9FAD-C5A6D1636879}"/>
                </a:ext>
              </a:extLst>
            </p:cNvPr>
            <p:cNvCxnSpPr/>
            <p:nvPr/>
          </p:nvCxnSpPr>
          <p:spPr bwMode="auto">
            <a:xfrm>
              <a:off x="6948178" y="4457173"/>
              <a:ext cx="0" cy="47009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EB5F30"/>
              </a:solidFill>
              <a:prstDash val="sysDash"/>
              <a:round/>
              <a:headEnd type="none" w="med" len="med"/>
              <a:tailEnd type="triangle"/>
            </a:ln>
          </p:spPr>
        </p:cxn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CC87FB25-0D7F-41C4-8961-ABEE1964CDCC}"/>
                </a:ext>
              </a:extLst>
            </p:cNvPr>
            <p:cNvSpPr/>
            <p:nvPr/>
          </p:nvSpPr>
          <p:spPr bwMode="auto">
            <a:xfrm>
              <a:off x="6380399" y="3370793"/>
              <a:ext cx="1098560" cy="1086380"/>
            </a:xfrm>
            <a:prstGeom prst="ellipse">
              <a:avLst/>
            </a:prstGeom>
            <a:noFill/>
            <a:ln w="28575" cap="flat" cmpd="sng" algn="ctr">
              <a:solidFill>
                <a:srgbClr val="EB5F30"/>
              </a:solidFill>
              <a:prstDash val="sysDash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447C1FA3-56BE-4AC1-AB4F-D2010A7566D6}"/>
              </a:ext>
            </a:extLst>
          </p:cNvPr>
          <p:cNvSpPr txBox="1"/>
          <p:nvPr/>
        </p:nvSpPr>
        <p:spPr>
          <a:xfrm>
            <a:off x="751342" y="5247190"/>
            <a:ext cx="764131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ea typeface="等线" panose="02010600030101010101" pitchFamily="2" charset="-122"/>
                <a:cs typeface="Times New Roman" panose="02020603050405020304" pitchFamily="18" charset="0"/>
              </a:rPr>
              <a:t>F. L. Curzon and B. Ahlborn, </a:t>
            </a:r>
            <a:r>
              <a:rPr lang="en-US" altLang="zh-CN" sz="1400" i="1" dirty="0">
                <a:ea typeface="等线" panose="02010600030101010101" pitchFamily="2" charset="-122"/>
                <a:cs typeface="Times New Roman" panose="02020603050405020304" pitchFamily="18" charset="0"/>
              </a:rPr>
              <a:t>Am. J. Phys. </a:t>
            </a:r>
            <a:r>
              <a:rPr lang="en-US" altLang="zh-CN" sz="1400" dirty="0">
                <a:ea typeface="等线" panose="02010600030101010101" pitchFamily="2" charset="-122"/>
                <a:cs typeface="Times New Roman" panose="02020603050405020304" pitchFamily="18" charset="0"/>
              </a:rPr>
              <a:t>43, 22 (1975)</a:t>
            </a:r>
            <a:endParaRPr lang="en-US" altLang="zh-CN" sz="1400" dirty="0"/>
          </a:p>
          <a:p>
            <a:r>
              <a:rPr lang="en-US" altLang="zh-CN" sz="1400" dirty="0"/>
              <a:t>C. Van den </a:t>
            </a:r>
            <a:r>
              <a:rPr lang="en-US" altLang="zh-CN" sz="1400" dirty="0" err="1"/>
              <a:t>Broeck</a:t>
            </a:r>
            <a:r>
              <a:rPr lang="de-DE" altLang="zh-CN" sz="1400" dirty="0"/>
              <a:t>, </a:t>
            </a:r>
            <a:r>
              <a:rPr lang="de-DE" altLang="zh-CN" sz="1400" i="1" dirty="0"/>
              <a:t>Phys. Rev. Lett. </a:t>
            </a:r>
            <a:r>
              <a:rPr lang="en-US" altLang="zh-CN" sz="1400" dirty="0"/>
              <a:t>95, 190602 (2005)</a:t>
            </a:r>
          </a:p>
          <a:p>
            <a:r>
              <a:rPr lang="de-DE" altLang="zh-CN" sz="1400" dirty="0"/>
              <a:t>T. Schmiedl</a:t>
            </a:r>
            <a:r>
              <a:rPr lang="en-US" altLang="zh-CN" sz="1400" dirty="0">
                <a:ea typeface="等线" panose="02010600030101010101" pitchFamily="2" charset="-122"/>
                <a:cs typeface="Times New Roman" panose="02020603050405020304" pitchFamily="18" charset="0"/>
              </a:rPr>
              <a:t> and</a:t>
            </a:r>
            <a:r>
              <a:rPr lang="de-DE" altLang="zh-CN" sz="1400" dirty="0"/>
              <a:t> U. Seifert, </a:t>
            </a:r>
            <a:r>
              <a:rPr lang="de-DE" altLang="zh-CN" sz="1400" i="1" dirty="0"/>
              <a:t>EPL</a:t>
            </a:r>
            <a:r>
              <a:rPr lang="de-DE" altLang="zh-CN" sz="1400" dirty="0"/>
              <a:t> 81 20003 (2007)</a:t>
            </a:r>
          </a:p>
          <a:p>
            <a:r>
              <a:rPr lang="de-DE" altLang="zh-CN" sz="1400" dirty="0"/>
              <a:t>M. Esposito, R. Kawai, K. Lindenberg, and C. van den Broeck, </a:t>
            </a:r>
            <a:r>
              <a:rPr lang="de-DE" altLang="zh-CN" sz="1400" i="1" dirty="0"/>
              <a:t>Phys. Rev. Lett. </a:t>
            </a:r>
            <a:r>
              <a:rPr lang="de-DE" altLang="zh-CN" sz="1400" dirty="0"/>
              <a:t>105, 150603 (2010)</a:t>
            </a:r>
          </a:p>
          <a:p>
            <a:endParaRPr lang="en-US" altLang="zh-CN" sz="1400" dirty="0"/>
          </a:p>
        </p:txBody>
      </p:sp>
    </p:spTree>
    <p:extLst>
      <p:ext uri="{BB962C8B-B14F-4D97-AF65-F5344CB8AC3E}">
        <p14:creationId xmlns:p14="http://schemas.microsoft.com/office/powerpoint/2010/main" val="21797012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>
                <a:extLst>
                  <a:ext uri="{FF2B5EF4-FFF2-40B4-BE49-F238E27FC236}">
                    <a16:creationId xmlns:a16="http://schemas.microsoft.com/office/drawing/2014/main" id="{ED92F32D-D2D1-4086-862E-2EB9E997B31E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altLang="zh-CN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1/</m:t>
                    </m:r>
                    <m:r>
                      <a:rPr lang="en-US" altLang="zh-CN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zh-CN" alt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ea"/>
                  </a:rPr>
                  <a:t>标度关系</a:t>
                </a:r>
                <a:r>
                  <a:rPr lang="zh-CN" altLang="en-US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的实验验证</a:t>
                </a:r>
              </a:p>
            </p:txBody>
          </p:sp>
        </mc:Choice>
        <mc:Fallback xmlns="">
          <p:sp>
            <p:nvSpPr>
              <p:cNvPr id="2" name="标题 1">
                <a:extLst>
                  <a:ext uri="{FF2B5EF4-FFF2-40B4-BE49-F238E27FC236}">
                    <a16:creationId xmlns:a16="http://schemas.microsoft.com/office/drawing/2014/main" id="{ED92F32D-D2D1-4086-862E-2EB9E997B31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t="-20661" b="-471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标题 1"/>
          <p:cNvSpPr txBox="1"/>
          <p:nvPr/>
        </p:nvSpPr>
        <p:spPr>
          <a:xfrm>
            <a:off x="4513026" y="1231780"/>
            <a:ext cx="4258918" cy="421031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0000" lnSpcReduction="100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altLang="zh-CN" sz="3300" b="1" dirty="0">
              <a:solidFill>
                <a:schemeClr val="tx1"/>
              </a:solidFill>
              <a:latin typeface="Times New Roman" panose="02020603050405020304" pitchFamily="18" charset="0"/>
              <a:ea typeface="黑体" panose="0201060003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13" name="直接箭头连接符 12"/>
          <p:cNvCxnSpPr/>
          <p:nvPr/>
        </p:nvCxnSpPr>
        <p:spPr>
          <a:xfrm>
            <a:off x="4041482" y="1442295"/>
            <a:ext cx="943087" cy="0"/>
          </a:xfrm>
          <a:prstGeom prst="straightConnector1">
            <a:avLst/>
          </a:prstGeom>
          <a:ln w="38100">
            <a:solidFill>
              <a:srgbClr val="0432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/>
              <p:cNvSpPr/>
              <p:nvPr/>
            </p:nvSpPr>
            <p:spPr>
              <a:xfrm>
                <a:off x="5089436" y="1201064"/>
                <a:ext cx="1966564" cy="4769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𝑾</m:t>
                          </m:r>
                        </m:e>
                        <m:sup>
                          <m:r>
                            <a:rPr lang="en-US" altLang="zh-CN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𝐢𝐫𝐫</m:t>
                          </m:r>
                          <m:r>
                            <a:rPr lang="en-US" altLang="zh-CN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altLang="zh-CN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r>
                        <a:rPr lang="en-US" altLang="zh-CN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en-US" altLang="zh-CN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en-US" altLang="zh-CN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𝝉</m:t>
                      </m:r>
                    </m:oMath>
                  </m:oMathPara>
                </a14:m>
                <a:endParaRPr lang="zh-CN" altLang="en-US" dirty="0">
                  <a:solidFill>
                    <a:srgbClr val="0432FF"/>
                  </a:solidFill>
                </a:endParaRPr>
              </a:p>
            </p:txBody>
          </p:sp>
        </mc:Choice>
        <mc:Fallback xmlns="">
          <p:sp>
            <p:nvSpPr>
              <p:cNvPr id="5" name="矩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9436" y="1201064"/>
                <a:ext cx="1966564" cy="47699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225" y="990372"/>
            <a:ext cx="3470221" cy="527252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矩形 15"/>
              <p:cNvSpPr/>
              <p:nvPr/>
            </p:nvSpPr>
            <p:spPr>
              <a:xfrm>
                <a:off x="4209764" y="2089238"/>
                <a:ext cx="4417748" cy="8577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</m:e>
                        <m:sup>
                          <m:r>
                            <a:rPr lang="en-US" altLang="zh-CN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altLang="zh-CN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irr</m:t>
                          </m:r>
                          <m:r>
                            <a:rPr lang="en-US" altLang="zh-CN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altLang="zh-CN" sz="2000" b="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altLang="zh-CN" sz="2000" b="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p>
                        <m:sSupPr>
                          <m:ctrlPr>
                            <a:rPr lang="el-GR" altLang="zh-CN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0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  <m:sup>
                          <m:r>
                            <a:rPr lang="en-US" altLang="zh-CN" sz="20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altLang="zh-CN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irr</m:t>
                          </m:r>
                          <m:r>
                            <a:rPr lang="en-US" altLang="zh-CN" sz="20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altLang="zh-CN" sz="2000" b="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altLang="zh-CN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altLang="zh-CN" sz="20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altLang="zh-CN" sz="20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en-US" altLang="zh-CN" sz="20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iso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en-US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000" b="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altLang="zh-CN" sz="2000" b="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𝑓</m:t>
                                      </m:r>
                                    </m:sub>
                                  </m:sSub>
                                  <m:r>
                                    <a:rPr lang="en-US" altLang="zh-CN" sz="2000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altLang="zh-CN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000" b="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altLang="zh-CN" sz="2000" b="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altLang="zh-CN" sz="20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zh-CN" altLang="en-US" sz="20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𝜅</m:t>
                          </m:r>
                          <m:sSub>
                            <m:sSubPr>
                              <m:ctrlPr>
                                <a:rPr lang="en-US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altLang="zh-CN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  <m:r>
                            <a:rPr lang="zh-CN" altLang="en-US" sz="20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</m:oMath>
                  </m:oMathPara>
                </a14:m>
                <a:endParaRPr lang="zh-CN" altLang="en-US" sz="2000" dirty="0">
                  <a:solidFill>
                    <a:schemeClr val="tx1"/>
                  </a:solidFill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矩形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9764" y="2089238"/>
                <a:ext cx="4417748" cy="8577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矩形 19"/>
              <p:cNvSpPr/>
              <p:nvPr/>
            </p:nvSpPr>
            <p:spPr>
              <a:xfrm>
                <a:off x="7404790" y="1216389"/>
                <a:ext cx="111056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𝝉</m:t>
                      </m:r>
                      <m:r>
                        <a:rPr lang="zh-CN" alt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≫</m:t>
                      </m:r>
                      <m:sSub>
                        <m:sSubPr>
                          <m:ctrlPr>
                            <a:rPr lang="en-US" altLang="zh-CN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r</m:t>
                          </m:r>
                        </m:sub>
                      </m:sSub>
                    </m:oMath>
                  </m:oMathPara>
                </a14:m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矩形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4790" y="1216389"/>
                <a:ext cx="1110560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组合 31"/>
          <p:cNvGrpSpPr/>
          <p:nvPr/>
        </p:nvGrpSpPr>
        <p:grpSpPr>
          <a:xfrm>
            <a:off x="2618865" y="2081264"/>
            <a:ext cx="1523666" cy="1729888"/>
            <a:chOff x="2445374" y="2050922"/>
            <a:chExt cx="1727058" cy="1914603"/>
          </a:xfrm>
        </p:grpSpPr>
        <p:sp>
          <p:nvSpPr>
            <p:cNvPr id="21" name="椭圆 20"/>
            <p:cNvSpPr/>
            <p:nvPr/>
          </p:nvSpPr>
          <p:spPr bwMode="auto">
            <a:xfrm rot="1512586">
              <a:off x="2445374" y="2050922"/>
              <a:ext cx="1308206" cy="849547"/>
            </a:xfrm>
            <a:prstGeom prst="ellipse">
              <a:avLst/>
            </a:prstGeom>
            <a:noFill/>
            <a:ln w="28575" cap="flat" cmpd="sng" algn="ctr">
              <a:solidFill>
                <a:srgbClr val="0432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cxnSp>
          <p:nvCxnSpPr>
            <p:cNvPr id="23" name="直接箭头连接符 22"/>
            <p:cNvCxnSpPr>
              <a:cxnSpLocks/>
              <a:stCxn id="21" idx="5"/>
              <a:endCxn id="4" idx="1"/>
            </p:cNvCxnSpPr>
            <p:nvPr/>
          </p:nvCxnSpPr>
          <p:spPr bwMode="auto">
            <a:xfrm>
              <a:off x="3386923" y="2939808"/>
              <a:ext cx="785509" cy="1025717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432FF"/>
              </a:solidFill>
              <a:prstDash val="solid"/>
              <a:round/>
              <a:headEnd type="none" w="med" len="med"/>
              <a:tailEnd type="triangle"/>
            </a:ln>
          </p:spPr>
        </p:cxnSp>
      </p:grpSp>
      <p:grpSp>
        <p:nvGrpSpPr>
          <p:cNvPr id="33" name="组合 32"/>
          <p:cNvGrpSpPr/>
          <p:nvPr/>
        </p:nvGrpSpPr>
        <p:grpSpPr>
          <a:xfrm>
            <a:off x="1763392" y="4139369"/>
            <a:ext cx="2372926" cy="995753"/>
            <a:chOff x="1696120" y="4185690"/>
            <a:chExt cx="2623142" cy="1217148"/>
          </a:xfrm>
        </p:grpSpPr>
        <p:sp>
          <p:nvSpPr>
            <p:cNvPr id="24" name="椭圆 23"/>
            <p:cNvSpPr/>
            <p:nvPr/>
          </p:nvSpPr>
          <p:spPr bwMode="auto">
            <a:xfrm rot="1512586">
              <a:off x="1696120" y="4185690"/>
              <a:ext cx="831650" cy="647676"/>
            </a:xfrm>
            <a:prstGeom prst="ellipse">
              <a:avLst/>
            </a:prstGeom>
            <a:no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cxnSp>
          <p:nvCxnSpPr>
            <p:cNvPr id="25" name="直接箭头连接符 24"/>
            <p:cNvCxnSpPr>
              <a:cxnSpLocks/>
              <a:endCxn id="7" idx="1"/>
            </p:cNvCxnSpPr>
            <p:nvPr/>
          </p:nvCxnSpPr>
          <p:spPr bwMode="auto">
            <a:xfrm>
              <a:off x="2488164" y="4696056"/>
              <a:ext cx="1831098" cy="70678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/>
              <p:cNvSpPr/>
              <p:nvPr/>
            </p:nvSpPr>
            <p:spPr>
              <a:xfrm>
                <a:off x="4142531" y="3563359"/>
                <a:ext cx="3470221" cy="495585"/>
              </a:xfrm>
              <a:prstGeom prst="rect">
                <a:avLst/>
              </a:prstGeom>
              <a:ln w="28575">
                <a:solidFill>
                  <a:srgbClr val="0432FF"/>
                </a:solidFill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latin typeface="黑体" panose="02010600030101010101" pitchFamily="49" charset="-122"/>
                    <a:ea typeface="黑体" panose="02010600030101010101" pitchFamily="49" charset="-122"/>
                    <a:cs typeface="Arial" panose="020B0604020202020204" pitchFamily="34" charset="0"/>
                  </a:rPr>
                  <a:t>长时区域，</a:t>
                </a:r>
                <a:r>
                  <a:rPr lang="en-US" altLang="zh-CN" sz="2000" dirty="0"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1/</m:t>
                    </m:r>
                    <m:r>
                      <a:rPr lang="zh-CN" altLang="en-US" sz="20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𝜏</m:t>
                    </m:r>
                  </m:oMath>
                </a14:m>
                <a:r>
                  <a:rPr lang="zh-CN" altLang="en-US" sz="2000" dirty="0">
                    <a:latin typeface="黑体" panose="02010600030101010101" pitchFamily="49" charset="-122"/>
                    <a:ea typeface="黑体" panose="02010600030101010101" pitchFamily="49" charset="-122"/>
                    <a:cs typeface="Arial" panose="020B0604020202020204" pitchFamily="34" charset="0"/>
                  </a:rPr>
                  <a:t>标度关系满足</a:t>
                </a:r>
                <a:endParaRPr lang="en-US" altLang="zh-CN" sz="2000" dirty="0">
                  <a:solidFill>
                    <a:srgbClr val="C00000"/>
                  </a:solidFill>
                  <a:latin typeface="黑体" panose="02010600030101010101" pitchFamily="49" charset="-122"/>
                  <a:ea typeface="黑体" panose="02010600030101010101" pitchFamily="49" charset="-122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矩形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2531" y="3563359"/>
                <a:ext cx="3470221" cy="495585"/>
              </a:xfrm>
              <a:prstGeom prst="rect">
                <a:avLst/>
              </a:prstGeom>
              <a:blipFill>
                <a:blip r:embed="rId8"/>
                <a:stretch>
                  <a:fillRect l="-1568" r="-348" b="-13953"/>
                </a:stretch>
              </a:blipFill>
              <a:ln w="28575">
                <a:solidFill>
                  <a:srgbClr val="0432FF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6"/>
              <p:cNvSpPr/>
              <p:nvPr/>
            </p:nvSpPr>
            <p:spPr>
              <a:xfrm>
                <a:off x="4136318" y="4888547"/>
                <a:ext cx="4635626" cy="493148"/>
              </a:xfrm>
              <a:prstGeom prst="rect">
                <a:avLst/>
              </a:prstGeom>
              <a:ln w="28575">
                <a:solidFill>
                  <a:srgbClr val="C00000"/>
                </a:solidFill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latin typeface="黑体" panose="02010600030101010101" pitchFamily="49" charset="-122"/>
                    <a:ea typeface="黑体" panose="02010600030101010101" pitchFamily="49" charset="-122"/>
                    <a:cs typeface="Arial" panose="020B0604020202020204" pitchFamily="34" charset="0"/>
                  </a:rPr>
                  <a:t>短时区域，不可逆功偏离</a:t>
                </a:r>
                <a:r>
                  <a:rPr lang="en-US" altLang="zh-CN" sz="2000" dirty="0">
                    <a:latin typeface="黑体" panose="02010600030101010101" pitchFamily="49" charset="-122"/>
                    <a:ea typeface="黑体" panose="02010600030101010101" pitchFamily="49" charset="-122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1/</m:t>
                    </m:r>
                    <m:r>
                      <a:rPr lang="zh-CN" altLang="en-US" sz="20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𝜏</m:t>
                    </m:r>
                  </m:oMath>
                </a14:m>
                <a:r>
                  <a:rPr lang="zh-CN" altLang="en-US" sz="2000" dirty="0">
                    <a:latin typeface="黑体" panose="02010600030101010101" pitchFamily="49" charset="-122"/>
                    <a:ea typeface="黑体" panose="02010600030101010101" pitchFamily="49" charset="-122"/>
                    <a:cs typeface="Arial" panose="020B0604020202020204" pitchFamily="34" charset="0"/>
                  </a:rPr>
                  <a:t>标度关系</a:t>
                </a:r>
              </a:p>
            </p:txBody>
          </p:sp>
        </mc:Choice>
        <mc:Fallback xmlns="">
          <p:sp>
            <p:nvSpPr>
              <p:cNvPr id="7" name="矩形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6318" y="4888547"/>
                <a:ext cx="4635626" cy="493148"/>
              </a:xfrm>
              <a:prstGeom prst="rect">
                <a:avLst/>
              </a:prstGeom>
              <a:blipFill>
                <a:blip r:embed="rId9"/>
                <a:stretch>
                  <a:fillRect l="-1176" b="-13953"/>
                </a:stretch>
              </a:blipFill>
              <a:ln w="28575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矩形 13">
            <a:extLst>
              <a:ext uri="{FF2B5EF4-FFF2-40B4-BE49-F238E27FC236}">
                <a16:creationId xmlns:a16="http://schemas.microsoft.com/office/drawing/2014/main" id="{737B1B30-267F-4ABC-802A-8AC0084A2C56}"/>
              </a:ext>
            </a:extLst>
          </p:cNvPr>
          <p:cNvSpPr/>
          <p:nvPr/>
        </p:nvSpPr>
        <p:spPr>
          <a:xfrm>
            <a:off x="1146815" y="6319520"/>
            <a:ext cx="68503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/>
              <a:t>Y</a:t>
            </a:r>
            <a:r>
              <a:rPr lang="en-US" altLang="zh-CN" sz="1400" dirty="0"/>
              <a:t>. </a:t>
            </a:r>
            <a:r>
              <a:rPr lang="zh-CN" altLang="en-US" sz="1400" dirty="0"/>
              <a:t>H</a:t>
            </a:r>
            <a:r>
              <a:rPr lang="en-US" altLang="zh-CN" sz="1400" dirty="0"/>
              <a:t>.</a:t>
            </a:r>
            <a:r>
              <a:rPr lang="zh-CN" altLang="en-US" sz="1400" dirty="0"/>
              <a:t> Ma</a:t>
            </a:r>
            <a:r>
              <a:rPr lang="en-US" altLang="zh-CN" sz="1400" dirty="0"/>
              <a:t>, </a:t>
            </a:r>
            <a:r>
              <a:rPr lang="zh-CN" altLang="en-US" sz="1400" dirty="0"/>
              <a:t>R</a:t>
            </a:r>
            <a:r>
              <a:rPr lang="en-US" altLang="zh-CN" sz="1400" dirty="0"/>
              <a:t>. </a:t>
            </a:r>
            <a:r>
              <a:rPr lang="zh-CN" altLang="en-US" sz="1400" dirty="0"/>
              <a:t>X</a:t>
            </a:r>
            <a:r>
              <a:rPr lang="en-US" altLang="zh-CN" sz="1400" dirty="0"/>
              <a:t>.</a:t>
            </a:r>
            <a:r>
              <a:rPr lang="zh-CN" altLang="en-US" sz="1400" dirty="0"/>
              <a:t> Zhai</a:t>
            </a:r>
            <a:r>
              <a:rPr lang="en-US" altLang="zh-CN" sz="1400" dirty="0"/>
              <a:t>,</a:t>
            </a:r>
            <a:r>
              <a:rPr lang="zh-CN" altLang="en-US" sz="1400" dirty="0"/>
              <a:t> J</a:t>
            </a:r>
            <a:r>
              <a:rPr lang="en-US" altLang="zh-CN" sz="1400" dirty="0"/>
              <a:t>.</a:t>
            </a:r>
            <a:r>
              <a:rPr lang="zh-CN" altLang="en-US" sz="1400" dirty="0"/>
              <a:t> Chen</a:t>
            </a:r>
            <a:r>
              <a:rPr lang="en-US" altLang="zh-CN" sz="1400" dirty="0"/>
              <a:t>,</a:t>
            </a:r>
            <a:r>
              <a:rPr lang="zh-CN" altLang="en-US" sz="1400" dirty="0"/>
              <a:t> C. P. Sun and H</a:t>
            </a:r>
            <a:r>
              <a:rPr lang="en-US" altLang="zh-CN" sz="1400" dirty="0"/>
              <a:t>. </a:t>
            </a:r>
            <a:r>
              <a:rPr lang="zh-CN" altLang="en-US" sz="1400" dirty="0"/>
              <a:t>Dong</a:t>
            </a:r>
            <a:r>
              <a:rPr lang="en-US" altLang="zh-CN" sz="1400" dirty="0"/>
              <a:t>, </a:t>
            </a:r>
            <a:r>
              <a:rPr lang="en-US" altLang="zh-CN" sz="1400" i="1" dirty="0"/>
              <a:t>Phys. Rev. Lett. </a:t>
            </a:r>
            <a:r>
              <a:rPr lang="en-US" altLang="zh-CN" sz="1400" dirty="0"/>
              <a:t>125, 210601 (2020)</a:t>
            </a:r>
            <a:endParaRPr lang="zh-CN" altLang="en-US" sz="1400" dirty="0"/>
          </a:p>
        </p:txBody>
      </p:sp>
      <p:sp>
        <p:nvSpPr>
          <p:cNvPr id="27" name="灯片编号占位符 2">
            <a:extLst>
              <a:ext uri="{FF2B5EF4-FFF2-40B4-BE49-F238E27FC236}">
                <a16:creationId xmlns:a16="http://schemas.microsoft.com/office/drawing/2014/main" id="{B0E9447F-F172-450B-A13E-F2383139B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15350" y="6424794"/>
            <a:ext cx="2743200" cy="365125"/>
          </a:xfrm>
        </p:spPr>
        <p:txBody>
          <a:bodyPr/>
          <a:lstStyle/>
          <a:p>
            <a:fld id="{87FA7E0F-EE93-4276-95CA-200A95F44878}" type="slidenum">
              <a:rPr lang="zh-CN" altLang="en-US" smtClean="0"/>
              <a:pPr/>
              <a:t>23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173349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C1B301-41A6-4390-A0F6-02855DAE6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等温过程调控方式的优化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1ECA8344-09B0-4606-8EDD-E4EBA7D01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24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E9B3A71B-F939-44A3-BD71-51B6E2E967BF}"/>
                  </a:ext>
                </a:extLst>
              </p:cNvPr>
              <p:cNvSpPr txBox="1"/>
              <p:nvPr/>
            </p:nvSpPr>
            <p:spPr>
              <a:xfrm>
                <a:off x="879278" y="2691033"/>
                <a:ext cx="394999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latin typeface="+mj-ea"/>
                    <a:ea typeface="+mj-ea"/>
                  </a:rPr>
                  <a:t>除了合理分配调控时间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endParaRPr lang="en-US" altLang="zh-CN" dirty="0">
                  <a:latin typeface="+mj-ea"/>
                  <a:ea typeface="+mj-ea"/>
                </a:endParaRP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E9B3A71B-F939-44A3-BD71-51B6E2E967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278" y="2691033"/>
                <a:ext cx="3949992" cy="461665"/>
              </a:xfrm>
              <a:prstGeom prst="rect">
                <a:avLst/>
              </a:prstGeom>
              <a:blipFill>
                <a:blip r:embed="rId3"/>
                <a:stretch>
                  <a:fillRect l="-2315" t="-14474" b="-25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8E11A322-9A74-4111-BF11-E58F342B1A62}"/>
                  </a:ext>
                </a:extLst>
              </p:cNvPr>
              <p:cNvSpPr txBox="1"/>
              <p:nvPr/>
            </p:nvSpPr>
            <p:spPr>
              <a:xfrm>
                <a:off x="1779280" y="1653447"/>
                <a:ext cx="5585440" cy="9142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zh-CN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CN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zh-CN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zh-CN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  <m:r>
                            <a:rPr lang="en-US" altLang="zh-CN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zh-CN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zh-CN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altLang="zh-CN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zh-CN" alt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</m:sSub>
                              <m:r>
                                <a:rPr lang="en-US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e>
                          </m:d>
                          <m:r>
                            <m:rPr>
                              <m:sty m:val="p"/>
                            </m:rPr>
                            <a:rPr lang="zh-CN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zh-CN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zh-CN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zh-CN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altLang="zh-CN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zh-CN" alt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zh-CN" alt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Σ</m:t>
                                  </m:r>
                                </m:e>
                                <m:sub>
                                  <m:r>
                                    <a:rPr lang="zh-CN" alt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zh-CN" alt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zh-CN" alt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</m:sSub>
                            </m:den>
                          </m:f>
                          <m:r>
                            <a:rPr lang="en-US" altLang="zh-CN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zh-CN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altLang="zh-CN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zh-CN" b="0" i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Σ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altLang="zh-CN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8E11A322-9A74-4111-BF11-E58F342B1A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9280" y="1653447"/>
                <a:ext cx="5585440" cy="9142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0B956255-0B92-42CB-BD2A-0DABC6C839B1}"/>
                  </a:ext>
                </a:extLst>
              </p:cNvPr>
              <p:cNvSpPr txBox="1"/>
              <p:nvPr/>
            </p:nvSpPr>
            <p:spPr>
              <a:xfrm>
                <a:off x="851746" y="3287330"/>
                <a:ext cx="6469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>
                    <a:solidFill>
                      <a:srgbClr val="C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还应优化调控方式，减小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zh-CN" alt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zh-CN" alt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altLang="zh-CN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zh-CN" altLang="en-US" dirty="0">
                    <a:solidFill>
                      <a:srgbClr val="C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，增大功率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zh-CN" altLang="en-US" dirty="0">
                  <a:solidFill>
                    <a:srgbClr val="C00000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0B956255-0B92-42CB-BD2A-0DABC6C839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746" y="3287330"/>
                <a:ext cx="6469800" cy="461665"/>
              </a:xfrm>
              <a:prstGeom prst="rect">
                <a:avLst/>
              </a:prstGeom>
              <a:blipFill>
                <a:blip r:embed="rId5"/>
                <a:stretch>
                  <a:fillRect l="-1508" t="-14474" b="-25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椭圆 8">
            <a:extLst>
              <a:ext uri="{FF2B5EF4-FFF2-40B4-BE49-F238E27FC236}">
                <a16:creationId xmlns:a16="http://schemas.microsoft.com/office/drawing/2014/main" id="{5042AC1A-0FC0-4D89-BB5A-3828B6AF92C6}"/>
              </a:ext>
            </a:extLst>
          </p:cNvPr>
          <p:cNvSpPr/>
          <p:nvPr/>
        </p:nvSpPr>
        <p:spPr bwMode="auto">
          <a:xfrm>
            <a:off x="5783587" y="1686186"/>
            <a:ext cx="418460" cy="428043"/>
          </a:xfrm>
          <a:prstGeom prst="ellipse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FA89FF7F-6170-40E2-A694-235AAAA96AED}"/>
              </a:ext>
            </a:extLst>
          </p:cNvPr>
          <p:cNvSpPr/>
          <p:nvPr/>
        </p:nvSpPr>
        <p:spPr bwMode="auto">
          <a:xfrm>
            <a:off x="6711690" y="1673515"/>
            <a:ext cx="418460" cy="428043"/>
          </a:xfrm>
          <a:prstGeom prst="ellipse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F29D5CEA-35C8-4211-833B-89DC34976F2C}"/>
              </a:ext>
            </a:extLst>
          </p:cNvPr>
          <p:cNvGrpSpPr/>
          <p:nvPr/>
        </p:nvGrpSpPr>
        <p:grpSpPr>
          <a:xfrm>
            <a:off x="2956545" y="4087007"/>
            <a:ext cx="3560759" cy="1795117"/>
            <a:chOff x="2231271" y="4206367"/>
            <a:chExt cx="4876900" cy="2327362"/>
          </a:xfrm>
        </p:grpSpPr>
        <p:sp>
          <p:nvSpPr>
            <p:cNvPr id="12" name="矩形: 圆角 11">
              <a:extLst>
                <a:ext uri="{FF2B5EF4-FFF2-40B4-BE49-F238E27FC236}">
                  <a16:creationId xmlns:a16="http://schemas.microsoft.com/office/drawing/2014/main" id="{A29EF332-2655-454D-AFA0-3BDF267EAB27}"/>
                </a:ext>
              </a:extLst>
            </p:cNvPr>
            <p:cNvSpPr/>
            <p:nvPr/>
          </p:nvSpPr>
          <p:spPr bwMode="auto">
            <a:xfrm>
              <a:off x="2231271" y="4206367"/>
              <a:ext cx="4876900" cy="2327362"/>
            </a:xfrm>
            <a:prstGeom prst="roundRect">
              <a:avLst/>
            </a:prstGeom>
            <a:solidFill>
              <a:srgbClr val="99CCFF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714FA8F5-1349-4B5F-BCDE-DE17D502B19C}"/>
                </a:ext>
              </a:extLst>
            </p:cNvPr>
            <p:cNvGrpSpPr/>
            <p:nvPr/>
          </p:nvGrpSpPr>
          <p:grpSpPr>
            <a:xfrm>
              <a:off x="2839200" y="4836619"/>
              <a:ext cx="4065270" cy="1463637"/>
              <a:chOff x="1198072" y="4381844"/>
              <a:chExt cx="4065270" cy="1463637"/>
            </a:xfrm>
          </p:grpSpPr>
          <p:pic>
            <p:nvPicPr>
              <p:cNvPr id="15" name="图片 14">
                <a:extLst>
                  <a:ext uri="{FF2B5EF4-FFF2-40B4-BE49-F238E27FC236}">
                    <a16:creationId xmlns:a16="http://schemas.microsoft.com/office/drawing/2014/main" id="{204EE7DF-6DAF-49DA-B7E5-2764DA833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98072" y="4381844"/>
                <a:ext cx="4065270" cy="1221263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文本框 15">
                    <a:extLst>
                      <a:ext uri="{FF2B5EF4-FFF2-40B4-BE49-F238E27FC236}">
                        <a16:creationId xmlns:a16="http://schemas.microsoft.com/office/drawing/2014/main" id="{E4BDB0A8-ACD6-40EA-A992-DF0FAF4C9891}"/>
                      </a:ext>
                    </a:extLst>
                  </p:cNvPr>
                  <p:cNvSpPr txBox="1"/>
                  <p:nvPr/>
                </p:nvSpPr>
                <p:spPr>
                  <a:xfrm>
                    <a:off x="3083957" y="5346583"/>
                    <a:ext cx="95128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zh-CN" altLang="en-US" sz="2000" dirty="0">
                        <a:solidFill>
                          <a:srgbClr val="2E7FB5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做功</a:t>
                    </a:r>
                    <a14:m>
                      <m:oMath xmlns:m="http://schemas.openxmlformats.org/officeDocument/2006/math">
                        <m:r>
                          <a:rPr lang="en-US" altLang="zh-CN" sz="2000" b="0" i="1" smtClean="0">
                            <a:solidFill>
                              <a:srgbClr val="2E7FB5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oMath>
                    </a14:m>
                    <a:endParaRPr lang="zh-CN" altLang="en-US" sz="2000" dirty="0">
                      <a:solidFill>
                        <a:srgbClr val="2E7FB5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endParaRPr>
                  </a:p>
                </p:txBody>
              </p:sp>
            </mc:Choice>
            <mc:Fallback xmlns="">
              <p:sp>
                <p:nvSpPr>
                  <p:cNvPr id="18" name="文本框 17">
                    <a:extLst>
                      <a:ext uri="{FF2B5EF4-FFF2-40B4-BE49-F238E27FC236}">
                        <a16:creationId xmlns:a16="http://schemas.microsoft.com/office/drawing/2014/main" id="{3C443E92-F269-4513-82B3-0E3D61C028C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083957" y="5346583"/>
                    <a:ext cx="951286" cy="400110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11000" t="-19048" r="-52000" b="-92857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文本框 16">
                    <a:extLst>
                      <a:ext uri="{FF2B5EF4-FFF2-40B4-BE49-F238E27FC236}">
                        <a16:creationId xmlns:a16="http://schemas.microsoft.com/office/drawing/2014/main" id="{677CB198-9F03-4C90-817C-DE08BACDD01E}"/>
                      </a:ext>
                    </a:extLst>
                  </p:cNvPr>
                  <p:cNvSpPr txBox="1"/>
                  <p:nvPr/>
                </p:nvSpPr>
                <p:spPr>
                  <a:xfrm>
                    <a:off x="1395836" y="5445371"/>
                    <a:ext cx="878255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zh-CN" altLang="en-US" sz="2000" dirty="0">
                        <a:solidFill>
                          <a:srgbClr val="C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放热</a:t>
                    </a:r>
                    <a14:m>
                      <m:oMath xmlns:m="http://schemas.openxmlformats.org/officeDocument/2006/math">
                        <m:r>
                          <a:rPr lang="en-US" altLang="zh-CN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oMath>
                    </a14:m>
                    <a:endParaRPr lang="zh-CN" altLang="en-US" sz="2000" dirty="0">
                      <a:solidFill>
                        <a:srgbClr val="C00000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endParaRPr>
                  </a:p>
                </p:txBody>
              </p:sp>
            </mc:Choice>
            <mc:Fallback xmlns="">
              <p:sp>
                <p:nvSpPr>
                  <p:cNvPr id="19" name="文本框 18">
                    <a:extLst>
                      <a:ext uri="{FF2B5EF4-FFF2-40B4-BE49-F238E27FC236}">
                        <a16:creationId xmlns:a16="http://schemas.microsoft.com/office/drawing/2014/main" id="{055C3D0C-007B-4C6E-8FCF-E923152CF8A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395836" y="5445371"/>
                    <a:ext cx="878255" cy="400110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10870" t="-19048" r="-56522" b="-92857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文本框 13">
                  <a:extLst>
                    <a:ext uri="{FF2B5EF4-FFF2-40B4-BE49-F238E27FC236}">
                      <a16:creationId xmlns:a16="http://schemas.microsoft.com/office/drawing/2014/main" id="{11002CA9-F352-4EDC-A53B-1FD2B652490A}"/>
                    </a:ext>
                  </a:extLst>
                </p:cNvPr>
                <p:cNvSpPr txBox="1"/>
                <p:nvPr/>
              </p:nvSpPr>
              <p:spPr>
                <a:xfrm>
                  <a:off x="3377241" y="4236951"/>
                  <a:ext cx="3301851" cy="59854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dirty="0">
                      <a:latin typeface="黑体" panose="02010609060101010101" pitchFamily="49" charset="-122"/>
                      <a:ea typeface="黑体" panose="02010609060101010101" pitchFamily="49" charset="-122"/>
                    </a:rPr>
                    <a:t>恒温热库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𝑇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𝑏</m:t>
                          </m:r>
                        </m:sub>
                      </m:sSub>
                    </m:oMath>
                  </a14:m>
                  <a:endParaRPr lang="zh-CN" altLang="en-US" dirty="0"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16" name="文本框 15">
                  <a:extLst>
                    <a:ext uri="{FF2B5EF4-FFF2-40B4-BE49-F238E27FC236}">
                      <a16:creationId xmlns:a16="http://schemas.microsoft.com/office/drawing/2014/main" id="{00E6830A-F070-46C7-B505-395825D4146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77241" y="4236951"/>
                  <a:ext cx="3301851" cy="598547"/>
                </a:xfrm>
                <a:prstGeom prst="rect">
                  <a:avLst/>
                </a:prstGeom>
                <a:blipFill>
                  <a:blip r:embed="rId9"/>
                  <a:stretch>
                    <a:fillRect l="-4051" t="-14667" b="-2666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9EE4DA20-406E-4E99-946A-3C311A7FCE7A}"/>
                  </a:ext>
                </a:extLst>
              </p:cNvPr>
              <p:cNvSpPr txBox="1"/>
              <p:nvPr/>
            </p:nvSpPr>
            <p:spPr>
              <a:xfrm>
                <a:off x="851746" y="966972"/>
                <a:ext cx="341894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rgbClr val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不可逆性的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+mj-ea"/>
                          </a:rPr>
                        </m:ctrlPr>
                      </m:sSupPr>
                      <m:e>
                        <m:r>
                          <a:rPr lang="en-US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+mj-ea"/>
                          </a:rPr>
                          <m:t>𝜏</m:t>
                        </m:r>
                      </m:e>
                      <m:sup>
                        <m:r>
                          <a:rPr lang="en-US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+mj-ea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zh-CN" altLang="en-US" dirty="0">
                    <a:solidFill>
                      <a:srgbClr val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标度关系</a:t>
                </a:r>
                <a:endParaRPr lang="zh-CN" altLang="en-US" dirty="0">
                  <a:latin typeface="+mj-ea"/>
                  <a:ea typeface="+mj-ea"/>
                </a:endParaRPr>
              </a:p>
            </p:txBody>
          </p:sp>
        </mc:Choice>
        <mc:Fallback xmlns="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9EE4DA20-406E-4E99-946A-3C311A7FCE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746" y="966972"/>
                <a:ext cx="3418949" cy="461665"/>
              </a:xfrm>
              <a:prstGeom prst="rect">
                <a:avLst/>
              </a:prstGeom>
              <a:blipFill>
                <a:blip r:embed="rId10"/>
                <a:stretch>
                  <a:fillRect l="-2852" t="-14667" r="-1604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矩形 4">
            <a:extLst>
              <a:ext uri="{FF2B5EF4-FFF2-40B4-BE49-F238E27FC236}">
                <a16:creationId xmlns:a16="http://schemas.microsoft.com/office/drawing/2014/main" id="{D3C141B2-5AE8-403D-9B4C-7B6EF36776F2}"/>
              </a:ext>
            </a:extLst>
          </p:cNvPr>
          <p:cNvSpPr/>
          <p:nvPr/>
        </p:nvSpPr>
        <p:spPr>
          <a:xfrm>
            <a:off x="5252918" y="963491"/>
            <a:ext cx="3262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低耗散卡诺热机的优化</a:t>
            </a:r>
            <a:endParaRPr lang="zh-CN" altLang="en-US" dirty="0"/>
          </a:p>
        </p:txBody>
      </p:sp>
      <p:sp>
        <p:nvSpPr>
          <p:cNvPr id="18" name="箭头: 右 17">
            <a:extLst>
              <a:ext uri="{FF2B5EF4-FFF2-40B4-BE49-F238E27FC236}">
                <a16:creationId xmlns:a16="http://schemas.microsoft.com/office/drawing/2014/main" id="{19753007-5574-44C4-A28E-90DD41863DD9}"/>
              </a:ext>
            </a:extLst>
          </p:cNvPr>
          <p:cNvSpPr/>
          <p:nvPr/>
        </p:nvSpPr>
        <p:spPr bwMode="auto">
          <a:xfrm>
            <a:off x="4603889" y="1063501"/>
            <a:ext cx="330200" cy="279400"/>
          </a:xfrm>
          <a:prstGeom prst="rightArrow">
            <a:avLst/>
          </a:prstGeom>
          <a:solidFill>
            <a:srgbClr val="9FB1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254555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355EF0-E215-4065-B0A1-660EE2F80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理想气体有限时间压缩过程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5C256991-D147-4572-A4AC-5F7A46C47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25</a:t>
            </a:fld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B09B848-17FC-4D8B-AC28-9A50F363AD31}"/>
              </a:ext>
            </a:extLst>
          </p:cNvPr>
          <p:cNvSpPr txBox="1"/>
          <p:nvPr/>
        </p:nvSpPr>
        <p:spPr>
          <a:xfrm>
            <a:off x="1046396" y="1149513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热力学第一定律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E9DEC566-BFB3-4B9F-976C-8738FEA7E3E2}"/>
                  </a:ext>
                </a:extLst>
              </p:cNvPr>
              <p:cNvSpPr txBox="1"/>
              <p:nvPr/>
            </p:nvSpPr>
            <p:spPr>
              <a:xfrm>
                <a:off x="838254" y="1710606"/>
                <a:ext cx="2300502" cy="7935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𝑑𝑈</m:t>
                          </m:r>
                        </m:num>
                        <m:den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𝑑𝑊</m:t>
                          </m:r>
                        </m:num>
                        <m:den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𝑑𝑄</m:t>
                          </m:r>
                        </m:num>
                        <m:den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E9DEC566-BFB3-4B9F-976C-8738FEA7E3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54" y="1710606"/>
                <a:ext cx="2300502" cy="7935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组合 9">
            <a:extLst>
              <a:ext uri="{FF2B5EF4-FFF2-40B4-BE49-F238E27FC236}">
                <a16:creationId xmlns:a16="http://schemas.microsoft.com/office/drawing/2014/main" id="{2DF41964-5ED1-4CCC-A3CE-4BB7AA029BAD}"/>
              </a:ext>
            </a:extLst>
          </p:cNvPr>
          <p:cNvGrpSpPr/>
          <p:nvPr/>
        </p:nvGrpSpPr>
        <p:grpSpPr>
          <a:xfrm>
            <a:off x="4123438" y="1157672"/>
            <a:ext cx="4162878" cy="1259826"/>
            <a:chOff x="2490558" y="2859472"/>
            <a:chExt cx="4162878" cy="12598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文本框 5">
                  <a:extLst>
                    <a:ext uri="{FF2B5EF4-FFF2-40B4-BE49-F238E27FC236}">
                      <a16:creationId xmlns:a16="http://schemas.microsoft.com/office/drawing/2014/main" id="{E3BD7065-FD8A-4CBC-906F-AC7F326B95E7}"/>
                    </a:ext>
                  </a:extLst>
                </p:cNvPr>
                <p:cNvSpPr txBox="1"/>
                <p:nvPr/>
              </p:nvSpPr>
              <p:spPr>
                <a:xfrm>
                  <a:off x="2490558" y="3325747"/>
                  <a:ext cx="4162878" cy="7935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sub>
                        </m:sSub>
                        <m:f>
                          <m:f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𝑑𝑇</m:t>
                            </m:r>
                          </m:num>
                          <m:den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𝑑𝑡</m:t>
                            </m:r>
                          </m:den>
                        </m:f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=−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𝑝</m:t>
                        </m:r>
                        <m:f>
                          <m:f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𝑑𝑉</m:t>
                            </m:r>
                          </m:num>
                          <m:den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𝑑𝑡</m:t>
                            </m:r>
                          </m:den>
                        </m:f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sub>
                        </m:s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zh-CN" b="0" i="0" smtClean="0">
                                <a:latin typeface="Cambria Math" panose="02040503050406030204" pitchFamily="18" charset="0"/>
                              </a:rPr>
                              <m:t>b</m:t>
                            </m:r>
                          </m:sub>
                        </m:s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6" name="文本框 5">
                  <a:extLst>
                    <a:ext uri="{FF2B5EF4-FFF2-40B4-BE49-F238E27FC236}">
                      <a16:creationId xmlns:a16="http://schemas.microsoft.com/office/drawing/2014/main" id="{E3BD7065-FD8A-4CBC-906F-AC7F326B95E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90558" y="3325747"/>
                  <a:ext cx="4162878" cy="793551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498874A0-AA2A-4784-8BC1-0A3F469173C9}"/>
                </a:ext>
              </a:extLst>
            </p:cNvPr>
            <p:cNvSpPr txBox="1"/>
            <p:nvPr/>
          </p:nvSpPr>
          <p:spPr>
            <a:xfrm>
              <a:off x="3710222" y="2859472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气体温度变化</a:t>
              </a:r>
            </a:p>
          </p:txBody>
        </p:sp>
      </p:grpSp>
      <p:sp>
        <p:nvSpPr>
          <p:cNvPr id="11" name="箭头: 右 10">
            <a:extLst>
              <a:ext uri="{FF2B5EF4-FFF2-40B4-BE49-F238E27FC236}">
                <a16:creationId xmlns:a16="http://schemas.microsoft.com/office/drawing/2014/main" id="{DFBE8F38-7FAF-4F98-89C6-8FEFD55393D8}"/>
              </a:ext>
            </a:extLst>
          </p:cNvPr>
          <p:cNvSpPr/>
          <p:nvPr/>
        </p:nvSpPr>
        <p:spPr bwMode="auto">
          <a:xfrm>
            <a:off x="3541055" y="1631260"/>
            <a:ext cx="423334" cy="289520"/>
          </a:xfrm>
          <a:prstGeom prst="rightArrow">
            <a:avLst/>
          </a:prstGeom>
          <a:solidFill>
            <a:srgbClr val="9FB1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F82DB2FD-53F4-4C69-B597-7269DA3EE671}"/>
                  </a:ext>
                </a:extLst>
              </p:cNvPr>
              <p:cNvSpPr txBox="1"/>
              <p:nvPr/>
            </p:nvSpPr>
            <p:spPr>
              <a:xfrm>
                <a:off x="4783042" y="4944189"/>
                <a:ext cx="2890730" cy="908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≈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altLang="zh-CN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𝑛𝑅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𝛾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̇"/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</m:oMath>
                  </m:oMathPara>
                </a14:m>
                <a:endParaRPr lang="en-US" altLang="zh-CN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F82DB2FD-53F4-4C69-B597-7269DA3EE6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3042" y="4944189"/>
                <a:ext cx="2890730" cy="90864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组合 18">
            <a:extLst>
              <a:ext uri="{FF2B5EF4-FFF2-40B4-BE49-F238E27FC236}">
                <a16:creationId xmlns:a16="http://schemas.microsoft.com/office/drawing/2014/main" id="{6C7B0EE2-EEAF-40F0-91D1-7703FA39CCAD}"/>
              </a:ext>
            </a:extLst>
          </p:cNvPr>
          <p:cNvGrpSpPr/>
          <p:nvPr/>
        </p:nvGrpSpPr>
        <p:grpSpPr>
          <a:xfrm>
            <a:off x="1486913" y="5006501"/>
            <a:ext cx="2890730" cy="908646"/>
            <a:chOff x="3136034" y="3666588"/>
            <a:chExt cx="3182817" cy="90864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矩形 13">
                  <a:extLst>
                    <a:ext uri="{FF2B5EF4-FFF2-40B4-BE49-F238E27FC236}">
                      <a16:creationId xmlns:a16="http://schemas.microsoft.com/office/drawing/2014/main" id="{7E0F951E-BB08-4973-B491-943DDBC873C2}"/>
                    </a:ext>
                  </a:extLst>
                </p:cNvPr>
                <p:cNvSpPr/>
                <p:nvPr/>
              </p:nvSpPr>
              <p:spPr>
                <a:xfrm>
                  <a:off x="4806103" y="3741744"/>
                  <a:ext cx="1422217" cy="77258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0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000" i="1" smtClean="0">
                                <a:latin typeface="Cambria Math" panose="02040503050406030204" pitchFamily="18" charset="0"/>
                              </a:rPr>
                              <m:t>𝑛𝑅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sub>
                            </m:sSub>
                          </m:den>
                        </m:f>
                        <m:f>
                          <m:f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acc>
                              <m:accPr>
                                <m:chr m:val="̇"/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</m:acc>
                          </m:num>
                          <m:den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den>
                        </m:f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≪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</m:oMath>
                    </m:oMathPara>
                  </a14:m>
                  <a:endParaRPr lang="zh-CN" altLang="en-US" sz="2000" dirty="0"/>
                </a:p>
              </p:txBody>
            </p:sp>
          </mc:Choice>
          <mc:Fallback xmlns="">
            <p:sp>
              <p:nvSpPr>
                <p:cNvPr id="14" name="矩形 13">
                  <a:extLst>
                    <a:ext uri="{FF2B5EF4-FFF2-40B4-BE49-F238E27FC236}">
                      <a16:creationId xmlns:a16="http://schemas.microsoft.com/office/drawing/2014/main" id="{7E0F951E-BB08-4973-B491-943DDBC873C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06103" y="3741744"/>
                  <a:ext cx="1422217" cy="772584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57AE35AC-9F98-46BE-AA31-8339F476A609}"/>
                </a:ext>
              </a:extLst>
            </p:cNvPr>
            <p:cNvSpPr/>
            <p:nvPr/>
          </p:nvSpPr>
          <p:spPr>
            <a:xfrm>
              <a:off x="3241409" y="3841162"/>
              <a:ext cx="178474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latin typeface="黑体" panose="02010609060101010101" pitchFamily="49" charset="-122"/>
                  <a:ea typeface="黑体" panose="02010609060101010101" pitchFamily="49" charset="-122"/>
                </a:rPr>
                <a:t>缓慢调控</a:t>
              </a:r>
              <a:endPara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8" name="矩形: 圆角 17">
              <a:extLst>
                <a:ext uri="{FF2B5EF4-FFF2-40B4-BE49-F238E27FC236}">
                  <a16:creationId xmlns:a16="http://schemas.microsoft.com/office/drawing/2014/main" id="{38F06319-BEB4-4CFB-8986-09B27560A285}"/>
                </a:ext>
              </a:extLst>
            </p:cNvPr>
            <p:cNvSpPr/>
            <p:nvPr/>
          </p:nvSpPr>
          <p:spPr bwMode="auto">
            <a:xfrm>
              <a:off x="3136034" y="3666588"/>
              <a:ext cx="3182817" cy="908646"/>
            </a:xfrm>
            <a:prstGeom prst="roundRect">
              <a:avLst>
                <a:gd name="adj" fmla="val 102"/>
              </a:avLst>
            </a:prstGeom>
            <a:no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E25C1844-56B8-4AC1-A06E-1FD9D2E27BCB}"/>
              </a:ext>
            </a:extLst>
          </p:cNvPr>
          <p:cNvGrpSpPr/>
          <p:nvPr/>
        </p:nvGrpSpPr>
        <p:grpSpPr>
          <a:xfrm>
            <a:off x="1435069" y="3172093"/>
            <a:ext cx="6273861" cy="1453682"/>
            <a:chOff x="1351267" y="2382710"/>
            <a:chExt cx="6273861" cy="145368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文本框 6">
                  <a:extLst>
                    <a:ext uri="{FF2B5EF4-FFF2-40B4-BE49-F238E27FC236}">
                      <a16:creationId xmlns:a16="http://schemas.microsoft.com/office/drawing/2014/main" id="{F2E2F959-5C5F-4CFD-B846-BA4957F584EE}"/>
                    </a:ext>
                  </a:extLst>
                </p:cNvPr>
                <p:cNvSpPr txBox="1"/>
                <p:nvPr/>
              </p:nvSpPr>
              <p:spPr>
                <a:xfrm>
                  <a:off x="1351267" y="2382710"/>
                  <a:ext cx="1577483" cy="9566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sub>
                        </m:s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𝑛𝑅𝑇</m:t>
                        </m:r>
                      </m:oMath>
                    </m:oMathPara>
                  </a14:m>
                  <a:endParaRPr lang="en-US" altLang="zh-CN" sz="2000" dirty="0"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7" name="文本框 6">
                  <a:extLst>
                    <a:ext uri="{FF2B5EF4-FFF2-40B4-BE49-F238E27FC236}">
                      <a16:creationId xmlns:a16="http://schemas.microsoft.com/office/drawing/2014/main" id="{F2E2F959-5C5F-4CFD-B846-BA4957F584E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51267" y="2382710"/>
                  <a:ext cx="1577483" cy="956609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矩形 15">
                  <a:extLst>
                    <a:ext uri="{FF2B5EF4-FFF2-40B4-BE49-F238E27FC236}">
                      <a16:creationId xmlns:a16="http://schemas.microsoft.com/office/drawing/2014/main" id="{051E4098-E4B0-44F6-B9DD-3810E45CB9A6}"/>
                    </a:ext>
                  </a:extLst>
                </p:cNvPr>
                <p:cNvSpPr/>
                <p:nvPr/>
              </p:nvSpPr>
              <p:spPr>
                <a:xfrm>
                  <a:off x="5458217" y="2484987"/>
                  <a:ext cx="2166911" cy="122411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000">
                              <a:latin typeface="Cambria Math" panose="02040503050406030204" pitchFamily="18" charset="0"/>
                            </a:rPr>
                            <m:t>b</m:t>
                          </m:r>
                        </m:sub>
                      </m:sSub>
                    </m:oMath>
                  </a14:m>
                  <a:r>
                    <a:rPr lang="en-US" altLang="zh-CN" sz="2000" dirty="0">
                      <a:latin typeface="黑体" panose="02010609060101010101" pitchFamily="49" charset="-122"/>
                      <a:ea typeface="黑体" panose="02010609060101010101" pitchFamily="49" charset="-122"/>
                    </a:rPr>
                    <a:t>	</a:t>
                  </a:r>
                  <a:r>
                    <a:rPr lang="zh-CN" altLang="en-US" sz="2000" dirty="0">
                      <a:latin typeface="黑体" panose="02010609060101010101" pitchFamily="49" charset="-122"/>
                      <a:ea typeface="黑体" panose="02010609060101010101" pitchFamily="49" charset="-122"/>
                    </a:rPr>
                    <a:t>热库温度</a:t>
                  </a:r>
                  <a:endParaRPr lang="en-US" altLang="zh-CN" sz="2000" dirty="0"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  <a:p>
                  <a:pPr>
                    <a:lnSpc>
                      <a:spcPct val="200000"/>
                    </a:lnSpc>
                  </a:pPr>
                  <a14:m>
                    <m:oMath xmlns:m="http://schemas.openxmlformats.org/officeDocument/2006/math"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𝛾</m:t>
                      </m:r>
                    </m:oMath>
                  </a14:m>
                  <a:r>
                    <a:rPr lang="en-US" altLang="zh-CN" sz="2000" dirty="0">
                      <a:latin typeface="黑体" panose="02010609060101010101" pitchFamily="49" charset="-122"/>
                      <a:ea typeface="黑体" panose="02010609060101010101" pitchFamily="49" charset="-122"/>
                    </a:rPr>
                    <a:t>   	</a:t>
                  </a:r>
                  <a:r>
                    <a:rPr lang="zh-CN" altLang="en-US" sz="2000" dirty="0">
                      <a:latin typeface="黑体" panose="02010609060101010101" pitchFamily="49" charset="-122"/>
                      <a:ea typeface="黑体" panose="02010609060101010101" pitchFamily="49" charset="-122"/>
                    </a:rPr>
                    <a:t>冷却速率</a:t>
                  </a:r>
                  <a:endParaRPr lang="en-US" altLang="zh-CN" sz="2000" dirty="0"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16" name="矩形 15">
                  <a:extLst>
                    <a:ext uri="{FF2B5EF4-FFF2-40B4-BE49-F238E27FC236}">
                      <a16:creationId xmlns:a16="http://schemas.microsoft.com/office/drawing/2014/main" id="{051E4098-E4B0-44F6-B9DD-3810E45CB9A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58217" y="2484987"/>
                  <a:ext cx="2166911" cy="1224118"/>
                </a:xfrm>
                <a:prstGeom prst="rect">
                  <a:avLst/>
                </a:prstGeom>
                <a:blipFill>
                  <a:blip r:embed="rId10"/>
                  <a:stretch>
                    <a:fillRect r="-562" b="-6965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4DF8CDAC-484E-4FD4-A84E-D30A7E473E48}"/>
                </a:ext>
              </a:extLst>
            </p:cNvPr>
            <p:cNvSpPr/>
            <p:nvPr/>
          </p:nvSpPr>
          <p:spPr>
            <a:xfrm>
              <a:off x="2801858" y="2734735"/>
              <a:ext cx="249299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单原子气体等容热容</a:t>
              </a:r>
              <a:endParaRPr lang="zh-CN" altLang="en-US" sz="2000" dirty="0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4A230104-2EC0-424D-A5B4-96211A26B652}"/>
                </a:ext>
              </a:extLst>
            </p:cNvPr>
            <p:cNvSpPr/>
            <p:nvPr/>
          </p:nvSpPr>
          <p:spPr>
            <a:xfrm>
              <a:off x="2797038" y="3277064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latin typeface="黑体" panose="02010609060101010101" pitchFamily="49" charset="-122"/>
                  <a:ea typeface="黑体" panose="02010609060101010101" pitchFamily="49" charset="-122"/>
                </a:rPr>
                <a:t>气体压强</a:t>
              </a:r>
              <a:endParaRPr lang="zh-CN" altLang="en-US" sz="20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矩形 20">
                  <a:extLst>
                    <a:ext uri="{FF2B5EF4-FFF2-40B4-BE49-F238E27FC236}">
                      <a16:creationId xmlns:a16="http://schemas.microsoft.com/office/drawing/2014/main" id="{812376DC-3778-4D07-85F4-23EEE8A2A305}"/>
                    </a:ext>
                  </a:extLst>
                </p:cNvPr>
                <p:cNvSpPr/>
                <p:nvPr/>
              </p:nvSpPr>
              <p:spPr>
                <a:xfrm>
                  <a:off x="1438224" y="3167876"/>
                  <a:ext cx="1198341" cy="66851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000" i="1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𝑝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=</m:t>
                        </m:r>
                        <m:f>
                          <m:f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𝑛𝑅𝑇</m:t>
                            </m:r>
                          </m:num>
                          <m:den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den>
                        </m:f>
                      </m:oMath>
                    </m:oMathPara>
                  </a14:m>
                  <a:endParaRPr lang="zh-CN" altLang="en-US" sz="2000" dirty="0"/>
                </a:p>
              </p:txBody>
            </p:sp>
          </mc:Choice>
          <mc:Fallback xmlns="">
            <p:sp>
              <p:nvSpPr>
                <p:cNvPr id="21" name="矩形 20">
                  <a:extLst>
                    <a:ext uri="{FF2B5EF4-FFF2-40B4-BE49-F238E27FC236}">
                      <a16:creationId xmlns:a16="http://schemas.microsoft.com/office/drawing/2014/main" id="{812376DC-3778-4D07-85F4-23EEE8A2A30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38224" y="3167876"/>
                  <a:ext cx="1198341" cy="668516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3" name="标注: 线形(带强调线) 22">
            <a:extLst>
              <a:ext uri="{FF2B5EF4-FFF2-40B4-BE49-F238E27FC236}">
                <a16:creationId xmlns:a16="http://schemas.microsoft.com/office/drawing/2014/main" id="{D9B261ED-8421-42F8-8195-B763CCCBB22B}"/>
              </a:ext>
            </a:extLst>
          </p:cNvPr>
          <p:cNvSpPr/>
          <p:nvPr/>
        </p:nvSpPr>
        <p:spPr bwMode="auto">
          <a:xfrm rot="16200000">
            <a:off x="6882701" y="1189316"/>
            <a:ext cx="914400" cy="1515407"/>
          </a:xfrm>
          <a:prstGeom prst="accentCallout1">
            <a:avLst>
              <a:gd name="adj1" fmla="val 40749"/>
              <a:gd name="adj2" fmla="val -5208"/>
              <a:gd name="adj3" fmla="val 51532"/>
              <a:gd name="adj4" fmla="val -41459"/>
            </a:avLst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FFFFFF"/>
              </a:highlight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AF75940F-84C1-46A6-BDF1-CD7070D9FE2F}"/>
              </a:ext>
            </a:extLst>
          </p:cNvPr>
          <p:cNvSpPr txBox="1"/>
          <p:nvPr/>
        </p:nvSpPr>
        <p:spPr>
          <a:xfrm>
            <a:off x="6629044" y="2736367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+mj-ea"/>
                <a:ea typeface="+mj-ea"/>
              </a:rPr>
              <a:t>线性传热定律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5B74F29E-A28A-45A9-B3DE-49DEEE471ADE}"/>
                  </a:ext>
                </a:extLst>
              </p:cNvPr>
              <p:cNvSpPr txBox="1"/>
              <p:nvPr/>
            </p:nvSpPr>
            <p:spPr>
              <a:xfrm>
                <a:off x="3649570" y="2741550"/>
                <a:ext cx="2300503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latin typeface="+mj-ea"/>
                    <a:ea typeface="+mj-ea"/>
                  </a:rPr>
                  <a:t>气体内部弛豫极快⇒气体温度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+mj-ea"/>
                      </a:rPr>
                      <m:t>𝑇</m:t>
                    </m:r>
                  </m:oMath>
                </a14:m>
                <a:endParaRPr lang="zh-CN" altLang="en-US" sz="2000" dirty="0">
                  <a:latin typeface="+mj-ea"/>
                  <a:ea typeface="+mj-ea"/>
                </a:endParaRPr>
              </a:p>
            </p:txBody>
          </p:sp>
        </mc:Choice>
        <mc:Fallback xmlns="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5B74F29E-A28A-45A9-B3DE-49DEEE471A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9570" y="2741550"/>
                <a:ext cx="2300503" cy="707886"/>
              </a:xfrm>
              <a:prstGeom prst="rect">
                <a:avLst/>
              </a:prstGeom>
              <a:blipFill>
                <a:blip r:embed="rId12"/>
                <a:stretch>
                  <a:fillRect l="-2918" t="-5172" b="-1465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标注: 线形(带强调线) 25">
            <a:extLst>
              <a:ext uri="{FF2B5EF4-FFF2-40B4-BE49-F238E27FC236}">
                <a16:creationId xmlns:a16="http://schemas.microsoft.com/office/drawing/2014/main" id="{6BCDB198-A90D-4253-B191-482945751C4E}"/>
              </a:ext>
            </a:extLst>
          </p:cNvPr>
          <p:cNvSpPr/>
          <p:nvPr/>
        </p:nvSpPr>
        <p:spPr bwMode="auto">
          <a:xfrm rot="16200000">
            <a:off x="4325564" y="1805967"/>
            <a:ext cx="581971" cy="665044"/>
          </a:xfrm>
          <a:prstGeom prst="accentCallout1">
            <a:avLst>
              <a:gd name="adj1" fmla="val 40749"/>
              <a:gd name="adj2" fmla="val -5208"/>
              <a:gd name="adj3" fmla="val 26396"/>
              <a:gd name="adj4" fmla="val -60681"/>
            </a:avLst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FFFFFF"/>
              </a:highlight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896735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DEB00F-807B-4382-9F74-3B050BFC7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压缩过程调控方式优化</a:t>
            </a:r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4A28E362-2A75-44D5-BFF7-D922C1913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26</a:t>
            </a:fld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C01B36C-78DB-4F39-8655-4809F893172B}"/>
              </a:ext>
            </a:extLst>
          </p:cNvPr>
          <p:cNvSpPr txBox="1"/>
          <p:nvPr/>
        </p:nvSpPr>
        <p:spPr>
          <a:xfrm>
            <a:off x="1309568" y="935016"/>
            <a:ext cx="3262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+mj-ea"/>
                <a:ea typeface="+mj-ea"/>
              </a:rPr>
              <a:t>有限时间等温压缩做功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36183A61-B1CD-455B-AD3E-8CEB88367852}"/>
                  </a:ext>
                </a:extLst>
              </p:cNvPr>
              <p:cNvSpPr txBox="1"/>
              <p:nvPr/>
            </p:nvSpPr>
            <p:spPr>
              <a:xfrm>
                <a:off x="1797965" y="2986327"/>
                <a:ext cx="2160189" cy="10282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000" dirty="0">
                    <a:solidFill>
                      <a:srgbClr val="2E7FB5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准静态做功</a:t>
                </a:r>
                <a:endParaRPr lang="en-US" altLang="zh-CN" sz="2000" dirty="0">
                  <a:solidFill>
                    <a:srgbClr val="2E7FB5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b="0" i="1" smtClean="0">
                              <a:solidFill>
                                <a:srgbClr val="2E7FB5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solidFill>
                                <a:srgbClr val="2E7FB5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𝑊</m:t>
                          </m:r>
                        </m:e>
                        <m:sub>
                          <m:r>
                            <a:rPr lang="en-US" altLang="zh-CN" sz="2000" b="0" i="1" smtClean="0">
                              <a:solidFill>
                                <a:srgbClr val="2E7FB5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(0)</m:t>
                          </m:r>
                        </m:sub>
                      </m:sSub>
                      <m:r>
                        <m:rPr>
                          <m:aln/>
                        </m:rPr>
                        <a:rPr lang="en-US" altLang="zh-CN" sz="2000" i="1">
                          <a:solidFill>
                            <a:srgbClr val="2E7FB5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r>
                        <a:rPr lang="en-US" altLang="zh-CN" sz="2000" i="1">
                          <a:solidFill>
                            <a:srgbClr val="2E7FB5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𝑛𝑅</m:t>
                      </m:r>
                      <m:sSub>
                        <m:sSubPr>
                          <m:ctrlPr>
                            <a:rPr lang="en-US" altLang="zh-CN" sz="2000" i="1">
                              <a:solidFill>
                                <a:srgbClr val="2E7FB5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sSubPr>
                        <m:e>
                          <m:r>
                            <a:rPr lang="en-US" altLang="zh-CN" sz="2000" i="1">
                              <a:solidFill>
                                <a:srgbClr val="2E7FB5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𝑇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000" i="1">
                              <a:solidFill>
                                <a:srgbClr val="2E7FB5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b</m:t>
                          </m:r>
                        </m:sub>
                      </m:sSub>
                      <m:func>
                        <m:funcPr>
                          <m:ctrlPr>
                            <a:rPr lang="en-US" altLang="zh-CN" sz="2000" i="1">
                              <a:solidFill>
                                <a:srgbClr val="2E7FB5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sz="2000">
                              <a:solidFill>
                                <a:srgbClr val="2E7FB5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ln</m:t>
                          </m:r>
                        </m:fName>
                        <m:e>
                          <m:f>
                            <m:fPr>
                              <m:ctrlPr>
                                <a:rPr lang="en-US" altLang="zh-CN" sz="2000" i="1">
                                  <a:solidFill>
                                    <a:srgbClr val="2E7FB5"/>
                                  </a:solidFill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altLang="zh-CN" sz="2000" i="1">
                                      <a:solidFill>
                                        <a:srgbClr val="2E7FB5"/>
                                      </a:solidFill>
                                      <a:latin typeface="Cambria Math" panose="02040503050406030204" pitchFamily="18" charset="0"/>
                                      <a:ea typeface="黑体" panose="02010609060101010101" pitchFamily="49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000" i="1">
                                      <a:solidFill>
                                        <a:srgbClr val="2E7FB5"/>
                                      </a:solidFill>
                                      <a:latin typeface="Cambria Math" panose="02040503050406030204" pitchFamily="18" charset="0"/>
                                      <a:ea typeface="黑体" panose="02010609060101010101" pitchFamily="49" charset="-122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altLang="zh-CN" sz="2000" i="1">
                                      <a:solidFill>
                                        <a:srgbClr val="2E7FB5"/>
                                      </a:solidFill>
                                      <a:latin typeface="Cambria Math" panose="02040503050406030204" pitchFamily="18" charset="0"/>
                                      <a:ea typeface="黑体" panose="02010609060101010101" pitchFamily="49" charset="-122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altLang="zh-CN" sz="2000" i="1">
                                      <a:solidFill>
                                        <a:srgbClr val="2E7FB5"/>
                                      </a:solidFill>
                                      <a:latin typeface="Cambria Math" panose="02040503050406030204" pitchFamily="18" charset="0"/>
                                      <a:ea typeface="黑体" panose="02010609060101010101" pitchFamily="49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000" i="1">
                                      <a:solidFill>
                                        <a:srgbClr val="2E7FB5"/>
                                      </a:solidFill>
                                      <a:latin typeface="Cambria Math" panose="02040503050406030204" pitchFamily="18" charset="0"/>
                                      <a:ea typeface="黑体" panose="02010609060101010101" pitchFamily="49" charset="-122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altLang="zh-CN" sz="2000" i="1">
                                      <a:solidFill>
                                        <a:srgbClr val="2E7FB5"/>
                                      </a:solidFill>
                                      <a:latin typeface="Cambria Math" panose="02040503050406030204" pitchFamily="18" charset="0"/>
                                      <a:ea typeface="黑体" panose="02010609060101010101" pitchFamily="49" charset="-122"/>
                                    </a:rPr>
                                    <m:t>𝜏</m:t>
                                  </m:r>
                                </m:sub>
                              </m:sSub>
                            </m:den>
                          </m:f>
                        </m:e>
                      </m:func>
                    </m:oMath>
                  </m:oMathPara>
                </a14:m>
                <a:endParaRPr lang="zh-CN" altLang="en-US" sz="2000" dirty="0">
                  <a:solidFill>
                    <a:srgbClr val="2E7FB5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36183A61-B1CD-455B-AD3E-8CEB883678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7965" y="2986327"/>
                <a:ext cx="2160189" cy="1028230"/>
              </a:xfrm>
              <a:prstGeom prst="rect">
                <a:avLst/>
              </a:prstGeom>
              <a:blipFill>
                <a:blip r:embed="rId2"/>
                <a:stretch>
                  <a:fillRect t="-355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90BE151C-EF43-4AF9-91EC-65422BD3A04F}"/>
                  </a:ext>
                </a:extLst>
              </p:cNvPr>
              <p:cNvSpPr txBox="1"/>
              <p:nvPr/>
            </p:nvSpPr>
            <p:spPr>
              <a:xfrm>
                <a:off x="1422032" y="1406141"/>
                <a:ext cx="4653582" cy="14566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m:rPr>
                          <m:aln/>
                        </m:rP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sup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acc>
                            <m:accPr>
                              <m:chr m:val="̇"/>
                              <m:ctrlP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trlPr>
                            <a:rPr lang="en-US" altLang="zh-CN" sz="2000" b="0" i="1" smtClean="0">
                              <a:solidFill>
                                <a:srgbClr val="2E7FB5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CN" sz="2000" b="0" i="1" smtClean="0">
                              <a:solidFill>
                                <a:srgbClr val="2E7FB5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CN" sz="2000" b="0" i="1" smtClean="0">
                              <a:solidFill>
                                <a:srgbClr val="2E7FB5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sup>
                        <m:e>
                          <m:f>
                            <m:fPr>
                              <m:ctrlPr>
                                <a:rPr lang="en-US" altLang="zh-CN" sz="2000" i="1">
                                  <a:solidFill>
                                    <a:srgbClr val="2E7FB5"/>
                                  </a:solidFill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</m:ctrlPr>
                            </m:fPr>
                            <m:num>
                              <m:r>
                                <a:rPr lang="en-US" altLang="zh-CN" sz="2000" i="1">
                                  <a:solidFill>
                                    <a:srgbClr val="2E7FB5"/>
                                  </a:solidFill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𝑛𝑅</m:t>
                              </m:r>
                              <m:sSub>
                                <m:sSubPr>
                                  <m:ctrlPr>
                                    <a:rPr lang="en-US" altLang="zh-CN" sz="2000" i="1">
                                      <a:solidFill>
                                        <a:srgbClr val="2E7FB5"/>
                                      </a:solidFill>
                                      <a:latin typeface="Cambria Math" panose="02040503050406030204" pitchFamily="18" charset="0"/>
                                      <a:ea typeface="黑体" panose="02010609060101010101" pitchFamily="49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000" i="1">
                                      <a:solidFill>
                                        <a:srgbClr val="2E7FB5"/>
                                      </a:solidFill>
                                      <a:latin typeface="Cambria Math" panose="02040503050406030204" pitchFamily="18" charset="0"/>
                                      <a:ea typeface="黑体" panose="02010609060101010101" pitchFamily="49" charset="-122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altLang="zh-CN" sz="2000" i="1">
                                      <a:solidFill>
                                        <a:srgbClr val="2E7FB5"/>
                                      </a:solidFill>
                                      <a:latin typeface="Cambria Math" panose="02040503050406030204" pitchFamily="18" charset="0"/>
                                      <a:ea typeface="黑体" panose="02010609060101010101" pitchFamily="49" charset="-122"/>
                                    </a:rPr>
                                    <m:t>𝑏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altLang="zh-CN" sz="2000" i="1">
                                  <a:solidFill>
                                    <a:srgbClr val="2E7FB5"/>
                                  </a:solidFill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𝑉</m:t>
                              </m:r>
                            </m:den>
                          </m:f>
                          <m:acc>
                            <m:accPr>
                              <m:chr m:val="̇"/>
                              <m:ctrlPr>
                                <a:rPr lang="en-US" altLang="zh-CN" sz="2000" i="1">
                                  <a:solidFill>
                                    <a:srgbClr val="2E7FB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000" i="1">
                                  <a:solidFill>
                                    <a:srgbClr val="2E7FB5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  <m:r>
                            <a:rPr lang="en-US" altLang="zh-CN" sz="2000" b="0" i="1" smtClean="0">
                              <a:solidFill>
                                <a:srgbClr val="2E7FB5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trlPr>
                            <a:rPr lang="en-US" altLang="zh-CN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CN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CN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sup>
                        <m:e>
                          <m:f>
                            <m:fPr>
                              <m:ctrlPr>
                                <a:rPr lang="en-US" altLang="zh-CN" sz="20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altLang="zh-CN" sz="20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altLang="zh-CN" sz="2000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sz="2000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𝑛𝑅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altLang="zh-CN" sz="20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altLang="zh-CN" sz="20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0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altLang="zh-CN" sz="20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altLang="zh-CN" sz="20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0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  <m:r>
                                    <a:rPr lang="en-US" altLang="zh-CN" sz="20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altLang="zh-CN" sz="20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sub>
                              </m:sSub>
                            </m:den>
                          </m:f>
                          <m:f>
                            <m:fPr>
                              <m:ctrlPr>
                                <a:rPr lang="en-US" altLang="zh-CN" sz="20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altLang="zh-CN" sz="20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altLang="zh-CN" sz="2000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CN" sz="2000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US" altLang="zh-CN" sz="20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altLang="zh-CN" sz="20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0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en-US" altLang="zh-CN" sz="20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altLang="zh-CN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90BE151C-EF43-4AF9-91EC-65422BD3A0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2032" y="1406141"/>
                <a:ext cx="4653582" cy="1456617"/>
              </a:xfrm>
              <a:prstGeom prst="rect">
                <a:avLst/>
              </a:prstGeom>
              <a:blipFill>
                <a:blip r:embed="rId3"/>
                <a:stretch>
                  <a:fillRect r="-13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组合 6">
            <a:extLst>
              <a:ext uri="{FF2B5EF4-FFF2-40B4-BE49-F238E27FC236}">
                <a16:creationId xmlns:a16="http://schemas.microsoft.com/office/drawing/2014/main" id="{BAB7A5DB-E9E2-42E4-8EEE-6699A8023475}"/>
              </a:ext>
            </a:extLst>
          </p:cNvPr>
          <p:cNvGrpSpPr/>
          <p:nvPr/>
        </p:nvGrpSpPr>
        <p:grpSpPr>
          <a:xfrm>
            <a:off x="4862945" y="2987899"/>
            <a:ext cx="1387752" cy="905985"/>
            <a:chOff x="5202035" y="2358169"/>
            <a:chExt cx="1387752" cy="905985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ACCB20F4-AF50-47FF-BE2D-CB426CD18622}"/>
                </a:ext>
              </a:extLst>
            </p:cNvPr>
            <p:cNvSpPr/>
            <p:nvPr/>
          </p:nvSpPr>
          <p:spPr>
            <a:xfrm>
              <a:off x="5290617" y="2358169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rgbClr val="C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不可逆功</a:t>
              </a:r>
              <a:endParaRPr lang="en-US" altLang="zh-CN" sz="20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90CCB829-18EE-401E-AC3C-C3898185E9E1}"/>
                    </a:ext>
                  </a:extLst>
                </p:cNvPr>
                <p:cNvSpPr/>
                <p:nvPr/>
              </p:nvSpPr>
              <p:spPr>
                <a:xfrm>
                  <a:off x="5202035" y="2851220"/>
                  <a:ext cx="1387752" cy="41293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sz="20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0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p>
                            <m:r>
                              <a:rPr lang="en-US" altLang="zh-CN" sz="20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US" altLang="zh-CN" sz="2000" b="0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irr</m:t>
                            </m:r>
                            <m:r>
                              <a:rPr lang="en-US" altLang="zh-CN" sz="20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  <m:r>
                          <a:rPr lang="en-US" altLang="zh-CN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&gt;0</m:t>
                        </m:r>
                      </m:oMath>
                    </m:oMathPara>
                  </a14:m>
                  <a:endParaRPr lang="zh-CN" altLang="en-US" sz="2000" dirty="0"/>
                </a:p>
              </p:txBody>
            </p:sp>
          </mc:Choice>
          <mc:Fallback xmlns=""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90CCB829-18EE-401E-AC3C-C3898185E9E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02035" y="2851220"/>
                  <a:ext cx="1387752" cy="412934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8BD51154-AF76-4689-94E6-6829F3871CE0}"/>
              </a:ext>
            </a:extLst>
          </p:cNvPr>
          <p:cNvGrpSpPr/>
          <p:nvPr/>
        </p:nvGrpSpPr>
        <p:grpSpPr>
          <a:xfrm>
            <a:off x="6474436" y="1391593"/>
            <a:ext cx="1920240" cy="1028229"/>
            <a:chOff x="6934200" y="1835538"/>
            <a:chExt cx="1920240" cy="10282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矩形 10">
                  <a:extLst>
                    <a:ext uri="{FF2B5EF4-FFF2-40B4-BE49-F238E27FC236}">
                      <a16:creationId xmlns:a16="http://schemas.microsoft.com/office/drawing/2014/main" id="{4790464D-E4AB-4774-9BE7-C556658AF02C}"/>
                    </a:ext>
                  </a:extLst>
                </p:cNvPr>
                <p:cNvSpPr/>
                <p:nvPr/>
              </p:nvSpPr>
              <p:spPr>
                <a:xfrm>
                  <a:off x="7006945" y="1948703"/>
                  <a:ext cx="1753364" cy="77559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zh-CN" altLang="en-US" sz="20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CN" altLang="en-US" sz="20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p>
                            <m:r>
                              <a:rPr lang="zh-CN" altLang="en-US" sz="20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US" altLang="zh-CN" sz="2000" b="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ir</m:t>
                            </m:r>
                            <m:r>
                              <m:rPr>
                                <m:sty m:val="p"/>
                              </m:rPr>
                              <a:rPr lang="en-US" altLang="zh-CN" sz="2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r</m:t>
                            </m:r>
                            <m:r>
                              <a:rPr lang="zh-CN" altLang="en-US" sz="20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  <m:r>
                          <a:rPr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~</m:t>
                        </m:r>
                        <m:f>
                          <m:fPr>
                            <m:ctrlPr>
                              <a:rPr lang="en-US" altLang="zh-CN" sz="20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  <m:t>𝑊</m:t>
                                </m:r>
                              </m:e>
                              <m:sup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zh-CN" sz="2000" i="0">
                                    <a:latin typeface="Cambria Math" panose="02040503050406030204" pitchFamily="18" charset="0"/>
                                  </a:rPr>
                                  <m:t>irr</m:t>
                                </m:r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p>
                          </m:num>
                          <m:den>
                            <m:sSub>
                              <m:sSubPr>
                                <m:ctrlPr>
                                  <a:rPr lang="en-US" altLang="zh-CN" sz="20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altLang="zh-CN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lang="zh-CN" altLang="en-US" sz="20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1" name="矩形 10">
                  <a:extLst>
                    <a:ext uri="{FF2B5EF4-FFF2-40B4-BE49-F238E27FC236}">
                      <a16:creationId xmlns:a16="http://schemas.microsoft.com/office/drawing/2014/main" id="{4790464D-E4AB-4774-9BE7-C556658AF02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06945" y="1948703"/>
                  <a:ext cx="1753364" cy="775597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CEEF3A0C-0141-4793-8134-78902CDDB0D9}"/>
                </a:ext>
              </a:extLst>
            </p:cNvPr>
            <p:cNvSpPr/>
            <p:nvPr/>
          </p:nvSpPr>
          <p:spPr bwMode="auto">
            <a:xfrm>
              <a:off x="6934200" y="1835538"/>
              <a:ext cx="1920240" cy="1028229"/>
            </a:xfrm>
            <a:prstGeom prst="ellipse">
              <a:avLst/>
            </a:prstGeom>
            <a:noFill/>
            <a:ln w="28575" cap="flat" cmpd="sng" algn="ctr">
              <a:solidFill>
                <a:srgbClr val="C00000"/>
              </a:solidFill>
              <a:prstDash val="sysDash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13" name="矩形 12">
            <a:extLst>
              <a:ext uri="{FF2B5EF4-FFF2-40B4-BE49-F238E27FC236}">
                <a16:creationId xmlns:a16="http://schemas.microsoft.com/office/drawing/2014/main" id="{58415173-0E5A-41F2-879F-65EF7CC8BEDE}"/>
              </a:ext>
            </a:extLst>
          </p:cNvPr>
          <p:cNvSpPr/>
          <p:nvPr/>
        </p:nvSpPr>
        <p:spPr bwMode="auto">
          <a:xfrm>
            <a:off x="4853517" y="2915498"/>
            <a:ext cx="1443223" cy="102823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ysDash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265FA8BC-8D2A-4DFC-A20A-D28AC2E66956}"/>
              </a:ext>
            </a:extLst>
          </p:cNvPr>
          <p:cNvSpPr txBox="1"/>
          <p:nvPr/>
        </p:nvSpPr>
        <p:spPr>
          <a:xfrm>
            <a:off x="7054042" y="2999880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+mj-ea"/>
                <a:ea typeface="+mj-ea"/>
              </a:rPr>
              <a:t>调控方式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5790AB4-59FC-4622-8627-7E8E7409EF07}"/>
              </a:ext>
            </a:extLst>
          </p:cNvPr>
          <p:cNvSpPr txBox="1"/>
          <p:nvPr/>
        </p:nvSpPr>
        <p:spPr>
          <a:xfrm>
            <a:off x="7055308" y="335978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+mj-ea"/>
                <a:ea typeface="+mj-ea"/>
              </a:rPr>
              <a:t>调控时长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96BC007-258D-4063-BAD1-378E537F0D8B}"/>
              </a:ext>
            </a:extLst>
          </p:cNvPr>
          <p:cNvSpPr txBox="1"/>
          <p:nvPr/>
        </p:nvSpPr>
        <p:spPr>
          <a:xfrm>
            <a:off x="6326020" y="3187954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+mj-ea"/>
                <a:ea typeface="+mj-ea"/>
              </a:rPr>
              <a:t>依赖</a:t>
            </a:r>
          </a:p>
        </p:txBody>
      </p:sp>
      <p:sp>
        <p:nvSpPr>
          <p:cNvPr id="20" name="左大括号 19">
            <a:extLst>
              <a:ext uri="{FF2B5EF4-FFF2-40B4-BE49-F238E27FC236}">
                <a16:creationId xmlns:a16="http://schemas.microsoft.com/office/drawing/2014/main" id="{98B6C48D-BEDD-405E-9579-817665D7CAC4}"/>
              </a:ext>
            </a:extLst>
          </p:cNvPr>
          <p:cNvSpPr/>
          <p:nvPr/>
        </p:nvSpPr>
        <p:spPr bwMode="auto">
          <a:xfrm>
            <a:off x="6991007" y="3184951"/>
            <a:ext cx="120829" cy="443824"/>
          </a:xfrm>
          <a:prstGeom prst="leftBrace">
            <a:avLst>
              <a:gd name="adj1" fmla="val 43807"/>
              <a:gd name="adj2" fmla="val 50000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effectLst/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95CF5EAD-633F-4551-8368-BA46FA835BB0}"/>
              </a:ext>
            </a:extLst>
          </p:cNvPr>
          <p:cNvSpPr txBox="1"/>
          <p:nvPr/>
        </p:nvSpPr>
        <p:spPr>
          <a:xfrm>
            <a:off x="1309568" y="4051463"/>
            <a:ext cx="35189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0432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定义热力学长度</a:t>
            </a:r>
            <a:r>
              <a:rPr lang="en-US" altLang="zh-CN" sz="2000" dirty="0">
                <a:solidFill>
                  <a:srgbClr val="0432FF"/>
                </a:solidFill>
                <a:latin typeface="+mj-lt"/>
                <a:ea typeface="黑体" panose="02010609060101010101" pitchFamily="49" charset="-122"/>
              </a:rPr>
              <a:t>(</a:t>
            </a:r>
            <a:r>
              <a:rPr lang="zh-CN" altLang="en-US" sz="2000" dirty="0">
                <a:solidFill>
                  <a:srgbClr val="0432FF"/>
                </a:solidFill>
                <a:latin typeface="+mj-lt"/>
                <a:ea typeface="黑体" panose="02010609060101010101" pitchFamily="49" charset="-122"/>
              </a:rPr>
              <a:t>为曲线积分</a:t>
            </a:r>
            <a:r>
              <a:rPr lang="en-US" altLang="zh-CN" sz="2000" dirty="0">
                <a:solidFill>
                  <a:srgbClr val="0432FF"/>
                </a:solidFill>
                <a:latin typeface="+mj-lt"/>
                <a:ea typeface="黑体" panose="02010609060101010101" pitchFamily="49" charset="-122"/>
              </a:rPr>
              <a:t>)</a:t>
            </a:r>
            <a:endParaRPr lang="zh-CN" altLang="en-US" sz="2000" dirty="0">
              <a:solidFill>
                <a:srgbClr val="0432FF"/>
              </a:solidFill>
              <a:latin typeface="+mj-lt"/>
              <a:ea typeface="黑体" panose="02010609060101010101" pitchFamily="49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192E45AD-E241-47AE-B2D2-F5F24926C23F}"/>
                  </a:ext>
                </a:extLst>
              </p:cNvPr>
              <p:cNvSpPr txBox="1"/>
              <p:nvPr/>
            </p:nvSpPr>
            <p:spPr>
              <a:xfrm>
                <a:off x="2332828" y="4394143"/>
                <a:ext cx="3250652" cy="19111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ℒ</m:t>
                      </m:r>
                      <m:r>
                        <m:rPr>
                          <m:aln/>
                        </m:rPr>
                        <a:rPr lang="en-US" altLang="zh-CN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nary>
                        <m:naryPr>
                          <m:ctrlPr>
                            <a:rPr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sup>
                        <m:e>
                          <m:rad>
                            <m:radPr>
                              <m:degHide m:val="on"/>
                              <m:ctrlPr>
                                <a:rPr lang="en-US" altLang="zh-CN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ctrlPr>
                                    <a:rPr lang="en-US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altLang="zh-CN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altLang="zh-CN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altLang="zh-CN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𝑛𝑅</m:t>
                                          </m:r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altLang="zh-CN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lang="en-US" altLang="zh-CN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altLang="zh-CN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altLang="zh-CN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𝛾</m:t>
                                      </m:r>
                                      <m:r>
                                        <a:rPr lang="en-US" altLang="zh-CN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en-US" altLang="zh-CN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rad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acc>
                                    <m:accPr>
                                      <m:chr m:val="̇"/>
                                      <m:ctrlPr>
                                        <a:rPr lang="en-US" altLang="zh-CN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CN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</m:acc>
                                </m:num>
                                <m:den>
                                  <m:r>
                                    <a:rPr lang="en-US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den>
                              </m:f>
                            </m:e>
                          </m:d>
                          <m:r>
                            <a:rPr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altLang="zh-CN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  <m:t>𝑛𝑅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sub>
                              </m:sSub>
                            </m:den>
                          </m:f>
                        </m:e>
                      </m:rad>
                      <m:d>
                        <m:dPr>
                          <m:begChr m:val="|"/>
                          <m:endChr m:val="|"/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 sz="2000"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altLang="zh-CN" sz="20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altLang="zh-CN" sz="2000" b="0" i="1" smtClean="0">
                                          <a:latin typeface="Cambria Math" panose="02040503050406030204" pitchFamily="18" charset="0"/>
                                        </a:rPr>
                                        <m:t>𝜏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func>
                        </m:e>
                      </m:d>
                    </m:oMath>
                  </m:oMathPara>
                </a14:m>
                <a:br>
                  <a:rPr lang="en-US" altLang="zh-CN" sz="2000" b="0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</a:br>
                <a:endParaRPr lang="zh-CN" altLang="en-US" sz="2000" dirty="0"/>
              </a:p>
            </p:txBody>
          </p:sp>
        </mc:Choice>
        <mc:Fallback xmlns="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192E45AD-E241-47AE-B2D2-F5F24926C2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2828" y="4394143"/>
                <a:ext cx="3250652" cy="191110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文本框 24">
            <a:extLst>
              <a:ext uri="{FF2B5EF4-FFF2-40B4-BE49-F238E27FC236}">
                <a16:creationId xmlns:a16="http://schemas.microsoft.com/office/drawing/2014/main" id="{51B083C9-4CDB-434F-AEFE-0F8F9790C35E}"/>
              </a:ext>
            </a:extLst>
          </p:cNvPr>
          <p:cNvSpPr txBox="1"/>
          <p:nvPr/>
        </p:nvSpPr>
        <p:spPr>
          <a:xfrm>
            <a:off x="5670853" y="5127645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dirty="0">
                <a:latin typeface="+mj-ea"/>
                <a:ea typeface="+mj-ea"/>
              </a:rPr>
              <a:t>只由初末气体体积比决定</a:t>
            </a:r>
          </a:p>
        </p:txBody>
      </p:sp>
    </p:spTree>
    <p:extLst>
      <p:ext uri="{BB962C8B-B14F-4D97-AF65-F5344CB8AC3E}">
        <p14:creationId xmlns:p14="http://schemas.microsoft.com/office/powerpoint/2010/main" val="22838771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845828-BB34-4EC1-A0D1-C7571EC99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压缩过程调控方式优化</a:t>
            </a:r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956A5B74-B57F-4C40-939D-1DCB91D23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27</a:t>
            </a:fld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06079CD-3E66-47CD-967A-5B2EDD08B004}"/>
              </a:ext>
            </a:extLst>
          </p:cNvPr>
          <p:cNvSpPr txBox="1"/>
          <p:nvPr/>
        </p:nvSpPr>
        <p:spPr>
          <a:xfrm>
            <a:off x="1086294" y="1134817"/>
            <a:ext cx="32693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由柯西不等式得到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18F229F3-F811-47FC-BAA2-BB933BDADD5C}"/>
                  </a:ext>
                </a:extLst>
              </p:cNvPr>
              <p:cNvSpPr txBox="1"/>
              <p:nvPr/>
            </p:nvSpPr>
            <p:spPr>
              <a:xfrm>
                <a:off x="3640545" y="1574255"/>
                <a:ext cx="1529201" cy="7098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p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altLang="zh-CN" sz="2000" i="0">
                              <a:latin typeface="Cambria Math" panose="02040503050406030204" pitchFamily="18" charset="0"/>
                            </a:rPr>
                            <m:t>irr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ℒ</m:t>
                              </m:r>
                            </m:e>
                            <m:sup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18F229F3-F811-47FC-BAA2-BB933BDADD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0545" y="1574255"/>
                <a:ext cx="1529201" cy="70987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矩形 6">
            <a:extLst>
              <a:ext uri="{FF2B5EF4-FFF2-40B4-BE49-F238E27FC236}">
                <a16:creationId xmlns:a16="http://schemas.microsoft.com/office/drawing/2014/main" id="{5DE68DCF-3E99-4D04-B0FF-7EF96DAA721D}"/>
              </a:ext>
            </a:extLst>
          </p:cNvPr>
          <p:cNvSpPr/>
          <p:nvPr/>
        </p:nvSpPr>
        <p:spPr>
          <a:xfrm>
            <a:off x="1086294" y="2584173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最优调控满足</a:t>
            </a:r>
            <a:endParaRPr lang="zh-CN" alt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2FEDC937-9B24-4BE0-AF51-38FCD1C86E64}"/>
                  </a:ext>
                </a:extLst>
              </p:cNvPr>
              <p:cNvSpPr/>
              <p:nvPr/>
            </p:nvSpPr>
            <p:spPr>
              <a:xfrm>
                <a:off x="3772472" y="3045838"/>
                <a:ext cx="1341969" cy="720518"/>
              </a:xfrm>
              <a:prstGeom prst="rect">
                <a:avLst/>
              </a:prstGeom>
              <a:solidFill>
                <a:srgbClr val="FFFFFF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̇"/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num>
                        <m:den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  <m:r>
                        <a:rPr lang="en-US" altLang="zh-CN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zh-CN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const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2FEDC937-9B24-4BE0-AF51-38FCD1C86E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2472" y="3045838"/>
                <a:ext cx="1341969" cy="72051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1EF52A16-5FCF-43A8-8746-AA8C7E157F2E}"/>
                  </a:ext>
                </a:extLst>
              </p:cNvPr>
              <p:cNvSpPr txBox="1"/>
              <p:nvPr/>
            </p:nvSpPr>
            <p:spPr>
              <a:xfrm>
                <a:off x="3270874" y="4539809"/>
                <a:ext cx="2201179" cy="8196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000" b="0" i="0" smtClean="0">
                              <a:latin typeface="Cambria Math" panose="02040503050406030204" pitchFamily="18" charset="0"/>
                            </a:rPr>
                            <m:t>op</m:t>
                          </m:r>
                        </m:sub>
                      </m:sSub>
                      <m:d>
                        <m:d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CN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altLang="zh-CN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000" b="0" i="1" smtClean="0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altLang="zh-CN" sz="2000" b="0" i="1" smtClean="0">
                                          <a:latin typeface="Cambria Math" panose="02040503050406030204" pitchFamily="18" charset="0"/>
                                        </a:rPr>
                                        <m:t>𝜏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altLang="zh-CN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000" b="0" i="1" smtClean="0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altLang="zh-CN" sz="20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p>
                      </m:sSup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1EF52A16-5FCF-43A8-8746-AA8C7E157F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0874" y="4539809"/>
                <a:ext cx="2201179" cy="81964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文本框 9">
            <a:extLst>
              <a:ext uri="{FF2B5EF4-FFF2-40B4-BE49-F238E27FC236}">
                <a16:creationId xmlns:a16="http://schemas.microsoft.com/office/drawing/2014/main" id="{0689687D-23E8-4BF7-98A7-C40F76D18362}"/>
              </a:ext>
            </a:extLst>
          </p:cNvPr>
          <p:cNvSpPr txBox="1"/>
          <p:nvPr/>
        </p:nvSpPr>
        <p:spPr>
          <a:xfrm>
            <a:off x="1086294" y="3987690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为指数调控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ABD93E03-95AF-478C-A295-E9CCD231E7C5}"/>
                  </a:ext>
                </a:extLst>
              </p:cNvPr>
              <p:cNvSpPr/>
              <p:nvPr/>
            </p:nvSpPr>
            <p:spPr>
              <a:xfrm>
                <a:off x="6184702" y="1414951"/>
                <a:ext cx="2031325" cy="12003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1/</m:t>
                    </m:r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zh-CN" altLang="en-US" dirty="0">
                    <a:solidFill>
                      <a:srgbClr val="C00000"/>
                    </a:solidFill>
                  </a:rPr>
                  <a:t> </a:t>
                </a:r>
                <a:r>
                  <a:rPr lang="zh-CN" altLang="en-US" dirty="0">
                    <a:solidFill>
                      <a:srgbClr val="C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标度关系</a:t>
                </a:r>
                <a:endParaRPr lang="en-US" altLang="zh-CN" dirty="0">
                  <a:solidFill>
                    <a:srgbClr val="C00000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pPr algn="ctr"/>
                <a:r>
                  <a:rPr lang="en-US" altLang="zh-CN" dirty="0">
                    <a:solidFill>
                      <a:srgbClr val="C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+</a:t>
                </a:r>
                <a:endParaRPr lang="en-US" altLang="zh-CN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pPr algn="ctr"/>
                <a:r>
                  <a:rPr lang="zh-CN" altLang="en-US" dirty="0">
                    <a:solidFill>
                      <a:srgbClr val="C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不可逆功下界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ABD93E03-95AF-478C-A295-E9CCD231E7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4702" y="1414951"/>
                <a:ext cx="2031325" cy="1200329"/>
              </a:xfrm>
              <a:prstGeom prst="rect">
                <a:avLst/>
              </a:prstGeom>
              <a:blipFill>
                <a:blip r:embed="rId5"/>
                <a:stretch>
                  <a:fillRect l="-4505" t="-5584" r="-3904" b="-913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箭头: 右 15">
            <a:extLst>
              <a:ext uri="{FF2B5EF4-FFF2-40B4-BE49-F238E27FC236}">
                <a16:creationId xmlns:a16="http://schemas.microsoft.com/office/drawing/2014/main" id="{92B89229-98F5-4BF8-B050-98AFE6011DDC}"/>
              </a:ext>
            </a:extLst>
          </p:cNvPr>
          <p:cNvSpPr/>
          <p:nvPr/>
        </p:nvSpPr>
        <p:spPr bwMode="auto">
          <a:xfrm>
            <a:off x="5738166" y="1913541"/>
            <a:ext cx="446536" cy="263633"/>
          </a:xfrm>
          <a:prstGeom prst="rightArrow">
            <a:avLst/>
          </a:prstGeom>
          <a:solidFill>
            <a:srgbClr val="9FB1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37215F4C-9A6A-48BB-BCBD-3116C8067CC2}"/>
                  </a:ext>
                </a:extLst>
              </p:cNvPr>
              <p:cNvSpPr txBox="1"/>
              <p:nvPr/>
            </p:nvSpPr>
            <p:spPr>
              <a:xfrm>
                <a:off x="6769100" y="4791512"/>
                <a:ext cx="106234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𝜏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37215F4C-9A6A-48BB-BCBD-3116C8067C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9100" y="4791512"/>
                <a:ext cx="1062342" cy="400110"/>
              </a:xfrm>
              <a:prstGeom prst="rect">
                <a:avLst/>
              </a:prstGeom>
              <a:blipFill>
                <a:blip r:embed="rId6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06974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311A9B-F7A7-4F28-BDB8-9FEA03FD1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受驱动的量子开系统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D225B5F1-A130-440B-AFDB-0372B4490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28</a:t>
            </a:fld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9198EF0-97CF-477B-86D8-23474D6C8779}"/>
              </a:ext>
            </a:extLst>
          </p:cNvPr>
          <p:cNvSpPr txBox="1"/>
          <p:nvPr/>
        </p:nvSpPr>
        <p:spPr>
          <a:xfrm>
            <a:off x="1662947" y="6332886"/>
            <a:ext cx="5675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altLang="zh-CN" sz="1400" dirty="0"/>
              <a:t>V. Cavina, A. Mari, and V. Giovannetti, </a:t>
            </a:r>
            <a:r>
              <a:rPr lang="it-IT" altLang="zh-CN" sz="1400" i="1" dirty="0"/>
              <a:t>Phys. Rev. </a:t>
            </a:r>
            <a:r>
              <a:rPr lang="en-US" altLang="zh-CN" sz="1400" i="1" dirty="0"/>
              <a:t>Lett. </a:t>
            </a:r>
            <a:r>
              <a:rPr lang="en-US" altLang="zh-CN" sz="1400" dirty="0"/>
              <a:t>119, 050601 (2017).</a:t>
            </a:r>
          </a:p>
          <a:p>
            <a:r>
              <a:rPr lang="it-IT" altLang="zh-CN" sz="1400" dirty="0"/>
              <a:t>M. Scandi and M. Perarnau-Llobet, </a:t>
            </a:r>
            <a:r>
              <a:rPr lang="it-IT" altLang="zh-CN" sz="1400" i="1" dirty="0"/>
              <a:t>Quantum </a:t>
            </a:r>
            <a:r>
              <a:rPr lang="it-IT" altLang="zh-CN" sz="1400" dirty="0"/>
              <a:t>3, 197 </a:t>
            </a:r>
            <a:r>
              <a:rPr lang="en-US" altLang="zh-CN" sz="1400" dirty="0"/>
              <a:t>(2019).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0EB10247-1ABC-40D5-957B-6CF56328CBAC}"/>
                  </a:ext>
                </a:extLst>
              </p:cNvPr>
              <p:cNvSpPr txBox="1"/>
              <p:nvPr/>
            </p:nvSpPr>
            <p:spPr>
              <a:xfrm>
                <a:off x="1285292" y="1246696"/>
                <a:ext cx="6573415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有效哈密顿量</a:t>
                </a:r>
                <a:endPara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endPara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)]</m:t>
                      </m:r>
                    </m:oMath>
                  </m:oMathPara>
                </a14:m>
                <a:endPara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0EB10247-1ABC-40D5-957B-6CF56328CB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5292" y="1246696"/>
                <a:ext cx="6573415" cy="1015663"/>
              </a:xfrm>
              <a:prstGeom prst="rect">
                <a:avLst/>
              </a:prstGeom>
              <a:blipFill>
                <a:blip r:embed="rId3"/>
                <a:stretch>
                  <a:fillRect l="-1020" t="-3614" b="-662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B79140F4-9FEA-4B81-AB57-222D6F5B8B07}"/>
                  </a:ext>
                </a:extLst>
              </p:cNvPr>
              <p:cNvSpPr/>
              <p:nvPr/>
            </p:nvSpPr>
            <p:spPr>
              <a:xfrm>
                <a:off x="1285294" y="2352169"/>
                <a:ext cx="6573413" cy="10371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0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主方程</a:t>
                </a:r>
                <a:endPara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endPara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altLang="zh-CN" sz="20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acc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𝜌</m:t>
                          </m:r>
                        </m:e>
                      </m:acc>
                      <m:r>
                        <a:rPr lang="en-US" altLang="zh-CN" sz="2000" i="1" dirty="0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sSub>
                        <m:sSubPr>
                          <m:ctrlPr>
                            <a:rPr lang="en-US" altLang="zh-CN" sz="2000" i="1" dirty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sSubPr>
                        <m:e>
                          <m:r>
                            <a:rPr lang="zh-CN" altLang="en-US" sz="2000" i="1" dirty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𝔏</m:t>
                          </m:r>
                        </m:e>
                        <m:sub>
                          <m:r>
                            <a:rPr lang="en-US" altLang="zh-CN" sz="2000" i="1" dirty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𝜆</m:t>
                          </m:r>
                          <m:d>
                            <m:dPr>
                              <m:ctrlPr>
                                <a:rPr lang="en-US" altLang="zh-CN" sz="2000" i="1" dirty="0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000" i="1" dirty="0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𝑡</m:t>
                              </m:r>
                            </m:e>
                          </m:d>
                        </m:sub>
                      </m:sSub>
                      <m:r>
                        <a:rPr lang="en-US" altLang="zh-CN" sz="2000" i="1" dirty="0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[</m:t>
                      </m:r>
                      <m:r>
                        <a:rPr lang="en-US" altLang="zh-CN" sz="2000" i="1" dirty="0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𝜌</m:t>
                      </m:r>
                      <m:r>
                        <a:rPr lang="en-US" altLang="zh-CN" sz="2000" i="1" dirty="0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]</m:t>
                      </m:r>
                    </m:oMath>
                  </m:oMathPara>
                </a14:m>
                <a:endPara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B79140F4-9FEA-4B81-AB57-222D6F5B8B0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5294" y="2352169"/>
                <a:ext cx="6573413" cy="1037143"/>
              </a:xfrm>
              <a:prstGeom prst="rect">
                <a:avLst/>
              </a:prstGeom>
              <a:blipFill>
                <a:blip r:embed="rId4"/>
                <a:stretch>
                  <a:fillRect l="-1020" t="-3529" b="-35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C3A5CE06-7C42-4FB1-B8F4-7B8A9F9FAE8C}"/>
                  </a:ext>
                </a:extLst>
              </p:cNvPr>
              <p:cNvSpPr/>
              <p:nvPr/>
            </p:nvSpPr>
            <p:spPr>
              <a:xfrm>
                <a:off x="1285292" y="3575648"/>
                <a:ext cx="6573414" cy="10851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0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瞬时热平衡态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𝜌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𝑒𝑞</m:t>
                        </m:r>
                      </m:sub>
                    </m:sSub>
                    <m:d>
                      <m:d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d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𝑡</m:t>
                        </m:r>
                      </m:e>
                    </m:d>
                  </m:oMath>
                </a14:m>
                <a:r>
                  <a:rPr lang="zh-CN" altLang="en-US" sz="20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为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dirty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sSubPr>
                      <m:e>
                        <m:r>
                          <a:rPr lang="zh-CN" altLang="en-US" sz="2000" i="1" dirty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𝔏</m:t>
                        </m:r>
                      </m:e>
                      <m:sub>
                        <m:r>
                          <a:rPr lang="en-US" altLang="zh-CN" sz="2000" i="1" dirty="0"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𝜆</m:t>
                        </m:r>
                        <m:d>
                          <m:dPr>
                            <m:ctrlPr>
                              <a:rPr lang="en-US" altLang="zh-CN" sz="2000" i="1" dirty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</m:ctrlPr>
                          </m:dPr>
                          <m:e>
                            <m:r>
                              <a:rPr lang="en-US" altLang="zh-CN" sz="2000" i="1" dirty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  <m:t>𝑡</m:t>
                            </m:r>
                          </m:e>
                        </m:d>
                      </m:sub>
                    </m:sSub>
                  </m:oMath>
                </a14:m>
                <a:r>
                  <a:rPr lang="zh-CN" altLang="en-US" sz="20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唯一的零本征态</a:t>
                </a:r>
                <a:endPara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endParaRPr lang="en-US" altLang="zh-CN" sz="2000" i="1" dirty="0">
                  <a:latin typeface="Cambria Math" panose="02040503050406030204" pitchFamily="18" charset="0"/>
                  <a:ea typeface="黑体" panose="02010609060101010101" pitchFamily="49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i="1" dirty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sSubPr>
                        <m:e>
                          <m:r>
                            <a:rPr lang="zh-CN" altLang="en-US" sz="2000" i="1" dirty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𝔏</m:t>
                          </m:r>
                        </m:e>
                        <m:sub>
                          <m:r>
                            <a:rPr lang="en-US" altLang="zh-CN" sz="2000" i="1" dirty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𝜆</m:t>
                          </m:r>
                          <m:d>
                            <m:dPr>
                              <m:ctrlPr>
                                <a:rPr lang="en-US" altLang="zh-CN" sz="2000" i="1" dirty="0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000" i="1" dirty="0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𝑡</m:t>
                              </m:r>
                            </m:e>
                          </m:d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altLang="zh-CN" sz="2000" i="1" dirty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𝑒𝑞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a:rPr lang="en-US" altLang="zh-CN" sz="2000" i="1" dirty="0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=0</m:t>
                      </m:r>
                    </m:oMath>
                  </m:oMathPara>
                </a14:m>
                <a:endPara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C3A5CE06-7C42-4FB1-B8F4-7B8A9F9FAE8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5292" y="3575648"/>
                <a:ext cx="6573414" cy="1085105"/>
              </a:xfrm>
              <a:prstGeom prst="rect">
                <a:avLst/>
              </a:prstGeom>
              <a:blipFill>
                <a:blip r:embed="rId5"/>
                <a:stretch>
                  <a:fillRect l="-1020" t="-5056" b="-112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99325C44-0AB6-4D27-938D-E4D8781200C4}"/>
                  </a:ext>
                </a:extLst>
              </p:cNvPr>
              <p:cNvSpPr/>
              <p:nvPr/>
            </p:nvSpPr>
            <p:spPr>
              <a:xfrm>
                <a:off x="1285293" y="4757114"/>
                <a:ext cx="6573413" cy="10393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0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改写主方程</a:t>
                </a:r>
                <a:endPara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endPara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altLang="zh-CN" sz="20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acc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𝜌</m:t>
                          </m:r>
                        </m:e>
                      </m:acc>
                      <m:r>
                        <a:rPr lang="en-US" altLang="zh-CN" sz="2000" i="1" dirty="0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sSub>
                        <m:sSubPr>
                          <m:ctrlPr>
                            <a:rPr lang="en-US" altLang="zh-CN" sz="2000" i="1" dirty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sSubPr>
                        <m:e>
                          <m:r>
                            <a:rPr lang="zh-CN" altLang="en-US" sz="2000" i="1" dirty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𝔏</m:t>
                          </m:r>
                        </m:e>
                        <m:sub>
                          <m:r>
                            <a:rPr lang="en-US" altLang="zh-CN" sz="2000" i="1" dirty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𝜆</m:t>
                          </m:r>
                          <m:d>
                            <m:dPr>
                              <m:ctrlPr>
                                <a:rPr lang="en-US" altLang="zh-CN" sz="2000" i="1" dirty="0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000" i="1" dirty="0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𝑡</m:t>
                              </m:r>
                            </m:e>
                          </m:d>
                        </m:sub>
                      </m:sSub>
                      <m:r>
                        <a:rPr lang="en-US" altLang="zh-CN" sz="2000" i="1" dirty="0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[</m:t>
                      </m:r>
                      <m:r>
                        <a:rPr lang="en-US" altLang="zh-CN" sz="2000" i="1" dirty="0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𝜌</m:t>
                      </m:r>
                      <m:r>
                        <a:rPr lang="en-US" altLang="zh-CN" sz="2000" i="1" dirty="0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−</m:t>
                      </m:r>
                      <m:sSub>
                        <m:sSubPr>
                          <m:ctrlPr>
                            <a:rPr lang="en-US" altLang="zh-CN" sz="20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sSub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𝜌</m:t>
                          </m:r>
                        </m:e>
                        <m:sub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𝑒𝑞</m:t>
                          </m:r>
                        </m:sub>
                      </m:sSub>
                      <m:d>
                        <m:dPr>
                          <m:ctrlPr>
                            <a:rPr lang="en-US" altLang="zh-CN" sz="20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d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𝑡</m:t>
                          </m:r>
                        </m:e>
                      </m:d>
                      <m:r>
                        <a:rPr lang="en-US" altLang="zh-CN" sz="2000" i="1" dirty="0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]</m:t>
                      </m:r>
                    </m:oMath>
                  </m:oMathPara>
                </a14:m>
                <a:endPara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99325C44-0AB6-4D27-938D-E4D8781200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5293" y="4757114"/>
                <a:ext cx="6573413" cy="1039323"/>
              </a:xfrm>
              <a:prstGeom prst="rect">
                <a:avLst/>
              </a:prstGeom>
              <a:blipFill>
                <a:blip r:embed="rId6"/>
                <a:stretch>
                  <a:fillRect l="-1020" t="-2924" b="-350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组合 19">
            <a:extLst>
              <a:ext uri="{FF2B5EF4-FFF2-40B4-BE49-F238E27FC236}">
                <a16:creationId xmlns:a16="http://schemas.microsoft.com/office/drawing/2014/main" id="{4AF29681-434E-4D66-9599-13BF00CAF982}"/>
              </a:ext>
            </a:extLst>
          </p:cNvPr>
          <p:cNvGrpSpPr/>
          <p:nvPr/>
        </p:nvGrpSpPr>
        <p:grpSpPr>
          <a:xfrm>
            <a:off x="6232133" y="1055921"/>
            <a:ext cx="2087650" cy="2027149"/>
            <a:chOff x="6195995" y="1450496"/>
            <a:chExt cx="2087650" cy="2027149"/>
          </a:xfrm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2A9AB8D2-CC33-43C0-8EAF-5C9990D2FC30}"/>
                </a:ext>
              </a:extLst>
            </p:cNvPr>
            <p:cNvGrpSpPr/>
            <p:nvPr/>
          </p:nvGrpSpPr>
          <p:grpSpPr>
            <a:xfrm>
              <a:off x="6195995" y="1450496"/>
              <a:ext cx="2026920" cy="2027149"/>
              <a:chOff x="2231271" y="4206367"/>
              <a:chExt cx="4457922" cy="2327362"/>
            </a:xfrm>
          </p:grpSpPr>
          <p:sp>
            <p:nvSpPr>
              <p:cNvPr id="12" name="矩形: 圆角 11">
                <a:extLst>
                  <a:ext uri="{FF2B5EF4-FFF2-40B4-BE49-F238E27FC236}">
                    <a16:creationId xmlns:a16="http://schemas.microsoft.com/office/drawing/2014/main" id="{9607E9DA-CF46-4C1F-A6AD-012CF7EC7446}"/>
                  </a:ext>
                </a:extLst>
              </p:cNvPr>
              <p:cNvSpPr/>
              <p:nvPr/>
            </p:nvSpPr>
            <p:spPr bwMode="auto">
              <a:xfrm>
                <a:off x="2231271" y="4206367"/>
                <a:ext cx="4457922" cy="2327362"/>
              </a:xfrm>
              <a:prstGeom prst="roundRect">
                <a:avLst/>
              </a:prstGeom>
              <a:solidFill>
                <a:srgbClr val="99CCFF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alt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文本框 13">
                    <a:extLst>
                      <a:ext uri="{FF2B5EF4-FFF2-40B4-BE49-F238E27FC236}">
                        <a16:creationId xmlns:a16="http://schemas.microsoft.com/office/drawing/2014/main" id="{4DB61ED4-3B19-4716-9417-128BD26B7757}"/>
                      </a:ext>
                    </a:extLst>
                  </p:cNvPr>
                  <p:cNvSpPr txBox="1"/>
                  <p:nvPr/>
                </p:nvSpPr>
                <p:spPr>
                  <a:xfrm>
                    <a:off x="2852407" y="4212845"/>
                    <a:ext cx="3484845" cy="4593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zh-CN" altLang="en-US" sz="2000" dirty="0"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恒温热库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</m:ctrlPr>
                          </m:sSub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  <m:t>𝑇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  <m:t>𝑏</m:t>
                            </m:r>
                          </m:sub>
                        </m:sSub>
                      </m:oMath>
                    </a14:m>
                    <a:endParaRPr lang="zh-CN" altLang="en-US" sz="2000" dirty="0">
                      <a:latin typeface="黑体" panose="02010609060101010101" pitchFamily="49" charset="-122"/>
                      <a:ea typeface="黑体" panose="02010609060101010101" pitchFamily="49" charset="-122"/>
                    </a:endParaRPr>
                  </a:p>
                </p:txBody>
              </p:sp>
            </mc:Choice>
            <mc:Fallback xmlns="">
              <p:sp>
                <p:nvSpPr>
                  <p:cNvPr id="14" name="文本框 13">
                    <a:extLst>
                      <a:ext uri="{FF2B5EF4-FFF2-40B4-BE49-F238E27FC236}">
                        <a16:creationId xmlns:a16="http://schemas.microsoft.com/office/drawing/2014/main" id="{4DB61ED4-3B19-4716-9417-128BD26B775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52407" y="4212845"/>
                    <a:ext cx="3484845" cy="459365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4231" t="-10606" b="-22727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F286CD45-7438-48C1-9894-C6F87E887EB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7477" y="1846345"/>
              <a:ext cx="1463957" cy="145389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文本框 18">
                  <a:extLst>
                    <a:ext uri="{FF2B5EF4-FFF2-40B4-BE49-F238E27FC236}">
                      <a16:creationId xmlns:a16="http://schemas.microsoft.com/office/drawing/2014/main" id="{98D5F972-F9FB-4737-AC54-0272066AAC5C}"/>
                    </a:ext>
                  </a:extLst>
                </p:cNvPr>
                <p:cNvSpPr txBox="1"/>
                <p:nvPr/>
              </p:nvSpPr>
              <p:spPr>
                <a:xfrm>
                  <a:off x="7578580" y="1883947"/>
                  <a:ext cx="705065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zh-CN" altLang="en-US" sz="2000" dirty="0"/>
                </a:p>
              </p:txBody>
            </p:sp>
          </mc:Choice>
          <mc:Fallback xmlns="">
            <p:sp>
              <p:nvSpPr>
                <p:cNvPr id="19" name="文本框 18">
                  <a:extLst>
                    <a:ext uri="{FF2B5EF4-FFF2-40B4-BE49-F238E27FC236}">
                      <a16:creationId xmlns:a16="http://schemas.microsoft.com/office/drawing/2014/main" id="{98D5F972-F9FB-4737-AC54-0272066AAC5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78580" y="1883947"/>
                  <a:ext cx="705065" cy="400110"/>
                </a:xfrm>
                <a:prstGeom prst="rect">
                  <a:avLst/>
                </a:prstGeom>
                <a:blipFill>
                  <a:blip r:embed="rId9"/>
                  <a:stretch>
                    <a:fillRect b="-1666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05F572C7-B4F5-4A0E-B318-B61A972E02C8}"/>
                  </a:ext>
                </a:extLst>
              </p:cNvPr>
              <p:cNvSpPr txBox="1"/>
              <p:nvPr/>
            </p:nvSpPr>
            <p:spPr>
              <a:xfrm>
                <a:off x="6473588" y="4173247"/>
                <a:ext cx="1625445" cy="4875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sSub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𝜌</m:t>
                          </m:r>
                        </m:e>
                        <m:sub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𝑒𝑞</m:t>
                          </m:r>
                        </m:sub>
                      </m:sSub>
                      <m:d>
                        <m:dPr>
                          <m:ctrlPr>
                            <a:rPr lang="en-US" altLang="zh-CN" sz="14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d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𝑡</m:t>
                          </m:r>
                        </m:e>
                      </m:d>
                      <m:r>
                        <a:rPr lang="en-US" altLang="zh-CN" sz="1400" b="0" i="1" smtClean="0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14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CN" sz="1400" b="0" i="1" smtClean="0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</m:ctrlPr>
                            </m:sSupPr>
                            <m:e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−</m:t>
                              </m:r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𝛽</m:t>
                              </m:r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en-US" altLang="zh-CN" sz="1400" b="0" i="1" smtClean="0">
                                      <a:latin typeface="Cambria Math" panose="02040503050406030204" pitchFamily="18" charset="0"/>
                                      <a:ea typeface="黑体" panose="02010609060101010101" pitchFamily="49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1400" b="0" i="1" smtClean="0">
                                      <a:latin typeface="Cambria Math" panose="02040503050406030204" pitchFamily="18" charset="0"/>
                                      <a:ea typeface="黑体" panose="02010609060101010101" pitchFamily="49" charset="-122"/>
                                    </a:rPr>
                                    <m:t>𝑡</m:t>
                                  </m:r>
                                </m:e>
                              </m:d>
                            </m:sup>
                          </m:sSup>
                        </m:num>
                        <m:den>
                          <m:r>
                            <m:rPr>
                              <m:sty m:val="p"/>
                            </m:rPr>
                            <a:rPr lang="en-US" altLang="zh-CN" sz="1400" b="0" i="0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Tr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sz="1400" b="0" i="1" smtClean="0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CN" sz="1400" i="1">
                                      <a:latin typeface="Cambria Math" panose="02040503050406030204" pitchFamily="18" charset="0"/>
                                      <a:ea typeface="黑体" panose="02010609060101010101" pitchFamily="49" charset="-122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1400" i="1">
                                      <a:latin typeface="Cambria Math" panose="02040503050406030204" pitchFamily="18" charset="0"/>
                                      <a:ea typeface="黑体" panose="02010609060101010101" pitchFamily="49" charset="-122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altLang="zh-CN" sz="1400" i="1">
                                      <a:latin typeface="Cambria Math" panose="02040503050406030204" pitchFamily="18" charset="0"/>
                                      <a:ea typeface="黑体" panose="02010609060101010101" pitchFamily="49" charset="-122"/>
                                    </a:rPr>
                                    <m:t>−</m:t>
                                  </m:r>
                                  <m:r>
                                    <a:rPr lang="en-US" altLang="zh-CN" sz="1400" i="1">
                                      <a:latin typeface="Cambria Math" panose="02040503050406030204" pitchFamily="18" charset="0"/>
                                      <a:ea typeface="黑体" panose="02010609060101010101" pitchFamily="49" charset="-122"/>
                                    </a:rPr>
                                    <m:t>𝛽</m:t>
                                  </m:r>
                                  <m:r>
                                    <a:rPr lang="en-US" altLang="zh-CN" sz="1400" i="1">
                                      <a:latin typeface="Cambria Math" panose="02040503050406030204" pitchFamily="18" charset="0"/>
                                      <a:ea typeface="黑体" panose="02010609060101010101" pitchFamily="49" charset="-122"/>
                                    </a:rPr>
                                    <m:t>𝐻</m:t>
                                  </m:r>
                                  <m:d>
                                    <m:dPr>
                                      <m:ctrlPr>
                                        <a:rPr lang="en-US" altLang="zh-CN" sz="1400" i="1">
                                          <a:latin typeface="Cambria Math" panose="02040503050406030204" pitchFamily="18" charset="0"/>
                                          <a:ea typeface="黑体" panose="02010609060101010101" pitchFamily="49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sz="1400" i="1">
                                          <a:latin typeface="Cambria Math" panose="02040503050406030204" pitchFamily="18" charset="0"/>
                                          <a:ea typeface="黑体" panose="02010609060101010101" pitchFamily="49" charset="-122"/>
                                        </a:rPr>
                                        <m:t>𝑡</m:t>
                                      </m:r>
                                    </m:e>
                                  </m:d>
                                </m:sup>
                              </m:sSup>
                            </m:e>
                          </m:d>
                        </m:den>
                      </m:f>
                    </m:oMath>
                  </m:oMathPara>
                </a14:m>
                <a:endParaRPr lang="zh-CN" altLang="en-US" sz="1400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05F572C7-B4F5-4A0E-B318-B61A972E02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3588" y="4173247"/>
                <a:ext cx="1625445" cy="487506"/>
              </a:xfrm>
              <a:prstGeom prst="rect">
                <a:avLst/>
              </a:prstGeom>
              <a:blipFill>
                <a:blip r:embed="rId10"/>
                <a:stretch>
                  <a:fillRect b="-25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62272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49CBE1B1-8F8A-4088-BF37-407EE58FFCC6}"/>
                  </a:ext>
                </a:extLst>
              </p:cNvPr>
              <p:cNvSpPr/>
              <p:nvPr/>
            </p:nvSpPr>
            <p:spPr>
              <a:xfrm>
                <a:off x="870410" y="3371070"/>
                <a:ext cx="7403180" cy="12789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altLang="zh-CN" sz="2000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2000" i="1" dirty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acc>
                      <m:r>
                        <m:rPr>
                          <m:aln/>
                        </m:rPr>
                        <a:rPr lang="en-US" altLang="zh-CN" sz="20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zh-CN" sz="2000">
                          <a:latin typeface="Cambria Math" panose="02040503050406030204" pitchFamily="18" charset="0"/>
                        </a:rPr>
                        <m:t>Tr</m:t>
                      </m:r>
                      <m:d>
                        <m:d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𝜌</m:t>
                          </m:r>
                          <m:acc>
                            <m:accPr>
                              <m:chr m:val="̇"/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</m:d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altLang="zh-CN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zh-CN" sz="2000" smtClean="0">
                          <a:solidFill>
                            <a:srgbClr val="2E7FB5"/>
                          </a:solidFill>
                          <a:latin typeface="Cambria Math" panose="02040503050406030204" pitchFamily="18" charset="0"/>
                        </a:rPr>
                        <m:t>Tr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000" i="1">
                              <a:solidFill>
                                <a:srgbClr val="2E7FB5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000" i="1">
                                  <a:solidFill>
                                    <a:srgbClr val="2E7FB5"/>
                                  </a:solidFill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000" i="1">
                                  <a:solidFill>
                                    <a:srgbClr val="2E7FB5"/>
                                  </a:solidFill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altLang="zh-CN" sz="2000" i="1">
                                  <a:solidFill>
                                    <a:srgbClr val="2E7FB5"/>
                                  </a:solidFill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𝑒𝑞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2000" i="1">
                                  <a:solidFill>
                                    <a:srgbClr val="2E7FB5"/>
                                  </a:solidFill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000" i="1">
                                  <a:solidFill>
                                    <a:srgbClr val="2E7FB5"/>
                                  </a:solidFill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𝑡</m:t>
                              </m:r>
                            </m:e>
                          </m:d>
                          <m:acc>
                            <m:accPr>
                              <m:chr m:val="̇"/>
                              <m:ctrlPr>
                                <a:rPr lang="en-US" altLang="zh-CN" sz="2000" i="1">
                                  <a:solidFill>
                                    <a:srgbClr val="2E7FB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000" i="1">
                                  <a:solidFill>
                                    <a:srgbClr val="2E7FB5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</m:d>
                      <m:r>
                        <a:rPr lang="en-US" altLang="zh-CN" sz="200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altLang="zh-CN" sz="200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Tr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0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altLang="zh-CN" sz="20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∑"/>
                                  <m:ctrlPr>
                                    <a:rPr lang="en-US" altLang="zh-CN" sz="20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altLang="zh-CN" sz="20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altLang="zh-CN" sz="20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altLang="zh-CN" sz="20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∞</m:t>
                                  </m:r>
                                </m:sup>
                                <m:e>
                                  <m:sSup>
                                    <m:sSupPr>
                                      <m:ctrlPr>
                                        <a:rPr lang="en-US" altLang="zh-CN" sz="2000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黑体" panose="02010609060101010101" pitchFamily="49" charset="-122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altLang="zh-CN" sz="2000" i="1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黑体" panose="02010609060101010101" pitchFamily="49" charset="-122"/>
                                            </a:rPr>
                                          </m:ctrlPr>
                                        </m:d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altLang="zh-CN" sz="2000" i="1" dirty="0">
                                                  <a:solidFill>
                                                    <a:srgbClr val="C00000"/>
                                                  </a:solidFill>
                                                  <a:latin typeface="Cambria Math" panose="02040503050406030204" pitchFamily="18" charset="0"/>
                                                  <a:ea typeface="黑体" panose="02010609060101010101" pitchFamily="49" charset="-122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zh-CN" altLang="en-US" sz="2000" i="1" dirty="0">
                                                  <a:solidFill>
                                                    <a:srgbClr val="C00000"/>
                                                  </a:solidFill>
                                                  <a:latin typeface="Cambria Math" panose="02040503050406030204" pitchFamily="18" charset="0"/>
                                                  <a:ea typeface="黑体" panose="02010609060101010101" pitchFamily="49" charset="-122"/>
                                                </a:rPr>
                                                <m:t>𝔏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sz="2000" i="1" dirty="0">
                                                  <a:solidFill>
                                                    <a:srgbClr val="C00000"/>
                                                  </a:solidFill>
                                                  <a:latin typeface="Cambria Math" panose="02040503050406030204" pitchFamily="18" charset="0"/>
                                                  <a:ea typeface="黑体" panose="02010609060101010101" pitchFamily="49" charset="-122"/>
                                                </a:rPr>
                                                <m:t>𝜆</m:t>
                                              </m:r>
                                              <m:d>
                                                <m:dPr>
                                                  <m:ctrlPr>
                                                    <a:rPr lang="en-US" altLang="zh-CN" sz="2000" i="1" dirty="0">
                                                      <a:solidFill>
                                                        <a:srgbClr val="C00000"/>
                                                      </a:solidFill>
                                                      <a:latin typeface="Cambria Math" panose="02040503050406030204" pitchFamily="18" charset="0"/>
                                                      <a:ea typeface="黑体" panose="02010609060101010101" pitchFamily="49" charset="-122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altLang="zh-CN" sz="2000" i="1" dirty="0">
                                                      <a:solidFill>
                                                        <a:srgbClr val="C00000"/>
                                                      </a:solidFill>
                                                      <a:latin typeface="Cambria Math" panose="02040503050406030204" pitchFamily="18" charset="0"/>
                                                      <a:ea typeface="黑体" panose="02010609060101010101" pitchFamily="49" charset="-122"/>
                                                    </a:rPr>
                                                    <m:t>𝑡</m:t>
                                                  </m:r>
                                                </m:e>
                                              </m:d>
                                            </m:sub>
                                            <m:sup>
                                              <m:r>
                                                <a:rPr lang="en-US" altLang="zh-CN" sz="2000" i="1" dirty="0">
                                                  <a:solidFill>
                                                    <a:srgbClr val="C00000"/>
                                                  </a:solidFill>
                                                  <a:latin typeface="Cambria Math" panose="02040503050406030204" pitchFamily="18" charset="0"/>
                                                  <a:ea typeface="黑体" panose="02010609060101010101" pitchFamily="49" charset="-122"/>
                                                </a:rPr>
                                                <m:t>−1</m:t>
                                              </m:r>
                                            </m:sup>
                                          </m:sSubSup>
                                          <m:f>
                                            <m:fPr>
                                              <m:ctrlPr>
                                                <a:rPr lang="en-US" altLang="zh-CN" sz="2000" i="1">
                                                  <a:solidFill>
                                                    <a:srgbClr val="C00000"/>
                                                  </a:solidFill>
                                                  <a:latin typeface="Cambria Math" panose="02040503050406030204" pitchFamily="18" charset="0"/>
                                                  <a:ea typeface="黑体" panose="02010609060101010101" pitchFamily="49" charset="-122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en-US" altLang="zh-CN" sz="2000" i="1">
                                                  <a:solidFill>
                                                    <a:srgbClr val="C00000"/>
                                                  </a:solidFill>
                                                  <a:latin typeface="Cambria Math" panose="02040503050406030204" pitchFamily="18" charset="0"/>
                                                  <a:ea typeface="黑体" panose="02010609060101010101" pitchFamily="49" charset="-122"/>
                                                </a:rPr>
                                                <m:t>𝑑</m:t>
                                              </m:r>
                                            </m:num>
                                            <m:den>
                                              <m:r>
                                                <a:rPr lang="en-US" altLang="zh-CN" sz="2000" i="1">
                                                  <a:solidFill>
                                                    <a:srgbClr val="C00000"/>
                                                  </a:solidFill>
                                                  <a:latin typeface="Cambria Math" panose="02040503050406030204" pitchFamily="18" charset="0"/>
                                                  <a:ea typeface="黑体" panose="02010609060101010101" pitchFamily="49" charset="-122"/>
                                                </a:rPr>
                                                <m:t>𝑑𝑡</m:t>
                                              </m:r>
                                            </m:den>
                                          </m:f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altLang="zh-CN" sz="2000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黑体" panose="02010609060101010101" pitchFamily="49" charset="-122"/>
                                        </a:rPr>
                                        <m:t>𝑛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lang="en-US" altLang="zh-CN" sz="2000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黑体" panose="02010609060101010101" pitchFamily="49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000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黑体" panose="02010609060101010101" pitchFamily="49" charset="-122"/>
                                        </a:rPr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en-US" altLang="zh-CN" sz="2000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黑体" panose="02010609060101010101" pitchFamily="49" charset="-122"/>
                                        </a:rPr>
                                        <m:t>𝑒𝑞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altLang="zh-CN" sz="2000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黑体" panose="02010609060101010101" pitchFamily="49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sz="2000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黑体" panose="02010609060101010101" pitchFamily="49" charset="-122"/>
                                        </a:rPr>
                                        <m:t>𝑡</m:t>
                                      </m:r>
                                    </m:e>
                                  </m:d>
                                </m:e>
                              </m:nary>
                            </m:e>
                          </m:d>
                          <m:acc>
                            <m:accPr>
                              <m:chr m:val="̇"/>
                              <m:ctrlPr>
                                <a:rPr lang="en-US" altLang="zh-CN" sz="20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0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49CBE1B1-8F8A-4088-BF37-407EE58FFCC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410" y="3371070"/>
                <a:ext cx="7403180" cy="127894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标题 1">
            <a:extLst>
              <a:ext uri="{FF2B5EF4-FFF2-40B4-BE49-F238E27FC236}">
                <a16:creationId xmlns:a16="http://schemas.microsoft.com/office/drawing/2014/main" id="{62C69551-15B8-462E-A4B4-EC3D0E462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受驱动的量子开系统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0B9DB8CD-68C5-47E9-BA55-5E209B1C3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29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B67AEDBD-CB95-4348-B4C6-730FB88E0629}"/>
                  </a:ext>
                </a:extLst>
              </p:cNvPr>
              <p:cNvSpPr txBox="1"/>
              <p:nvPr/>
            </p:nvSpPr>
            <p:spPr>
              <a:xfrm>
                <a:off x="1041107" y="1229770"/>
                <a:ext cx="7375944" cy="12396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形式级数解</a:t>
                </a:r>
                <a:endPara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𝜌</m:t>
                      </m:r>
                      <m:r>
                        <m:rPr>
                          <m:aln/>
                        </m:rPr>
                        <a:rPr lang="en-US" altLang="zh-CN" sz="2000" i="1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CN" sz="20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naryPr>
                        <m:sub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𝑛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=0</m:t>
                          </m:r>
                        </m:sub>
                        <m:sup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∞</m:t>
                          </m:r>
                        </m:sup>
                        <m:e>
                          <m:sSup>
                            <m:sSup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  <a:ea typeface="黑体" panose="02010609060101010101" pitchFamily="49" charset="-122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altLang="zh-CN" sz="2000" i="1" dirty="0">
                                          <a:latin typeface="Cambria Math" panose="02040503050406030204" pitchFamily="18" charset="0"/>
                                          <a:ea typeface="黑体" panose="02010609060101010101" pitchFamily="49" charset="-122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zh-CN" altLang="en-US" sz="2000" i="1" dirty="0">
                                          <a:latin typeface="Cambria Math" panose="02040503050406030204" pitchFamily="18" charset="0"/>
                                          <a:ea typeface="黑体" panose="02010609060101010101" pitchFamily="49" charset="-122"/>
                                        </a:rPr>
                                        <m:t>𝔏</m:t>
                                      </m:r>
                                    </m:e>
                                    <m:sub>
                                      <m:r>
                                        <a:rPr lang="en-US" altLang="zh-CN" sz="2000" i="1" dirty="0">
                                          <a:latin typeface="Cambria Math" panose="02040503050406030204" pitchFamily="18" charset="0"/>
                                          <a:ea typeface="黑体" panose="02010609060101010101" pitchFamily="49" charset="-122"/>
                                        </a:rPr>
                                        <m:t>𝜆</m:t>
                                      </m:r>
                                      <m:d>
                                        <m:dPr>
                                          <m:ctrlPr>
                                            <a:rPr lang="en-US" altLang="zh-CN" sz="2000" i="1" dirty="0">
                                              <a:latin typeface="Cambria Math" panose="02040503050406030204" pitchFamily="18" charset="0"/>
                                              <a:ea typeface="黑体" panose="02010609060101010101" pitchFamily="49" charset="-122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altLang="zh-CN" sz="2000" i="1" dirty="0">
                                              <a:latin typeface="Cambria Math" panose="02040503050406030204" pitchFamily="18" charset="0"/>
                                              <a:ea typeface="黑体" panose="02010609060101010101" pitchFamily="49" charset="-122"/>
                                            </a:rPr>
                                            <m:t>𝑡</m:t>
                                          </m:r>
                                        </m:e>
                                      </m:d>
                                    </m:sub>
                                    <m:sup>
                                      <m:r>
                                        <a:rPr lang="en-US" altLang="zh-CN" sz="2000" i="1" dirty="0">
                                          <a:latin typeface="Cambria Math" panose="02040503050406030204" pitchFamily="18" charset="0"/>
                                          <a:ea typeface="黑体" panose="02010609060101010101" pitchFamily="49" charset="-122"/>
                                        </a:rPr>
                                        <m:t>−1</m:t>
                                      </m:r>
                                    </m:sup>
                                  </m:sSubSup>
                                  <m:f>
                                    <m:fPr>
                                      <m:ctrlP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黑体" panose="02010609060101010101" pitchFamily="49" charset="-122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黑体" panose="02010609060101010101" pitchFamily="49" charset="-122"/>
                                        </a:rPr>
                                        <m:t>𝑑</m:t>
                                      </m:r>
                                    </m:num>
                                    <m:den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黑体" panose="02010609060101010101" pitchFamily="49" charset="-122"/>
                                        </a:rPr>
                                        <m:t>𝑑𝑡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𝑛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𝑒𝑞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𝑡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br>
                  <a:rPr lang="en-US" altLang="zh-CN" sz="2000" i="1" dirty="0">
                    <a:latin typeface="Cambria Math" panose="02040503050406030204" pitchFamily="18" charset="0"/>
                    <a:ea typeface="黑体" panose="02010609060101010101" pitchFamily="49" charset="-122"/>
                  </a:rPr>
                </a:br>
                <a:endPara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B67AEDBD-CB95-4348-B4C6-730FB88E06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107" y="1229770"/>
                <a:ext cx="7375944" cy="1239698"/>
              </a:xfrm>
              <a:prstGeom prst="rect">
                <a:avLst/>
              </a:prstGeom>
              <a:blipFill>
                <a:blip r:embed="rId4"/>
                <a:stretch>
                  <a:fillRect l="-909" t="-295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E96606FB-09CD-4193-992C-648A16B20C75}"/>
                  </a:ext>
                </a:extLst>
              </p:cNvPr>
              <p:cNvSpPr/>
              <p:nvPr/>
            </p:nvSpPr>
            <p:spPr>
              <a:xfrm>
                <a:off x="2167629" y="4650010"/>
                <a:ext cx="1829679" cy="7462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000" dirty="0">
                    <a:solidFill>
                      <a:srgbClr val="2E7FB5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可逆做功功率</a:t>
                </a:r>
                <a:endParaRPr lang="en-US" altLang="zh-CN" sz="2000" dirty="0">
                  <a:solidFill>
                    <a:srgbClr val="2E7FB5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b="0" i="1" dirty="0" smtClean="0">
                              <a:solidFill>
                                <a:srgbClr val="2E7FB5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altLang="zh-CN" sz="2000" b="0" i="1" smtClean="0">
                                  <a:solidFill>
                                    <a:srgbClr val="2E7FB5"/>
                                  </a:solidFill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</m:ctrlPr>
                            </m:accPr>
                            <m:e>
                              <m:r>
                                <a:rPr lang="en-US" altLang="zh-CN" sz="2000" b="0" i="1" smtClean="0">
                                  <a:solidFill>
                                    <a:srgbClr val="2E7FB5"/>
                                  </a:solidFill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d>
                            <m:dPr>
                              <m:ctrlPr>
                                <a:rPr lang="en-US" altLang="zh-CN" sz="2000" b="0" i="1" dirty="0" smtClean="0">
                                  <a:solidFill>
                                    <a:srgbClr val="2E7FB5"/>
                                  </a:solidFill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000" b="0" i="1" dirty="0" smtClean="0">
                                  <a:solidFill>
                                    <a:srgbClr val="2E7FB5"/>
                                  </a:solidFill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0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lang="zh-CN" altLang="en-US" sz="2000" dirty="0">
                  <a:solidFill>
                    <a:srgbClr val="2E7FB5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E96606FB-09CD-4193-992C-648A16B20C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7629" y="4650010"/>
                <a:ext cx="1829679" cy="746230"/>
              </a:xfrm>
              <a:prstGeom prst="rect">
                <a:avLst/>
              </a:prstGeom>
              <a:blipFill>
                <a:blip r:embed="rId5"/>
                <a:stretch>
                  <a:fillRect l="-3667" t="-49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1981F1A6-9740-4160-9FB4-A2C09C488ED0}"/>
                  </a:ext>
                </a:extLst>
              </p:cNvPr>
              <p:cNvSpPr txBox="1"/>
              <p:nvPr/>
            </p:nvSpPr>
            <p:spPr>
              <a:xfrm>
                <a:off x="5146693" y="4650780"/>
                <a:ext cx="1723549" cy="7454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>
                    <a:solidFill>
                      <a:srgbClr val="C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不可逆功功率</a:t>
                </a:r>
                <a:endParaRPr lang="en-US" altLang="zh-CN" sz="2000" dirty="0">
                  <a:solidFill>
                    <a:srgbClr val="C00000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0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altLang="zh-CN" sz="20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</m:ctrlPr>
                            </m:accPr>
                            <m:e>
                              <m:r>
                                <a:rPr lang="en-US" altLang="zh-CN" sz="20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𝑊</m:t>
                              </m:r>
                            </m:e>
                          </m:acc>
                        </m:e>
                        <m:sup>
                          <m:r>
                            <a:rPr lang="en-US" altLang="zh-CN" sz="20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altLang="zh-CN" sz="2000" b="0" i="0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irr</m:t>
                          </m:r>
                          <m:r>
                            <a:rPr lang="en-US" altLang="zh-CN" sz="20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zh-CN" altLang="en-US" sz="2000" dirty="0">
                  <a:solidFill>
                    <a:srgbClr val="C00000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1981F1A6-9740-4160-9FB4-A2C09C488E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6693" y="4650780"/>
                <a:ext cx="1723549" cy="745460"/>
              </a:xfrm>
              <a:prstGeom prst="rect">
                <a:avLst/>
              </a:prstGeom>
              <a:blipFill>
                <a:blip r:embed="rId6"/>
                <a:stretch>
                  <a:fillRect l="-3534" t="-4918" r="-282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矩形 8">
            <a:extLst>
              <a:ext uri="{FF2B5EF4-FFF2-40B4-BE49-F238E27FC236}">
                <a16:creationId xmlns:a16="http://schemas.microsoft.com/office/drawing/2014/main" id="{BE44F50F-B8A8-4DDE-817E-7CE2417CB5C9}"/>
              </a:ext>
            </a:extLst>
          </p:cNvPr>
          <p:cNvSpPr/>
          <p:nvPr/>
        </p:nvSpPr>
        <p:spPr>
          <a:xfrm>
            <a:off x="2636768" y="6367403"/>
            <a:ext cx="3870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1400" kern="100" dirty="0">
                <a:ea typeface="幼圆" panose="02010509060101010101" pitchFamily="49" charset="-122"/>
                <a:cs typeface="Times New Roman" panose="02020603050405020304" pitchFamily="18" charset="0"/>
              </a:rPr>
              <a:t>J. F. Chen, C. P. Sun, H. Dong. arXiv:2101.02948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B4C4300-ECF9-452E-B2D7-14DADF75AF92}"/>
              </a:ext>
            </a:extLst>
          </p:cNvPr>
          <p:cNvSpPr/>
          <p:nvPr/>
        </p:nvSpPr>
        <p:spPr>
          <a:xfrm>
            <a:off x="1041107" y="2702624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做功功率可分为</a:t>
            </a:r>
            <a:endParaRPr lang="en-US" altLang="zh-CN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679154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995B55-0199-4C17-AFF9-EB0A0F957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量子开系统的最优调控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2BE898BC-1C5F-489F-9A6F-2F2ECD73D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30</a:t>
            </a:fld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DA43F62-5587-4B73-BE5F-F13233CFD091}"/>
              </a:ext>
            </a:extLst>
          </p:cNvPr>
          <p:cNvSpPr txBox="1"/>
          <p:nvPr/>
        </p:nvSpPr>
        <p:spPr>
          <a:xfrm>
            <a:off x="1150137" y="2122976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多调控参数时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A17D96E1-0D8F-4C38-BD39-1F11B198E3DE}"/>
                  </a:ext>
                </a:extLst>
              </p:cNvPr>
              <p:cNvSpPr txBox="1"/>
              <p:nvPr/>
            </p:nvSpPr>
            <p:spPr>
              <a:xfrm>
                <a:off x="1277704" y="4296963"/>
                <a:ext cx="5615255" cy="7838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𝜇𝜈</m:t>
                          </m:r>
                        </m:sub>
                      </m:sSub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altLang="zh-CN" sz="2000">
                          <a:latin typeface="Cambria Math" panose="02040503050406030204" pitchFamily="18" charset="0"/>
                        </a:rPr>
                        <m:t>Tr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000" b="0" i="1" dirty="0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altLang="zh-CN" sz="2000" i="1" dirty="0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</m:ctrlPr>
                            </m:sSubSupPr>
                            <m:e>
                              <m:r>
                                <a:rPr lang="zh-CN" altLang="en-US" sz="2000" i="1" dirty="0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𝔏</m:t>
                              </m:r>
                            </m:e>
                            <m:sub>
                              <m:acc>
                                <m:accPr>
                                  <m:chr m:val="⃗"/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</m:acc>
                            </m:sub>
                            <m:sup>
                              <m:r>
                                <a:rPr lang="en-US" altLang="zh-CN" sz="2000" i="1" dirty="0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−1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CN" sz="2000" b="0" i="1" smtClean="0">
                                      <a:latin typeface="Cambria Math" panose="02040503050406030204" pitchFamily="18" charset="0"/>
                                      <a:ea typeface="黑体" panose="02010609060101010101" pitchFamily="49" charset="-122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2000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黑体" panose="02010609060101010101" pitchFamily="49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黑体" panose="02010609060101010101" pitchFamily="49" charset="-122"/>
                                        </a:rPr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黑体" panose="02010609060101010101" pitchFamily="49" charset="-122"/>
                                        </a:rPr>
                                        <m:t>𝑒𝑞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altLang="zh-CN" sz="2000" b="0" i="1" smtClean="0">
                                      <a:latin typeface="Cambria Math" panose="02040503050406030204" pitchFamily="18" charset="0"/>
                                      <a:ea typeface="黑体" panose="02010609060101010101" pitchFamily="49" charset="-122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US" altLang="zh-CN" sz="2000" b="0" i="1" smtClean="0">
                                          <a:latin typeface="Cambria Math" panose="02040503050406030204" pitchFamily="18" charset="0"/>
                                          <a:ea typeface="黑体" panose="02010609060101010101" pitchFamily="49" charset="-122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000" b="0" i="1" smtClean="0">
                                          <a:latin typeface="Cambria Math" panose="02040503050406030204" pitchFamily="18" charset="0"/>
                                          <a:ea typeface="黑体" panose="02010609060101010101" pitchFamily="49" charset="-122"/>
                                        </a:rPr>
                                        <m:t>𝜆</m:t>
                                      </m:r>
                                    </m:e>
                                    <m:sup>
                                      <m:r>
                                        <a:rPr lang="en-US" altLang="zh-CN" sz="2000" b="0" i="1" smtClean="0">
                                          <a:latin typeface="Cambria Math" panose="02040503050406030204" pitchFamily="18" charset="0"/>
                                          <a:ea typeface="黑体" panose="02010609060101010101" pitchFamily="49" charset="-122"/>
                                        </a:rPr>
                                        <m:t>𝜇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  <m:f>
                            <m:f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𝜕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𝐻</m:t>
                              </m:r>
                            </m:num>
                            <m:den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altLang="zh-CN" sz="2000" b="0" i="1" smtClean="0">
                                      <a:latin typeface="Cambria Math" panose="02040503050406030204" pitchFamily="18" charset="0"/>
                                      <a:ea typeface="黑体" panose="02010609060101010101" pitchFamily="49" charset="-122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000" b="0" i="1" smtClean="0">
                                      <a:latin typeface="Cambria Math" panose="02040503050406030204" pitchFamily="18" charset="0"/>
                                      <a:ea typeface="黑体" panose="02010609060101010101" pitchFamily="49" charset="-122"/>
                                    </a:rPr>
                                    <m:t>𝜆</m:t>
                                  </m:r>
                                </m:e>
                                <m:sup>
                                  <m:r>
                                    <a:rPr lang="en-US" altLang="zh-CN" sz="2000" b="0" i="1" smtClean="0">
                                      <a:latin typeface="Cambria Math" panose="02040503050406030204" pitchFamily="18" charset="0"/>
                                      <a:ea typeface="黑体" panose="02010609060101010101" pitchFamily="49" charset="-122"/>
                                    </a:rPr>
                                    <m:t>𝜈</m:t>
                                  </m:r>
                                </m:sup>
                              </m:sSup>
                            </m:den>
                          </m:f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altLang="zh-CN" sz="2000" i="1" dirty="0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</m:ctrlPr>
                            </m:sSubSupPr>
                            <m:e>
                              <m:r>
                                <a:rPr lang="zh-CN" altLang="en-US" sz="2000" i="1" dirty="0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𝔏</m:t>
                              </m:r>
                            </m:e>
                            <m:sub>
                              <m:acc>
                                <m:accPr>
                                  <m:chr m:val="⃗"/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</m:acc>
                            </m:sub>
                            <m:sup>
                              <m:r>
                                <a:rPr lang="en-US" altLang="zh-CN" sz="2000" i="1" dirty="0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−1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  <a:ea typeface="黑体" panose="02010609060101010101" pitchFamily="49" charset="-122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黑体" panose="02010609060101010101" pitchFamily="49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黑体" panose="02010609060101010101" pitchFamily="49" charset="-122"/>
                                        </a:rPr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黑体" panose="02010609060101010101" pitchFamily="49" charset="-122"/>
                                        </a:rPr>
                                        <m:t>𝑒𝑞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  <a:ea typeface="黑体" panose="02010609060101010101" pitchFamily="49" charset="-122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US" altLang="zh-CN" sz="2000" b="0" i="1" smtClean="0">
                                          <a:latin typeface="Cambria Math" panose="02040503050406030204" pitchFamily="18" charset="0"/>
                                          <a:ea typeface="黑体" panose="02010609060101010101" pitchFamily="49" charset="-122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000" b="0" i="1" smtClean="0">
                                          <a:latin typeface="Cambria Math" panose="02040503050406030204" pitchFamily="18" charset="0"/>
                                          <a:ea typeface="黑体" panose="02010609060101010101" pitchFamily="49" charset="-122"/>
                                        </a:rPr>
                                        <m:t>𝜆</m:t>
                                      </m:r>
                                    </m:e>
                                    <m:sup>
                                      <m:r>
                                        <a:rPr lang="en-US" altLang="zh-CN" sz="2000" b="0" i="1" smtClean="0">
                                          <a:latin typeface="Cambria Math" panose="02040503050406030204" pitchFamily="18" charset="0"/>
                                          <a:ea typeface="黑体" panose="02010609060101010101" pitchFamily="49" charset="-122"/>
                                        </a:rPr>
                                        <m:t>𝜈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  <m:f>
                            <m:f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𝜕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𝐻</m:t>
                              </m:r>
                            </m:num>
                            <m:den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altLang="zh-CN" sz="2000" b="0" i="1" smtClean="0">
                                      <a:latin typeface="Cambria Math" panose="02040503050406030204" pitchFamily="18" charset="0"/>
                                      <a:ea typeface="黑体" panose="02010609060101010101" pitchFamily="49" charset="-122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000" b="0" i="1" smtClean="0">
                                      <a:latin typeface="Cambria Math" panose="02040503050406030204" pitchFamily="18" charset="0"/>
                                      <a:ea typeface="黑体" panose="02010609060101010101" pitchFamily="49" charset="-122"/>
                                    </a:rPr>
                                    <m:t>𝜆</m:t>
                                  </m:r>
                                </m:e>
                                <m:sup>
                                  <m:r>
                                    <a:rPr lang="en-US" altLang="zh-CN" sz="2000" b="0" i="1" smtClean="0">
                                      <a:latin typeface="Cambria Math" panose="02040503050406030204" pitchFamily="18" charset="0"/>
                                      <a:ea typeface="黑体" panose="02010609060101010101" pitchFamily="49" charset="-122"/>
                                    </a:rPr>
                                    <m:t>𝜇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zh-CN" altLang="en-US" sz="20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A17D96E1-0D8F-4C38-BD39-1F11B198E3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7704" y="4296963"/>
                <a:ext cx="5615255" cy="78386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E56911EB-A00E-4437-8201-0B0E75A082D5}"/>
                  </a:ext>
                </a:extLst>
              </p:cNvPr>
              <p:cNvSpPr/>
              <p:nvPr/>
            </p:nvSpPr>
            <p:spPr>
              <a:xfrm>
                <a:off x="7258629" y="4324694"/>
                <a:ext cx="1215333" cy="7284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altLang="zh-CN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</m:acc>
                      <m:d>
                        <m:dPr>
                          <m:ctrlPr>
                            <a:rPr lang="en-US" altLang="zh-CN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altLang="zh-CN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altLang="zh-CN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e>
                          </m:acc>
                        </m:e>
                        <m:sub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altLang="zh-CN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</m:acc>
                      <m:d>
                        <m:dPr>
                          <m:ctrlPr>
                            <a:rPr lang="en-US" altLang="zh-CN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altLang="zh-CN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altLang="zh-CN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e>
                          </m:acc>
                        </m:e>
                        <m:sub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sub>
                      </m:sSub>
                    </m:oMath>
                  </m:oMathPara>
                </a14:m>
                <a:endParaRPr lang="zh-CN" altLang="en-US" sz="1800" dirty="0"/>
              </a:p>
            </p:txBody>
          </p:sp>
        </mc:Choice>
        <mc:Fallback xmlns="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E56911EB-A00E-4437-8201-0B0E75A082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8629" y="4324694"/>
                <a:ext cx="1215333" cy="728405"/>
              </a:xfrm>
              <a:prstGeom prst="rect">
                <a:avLst/>
              </a:prstGeom>
              <a:blipFill>
                <a:blip r:embed="rId3"/>
                <a:stretch>
                  <a:fillRect t="-11667" r="-1256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文本框 10">
            <a:extLst>
              <a:ext uri="{FF2B5EF4-FFF2-40B4-BE49-F238E27FC236}">
                <a16:creationId xmlns:a16="http://schemas.microsoft.com/office/drawing/2014/main" id="{68197FC5-6E08-41A4-A552-0D3262901F91}"/>
              </a:ext>
            </a:extLst>
          </p:cNvPr>
          <p:cNvSpPr txBox="1"/>
          <p:nvPr/>
        </p:nvSpPr>
        <p:spPr>
          <a:xfrm>
            <a:off x="1364234" y="5300633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0432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减小不可逆功</a:t>
            </a:r>
          </a:p>
        </p:txBody>
      </p:sp>
      <p:sp>
        <p:nvSpPr>
          <p:cNvPr id="12" name="箭头: 右 11">
            <a:extLst>
              <a:ext uri="{FF2B5EF4-FFF2-40B4-BE49-F238E27FC236}">
                <a16:creationId xmlns:a16="http://schemas.microsoft.com/office/drawing/2014/main" id="{423D8200-8137-4A54-BB26-B6A3FA5C9331}"/>
              </a:ext>
            </a:extLst>
          </p:cNvPr>
          <p:cNvSpPr/>
          <p:nvPr/>
        </p:nvSpPr>
        <p:spPr bwMode="auto">
          <a:xfrm>
            <a:off x="3827409" y="5342670"/>
            <a:ext cx="408613" cy="377590"/>
          </a:xfrm>
          <a:prstGeom prst="rightArrow">
            <a:avLst/>
          </a:prstGeom>
          <a:solidFill>
            <a:srgbClr val="9FB1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8FC35903-E57D-4957-9655-3BC0EF7E3BFE}"/>
                  </a:ext>
                </a:extLst>
              </p:cNvPr>
              <p:cNvSpPr txBox="1"/>
              <p:nvPr/>
            </p:nvSpPr>
            <p:spPr>
              <a:xfrm>
                <a:off x="4667872" y="5300633"/>
                <a:ext cx="314571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>
                    <a:solidFill>
                      <a:srgbClr val="C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最小化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ℒ</m:t>
                    </m:r>
                  </m:oMath>
                </a14:m>
                <a:r>
                  <a:rPr lang="zh-CN" altLang="en-US" dirty="0">
                    <a:solidFill>
                      <a:srgbClr val="C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：寻找测地线</a:t>
                </a: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8FC35903-E57D-4957-9655-3BC0EF7E3B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7872" y="5300633"/>
                <a:ext cx="3145718" cy="461665"/>
              </a:xfrm>
              <a:prstGeom prst="rect">
                <a:avLst/>
              </a:prstGeom>
              <a:blipFill>
                <a:blip r:embed="rId4"/>
                <a:stretch>
                  <a:fillRect l="-3101" t="-14667" r="-1938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矩形 7">
            <a:extLst>
              <a:ext uri="{FF2B5EF4-FFF2-40B4-BE49-F238E27FC236}">
                <a16:creationId xmlns:a16="http://schemas.microsoft.com/office/drawing/2014/main" id="{A61079AF-F8D5-4BD7-92AE-6F63F961E37C}"/>
              </a:ext>
            </a:extLst>
          </p:cNvPr>
          <p:cNvSpPr/>
          <p:nvPr/>
        </p:nvSpPr>
        <p:spPr>
          <a:xfrm>
            <a:off x="1150137" y="918994"/>
            <a:ext cx="27494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不可逆功保留至最低阶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7F14EA2A-95B4-47C3-995B-50D42770ED97}"/>
                  </a:ext>
                </a:extLst>
              </p:cNvPr>
              <p:cNvSpPr/>
              <p:nvPr/>
            </p:nvSpPr>
            <p:spPr>
              <a:xfrm>
                <a:off x="870410" y="1326534"/>
                <a:ext cx="7403180" cy="7839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p>
                          <m:r>
                            <a:rPr lang="en-US" altLang="zh-CN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altLang="zh-CN" sz="20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irr</m:t>
                          </m:r>
                          <m:r>
                            <a:rPr lang="en-US" altLang="zh-CN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altLang="zh-CN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en-US" altLang="zh-CN" sz="20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Tr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altLang="zh-CN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黑体" panose="02010609060101010101" pitchFamily="49" charset="-122"/>
                                    </a:rPr>
                                  </m:ctrlPr>
                                </m:sSubSupPr>
                                <m:e>
                                  <m:r>
                                    <a:rPr lang="zh-CN" alt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黑体" panose="02010609060101010101" pitchFamily="49" charset="-122"/>
                                    </a:rPr>
                                    <m:t>𝔏</m:t>
                                  </m:r>
                                </m:e>
                                <m:sub>
                                  <m:r>
                                    <a:rPr lang="en-US" altLang="zh-CN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黑体" panose="02010609060101010101" pitchFamily="49" charset="-122"/>
                                    </a:rPr>
                                    <m:t>𝜆</m:t>
                                  </m:r>
                                  <m:d>
                                    <m:dPr>
                                      <m:ctrlPr>
                                        <a:rPr lang="en-US" altLang="zh-CN" sz="2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黑体" panose="02010609060101010101" pitchFamily="49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sz="2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黑体" panose="02010609060101010101" pitchFamily="49" charset="-122"/>
                                        </a:rPr>
                                        <m:t>𝑡</m:t>
                                      </m:r>
                                    </m:e>
                                  </m:d>
                                </m:sub>
                                <m:sup>
                                  <m:r>
                                    <a:rPr lang="en-US" altLang="zh-CN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黑体" panose="02010609060101010101" pitchFamily="49" charset="-122"/>
                                    </a:rPr>
                                    <m:t>−1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en-US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黑体" panose="02010609060101010101" pitchFamily="49" charset="-122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altLang="zh-CN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黑体" panose="02010609060101010101" pitchFamily="49" charset="-122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altLang="zh-CN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黑体" panose="02010609060101010101" pitchFamily="49" charset="-122"/>
                                            </a:rPr>
                                            <m:t>𝜌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altLang="zh-CN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黑体" panose="02010609060101010101" pitchFamily="49" charset="-122"/>
                                        </a:rPr>
                                        <m:t>𝑒𝑞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altLang="zh-CN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黑体" panose="02010609060101010101" pitchFamily="49" charset="-12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黑体" panose="02010609060101010101" pitchFamily="49" charset="-122"/>
                                        </a:rPr>
                                        <m:t>𝑡</m:t>
                                      </m:r>
                                    </m:e>
                                  </m:d>
                                </m:e>
                              </m:d>
                              <m:acc>
                                <m:accPr>
                                  <m:chr m:val="̇"/>
                                  <m:ctrlPr>
                                    <a:rPr lang="en-US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</m:acc>
                            </m:e>
                          </m:d>
                          <m:r>
                            <a:rPr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br>
                  <a:rPr lang="en-US" altLang="zh-CN" sz="2000" i="1" dirty="0">
                    <a:latin typeface="Cambria Math" panose="02040503050406030204" pitchFamily="18" charset="0"/>
                  </a:rPr>
                </a:br>
                <a:endParaRPr lang="zh-CN" altLang="en-US" sz="2000" dirty="0"/>
              </a:p>
            </p:txBody>
          </p:sp>
        </mc:Choice>
        <mc:Fallback xmlns=""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7F14EA2A-95B4-47C3-995B-50D42770ED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410" y="1326534"/>
                <a:ext cx="7403180" cy="78393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96682E12-9695-45ED-9915-099394413993}"/>
                  </a:ext>
                </a:extLst>
              </p:cNvPr>
              <p:cNvSpPr txBox="1"/>
              <p:nvPr/>
            </p:nvSpPr>
            <p:spPr>
              <a:xfrm>
                <a:off x="1364234" y="3109473"/>
                <a:ext cx="3018903" cy="7540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1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p>
                          <m:r>
                            <a:rPr lang="en-US" altLang="zh-CN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altLang="zh-CN" sz="18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irr</m:t>
                          </m:r>
                          <m:r>
                            <a:rPr lang="en-US" altLang="zh-CN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m:rPr>
                          <m:aln/>
                        </m:rPr>
                        <a:rPr lang="en-US" altLang="zh-CN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altLang="zh-CN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CN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CN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p>
                        <m:e>
                          <m:f>
                            <m:fPr>
                              <m:ctrlPr>
                                <a:rPr lang="en-US" altLang="zh-CN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altLang="zh-CN" sz="1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1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en-US" altLang="zh-CN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𝑑𝑠</m:t>
                              </m:r>
                            </m:den>
                          </m:f>
                          <m:r>
                            <a:rPr lang="en-US" altLang="zh-CN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⋅</m:t>
                          </m:r>
                          <m:r>
                            <a:rPr lang="en-US" altLang="zh-CN" sz="1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𝒈</m:t>
                          </m:r>
                          <m:r>
                            <a:rPr lang="en-US" altLang="zh-CN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⋅</m:t>
                          </m:r>
                          <m:f>
                            <m:fPr>
                              <m:ctrlPr>
                                <a:rPr lang="en-US" altLang="zh-CN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altLang="zh-CN" sz="1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1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en-US" altLang="zh-CN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𝑑𝑠</m:t>
                              </m:r>
                            </m:den>
                          </m:f>
                        </m:e>
                      </m:nary>
                      <m:r>
                        <a:rPr lang="en-US" altLang="zh-CN" sz="1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𝑑𝑠</m:t>
                      </m:r>
                    </m:oMath>
                  </m:oMathPara>
                </a14:m>
                <a:br>
                  <a:rPr lang="en-US" altLang="zh-CN" sz="1800" i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黑体" panose="02010609060101010101" pitchFamily="49" charset="-122"/>
                  </a:rPr>
                </a:br>
                <a:endParaRPr lang="zh-CN" altLang="en-US" sz="1800" dirty="0"/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96682E12-9695-45ED-9915-0993944139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4234" y="3109473"/>
                <a:ext cx="3018903" cy="75405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902E14B3-13A1-425C-93A4-59C4E8D2CA73}"/>
                  </a:ext>
                </a:extLst>
              </p:cNvPr>
              <p:cNvSpPr/>
              <p:nvPr/>
            </p:nvSpPr>
            <p:spPr>
              <a:xfrm>
                <a:off x="5108920" y="3012611"/>
                <a:ext cx="2491195" cy="9106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ℒ</m:t>
                      </m:r>
                      <m:r>
                        <m:rPr>
                          <m:aln/>
                        </m:rPr>
                        <a:rPr lang="en-US" altLang="zh-CN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altLang="zh-CN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CN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CN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p>
                        <m:e>
                          <m:rad>
                            <m:radPr>
                              <m:degHide m:val="on"/>
                              <m:ctrlPr>
                                <a:rPr lang="en-US" altLang="zh-CN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ctrlPr>
                                    <a:rPr lang="en-US" altLang="zh-CN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US" altLang="zh-CN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CN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</m:acc>
                                </m:num>
                                <m:den>
                                  <m:r>
                                    <a:rPr lang="en-US" altLang="zh-CN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𝑑𝑠</m:t>
                                  </m:r>
                                </m:den>
                              </m:f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US" altLang="zh-CN" sz="1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𝒈</m:t>
                              </m:r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⋅</m:t>
                              </m:r>
                              <m:f>
                                <m:fPr>
                                  <m:ctrlPr>
                                    <a:rPr lang="en-US" altLang="zh-CN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US" altLang="zh-CN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CN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</m:acc>
                                </m:num>
                                <m:den>
                                  <m:r>
                                    <a:rPr lang="en-US" altLang="zh-CN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𝑑𝑠</m:t>
                                  </m:r>
                                </m:den>
                              </m:f>
                            </m:e>
                          </m:rad>
                        </m:e>
                      </m:nary>
                      <m:r>
                        <a:rPr lang="en-US" altLang="zh-CN" sz="1800" i="1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𝑑𝑠</m:t>
                      </m:r>
                    </m:oMath>
                  </m:oMathPara>
                </a14:m>
                <a:endParaRPr lang="zh-CN" altLang="en-US" sz="1800" dirty="0"/>
              </a:p>
            </p:txBody>
          </p:sp>
        </mc:Choice>
        <mc:Fallback xmlns="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902E14B3-13A1-425C-93A4-59C4E8D2CA7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8920" y="3012611"/>
                <a:ext cx="2491195" cy="9106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>
            <a:extLst>
              <a:ext uri="{FF2B5EF4-FFF2-40B4-BE49-F238E27FC236}">
                <a16:creationId xmlns:a16="http://schemas.microsoft.com/office/drawing/2014/main" id="{822B7FE6-BB8C-49F8-8110-3093EB9925C0}"/>
              </a:ext>
            </a:extLst>
          </p:cNvPr>
          <p:cNvSpPr txBox="1"/>
          <p:nvPr/>
        </p:nvSpPr>
        <p:spPr>
          <a:xfrm>
            <a:off x="1663098" y="2676036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+mj-ea"/>
                <a:ea typeface="+mj-ea"/>
              </a:rPr>
              <a:t>热力学量：不可逆功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E263D7D-A05C-4DD2-B616-9B9AA5AC5F3B}"/>
              </a:ext>
            </a:extLst>
          </p:cNvPr>
          <p:cNvSpPr txBox="1"/>
          <p:nvPr/>
        </p:nvSpPr>
        <p:spPr>
          <a:xfrm>
            <a:off x="5117089" y="2675707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+mj-ea"/>
                <a:ea typeface="+mj-ea"/>
              </a:rPr>
              <a:t>几何量：热力学长度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04CF3C5C-80C6-420C-A957-8DE48B7C8A91}"/>
              </a:ext>
            </a:extLst>
          </p:cNvPr>
          <p:cNvSpPr/>
          <p:nvPr/>
        </p:nvSpPr>
        <p:spPr bwMode="auto">
          <a:xfrm>
            <a:off x="1529869" y="2608356"/>
            <a:ext cx="2680181" cy="1255170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72A5808A-7F3E-4F65-97F4-65FEFF05A22E}"/>
              </a:ext>
            </a:extLst>
          </p:cNvPr>
          <p:cNvSpPr/>
          <p:nvPr/>
        </p:nvSpPr>
        <p:spPr bwMode="auto">
          <a:xfrm>
            <a:off x="5080345" y="2627490"/>
            <a:ext cx="2533786" cy="1255170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414E0D6A-D0C8-4398-887E-BBCBA321EF74}"/>
              </a:ext>
            </a:extLst>
          </p:cNvPr>
          <p:cNvSpPr/>
          <p:nvPr/>
        </p:nvSpPr>
        <p:spPr>
          <a:xfrm>
            <a:off x="2179582" y="6339780"/>
            <a:ext cx="50375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/>
              <a:t>D. A. </a:t>
            </a:r>
            <a:r>
              <a:rPr lang="en-US" altLang="zh-CN" sz="1400" dirty="0" err="1"/>
              <a:t>Sivak</a:t>
            </a:r>
            <a:r>
              <a:rPr lang="en-US" altLang="zh-CN" sz="1400" dirty="0"/>
              <a:t> and G. E. Crooks, </a:t>
            </a:r>
            <a:r>
              <a:rPr lang="en-US" altLang="zh-CN" sz="1400" i="1" dirty="0"/>
              <a:t>Phys. Rev. Lett. </a:t>
            </a:r>
            <a:r>
              <a:rPr lang="en-US" altLang="zh-CN" sz="1400" dirty="0"/>
              <a:t>108, 190602 (2012).</a:t>
            </a:r>
          </a:p>
          <a:p>
            <a:r>
              <a:rPr lang="it-IT" altLang="zh-CN" sz="1400" dirty="0"/>
              <a:t>M. Scandi and M. Perarnau-Llobet, </a:t>
            </a:r>
            <a:r>
              <a:rPr lang="it-IT" altLang="zh-CN" sz="1400" i="1" dirty="0"/>
              <a:t>Quantum</a:t>
            </a:r>
            <a:r>
              <a:rPr lang="it-IT" altLang="zh-CN" sz="1400" dirty="0"/>
              <a:t> 3, 197 </a:t>
            </a:r>
            <a:r>
              <a:rPr lang="en-US" altLang="zh-CN" sz="1400" dirty="0"/>
              <a:t>(2019).</a:t>
            </a:r>
          </a:p>
        </p:txBody>
      </p:sp>
    </p:spTree>
    <p:extLst>
      <p:ext uri="{BB962C8B-B14F-4D97-AF65-F5344CB8AC3E}">
        <p14:creationId xmlns:p14="http://schemas.microsoft.com/office/powerpoint/2010/main" val="25977494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677DBD63-6A95-4AD8-BB21-65496B139B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5531" y="1309649"/>
            <a:ext cx="3330969" cy="1829842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79B5651C-A223-43B9-B239-080C1F528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量子开系统的最优调控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4ABC77C-FC57-4BC2-8B93-6CE8EE25A6E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48914" y="1417004"/>
            <a:ext cx="3849444" cy="719621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热力学长度赋予了参数空间度规，最优调控确定如下</a:t>
            </a:r>
            <a:endParaRPr lang="en-US" altLang="zh-CN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CDBCD9BC-E4A8-4E2F-A476-6C7A4E8E1861}"/>
                  </a:ext>
                </a:extLst>
              </p:cNvPr>
              <p:cNvSpPr txBox="1"/>
              <p:nvPr/>
            </p:nvSpPr>
            <p:spPr>
              <a:xfrm>
                <a:off x="6225465" y="1585363"/>
                <a:ext cx="931100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000" i="1" smtClean="0">
                          <a:solidFill>
                            <a:srgbClr val="2E7FB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min</m:t>
                      </m:r>
                      <m:r>
                        <a:rPr lang="en-US" altLang="zh-CN" sz="2000" b="0" i="1" smtClean="0">
                          <a:solidFill>
                            <a:srgbClr val="2E7FB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altLang="zh-CN" sz="2000" i="1" smtClean="0">
                          <a:solidFill>
                            <a:srgbClr val="2E7FB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ℒ</m:t>
                      </m:r>
                      <m:r>
                        <a:rPr lang="en-US" altLang="zh-CN" sz="2000" b="0" i="1" smtClean="0">
                          <a:solidFill>
                            <a:srgbClr val="2E7FB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sz="2000" dirty="0">
                  <a:solidFill>
                    <a:srgbClr val="2E7FB5"/>
                  </a:solidFill>
                </a:endParaRP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CDBCD9BC-E4A8-4E2F-A476-6C7A4E8E18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5465" y="1585363"/>
                <a:ext cx="931100" cy="307777"/>
              </a:xfrm>
              <a:prstGeom prst="rect">
                <a:avLst/>
              </a:prstGeom>
              <a:blipFill>
                <a:blip r:embed="rId4"/>
                <a:stretch>
                  <a:fillRect l="-1307" r="-5229" b="-3529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组合 17">
            <a:extLst>
              <a:ext uri="{FF2B5EF4-FFF2-40B4-BE49-F238E27FC236}">
                <a16:creationId xmlns:a16="http://schemas.microsoft.com/office/drawing/2014/main" id="{AA875CEB-0C09-4757-A6EA-2C47E7A5A1DA}"/>
              </a:ext>
            </a:extLst>
          </p:cNvPr>
          <p:cNvGrpSpPr/>
          <p:nvPr/>
        </p:nvGrpSpPr>
        <p:grpSpPr>
          <a:xfrm>
            <a:off x="5096751" y="3442795"/>
            <a:ext cx="3330969" cy="1829842"/>
            <a:chOff x="5025531" y="4043069"/>
            <a:chExt cx="3330969" cy="1829842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558193A6-DE92-4DB6-8EB6-4C315B3622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5531" y="4043069"/>
              <a:ext cx="3330969" cy="1829842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文本框 4">
                  <a:extLst>
                    <a:ext uri="{FF2B5EF4-FFF2-40B4-BE49-F238E27FC236}">
                      <a16:creationId xmlns:a16="http://schemas.microsoft.com/office/drawing/2014/main" id="{1A80DDAD-2E80-453A-9A43-6067978DD0FD}"/>
                    </a:ext>
                  </a:extLst>
                </p:cNvPr>
                <p:cNvSpPr txBox="1"/>
                <p:nvPr/>
              </p:nvSpPr>
              <p:spPr>
                <a:xfrm>
                  <a:off x="5993337" y="4102647"/>
                  <a:ext cx="1395356" cy="58432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000" b="0" i="1" smtClean="0">
                                <a:solidFill>
                                  <a:srgbClr val="2E7FB5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000" b="0" i="1" smtClean="0">
                                <a:solidFill>
                                  <a:srgbClr val="2E7FB5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altLang="zh-CN" sz="2000" i="1">
                                <a:solidFill>
                                  <a:srgbClr val="2E7FB5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ℒ</m:t>
                            </m:r>
                          </m:num>
                          <m:den>
                            <m:r>
                              <a:rPr lang="en-US" altLang="zh-CN" sz="2000" b="0" i="1" smtClean="0">
                                <a:solidFill>
                                  <a:srgbClr val="2E7FB5"/>
                                </a:solidFill>
                                <a:latin typeface="Cambria Math" panose="02040503050406030204" pitchFamily="18" charset="0"/>
                              </a:rPr>
                              <m:t>𝑑𝑡</m:t>
                            </m:r>
                          </m:den>
                        </m:f>
                        <m:r>
                          <a:rPr lang="en-US" altLang="zh-CN" sz="2000" b="0" i="1" smtClean="0">
                            <a:solidFill>
                              <a:srgbClr val="2E7FB5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en-US" altLang="zh-CN" sz="2000" dirty="0">
                            <a:solidFill>
                              <a:srgbClr val="2E7FB5"/>
                            </a:solidFill>
                            <a:latin typeface="Cambria Math" panose="02040503050406030204" pitchFamily="18" charset="0"/>
                          </a:rPr>
                          <m:t>const</m:t>
                        </m:r>
                      </m:oMath>
                    </m:oMathPara>
                  </a14:m>
                  <a:endParaRPr lang="zh-CN" altLang="en-US" dirty="0">
                    <a:solidFill>
                      <a:srgbClr val="2E7FB5"/>
                    </a:solidFill>
                  </a:endParaRPr>
                </a:p>
              </p:txBody>
            </p:sp>
          </mc:Choice>
          <mc:Fallback xmlns="">
            <p:sp>
              <p:nvSpPr>
                <p:cNvPr id="5" name="文本框 4">
                  <a:extLst>
                    <a:ext uri="{FF2B5EF4-FFF2-40B4-BE49-F238E27FC236}">
                      <a16:creationId xmlns:a16="http://schemas.microsoft.com/office/drawing/2014/main" id="{1A80DDAD-2E80-453A-9A43-6067978DD0F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93337" y="4102647"/>
                  <a:ext cx="1395356" cy="584327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id="{78A82973-01F9-4A0B-977C-AB63558BAC39}"/>
              </a:ext>
            </a:extLst>
          </p:cNvPr>
          <p:cNvSpPr/>
          <p:nvPr/>
        </p:nvSpPr>
        <p:spPr>
          <a:xfrm>
            <a:off x="831441" y="2552754"/>
            <a:ext cx="33906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rgbClr val="0432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 </a:t>
            </a:r>
            <a:r>
              <a:rPr lang="zh-CN" altLang="en-US" sz="2000" dirty="0">
                <a:solidFill>
                  <a:srgbClr val="0432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找到连接初末的最短路径</a:t>
            </a:r>
            <a:endParaRPr lang="en-US" altLang="zh-CN" sz="2000" dirty="0">
              <a:solidFill>
                <a:srgbClr val="0432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E089CF17-D0DB-4374-9092-31C76E7AFE20}"/>
                  </a:ext>
                </a:extLst>
              </p:cNvPr>
              <p:cNvSpPr/>
              <p:nvPr/>
            </p:nvSpPr>
            <p:spPr>
              <a:xfrm>
                <a:off x="848914" y="3465378"/>
                <a:ext cx="4176616" cy="7454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000" dirty="0">
                    <a:solidFill>
                      <a:srgbClr val="0432FF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2. </a:t>
                </a:r>
                <a:r>
                  <a:rPr lang="zh-CN" altLang="en-US" sz="2000" dirty="0">
                    <a:solidFill>
                      <a:srgbClr val="0432FF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按照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b="0" i="1" dirty="0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̇"/>
                            <m:ctrlPr>
                              <a:rPr lang="en-US" altLang="zh-CN" sz="2000" b="0" i="1" dirty="0" smtClean="0">
                                <a:solidFill>
                                  <a:srgbClr val="0432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000" b="0" i="1" dirty="0" smtClean="0">
                                <a:solidFill>
                                  <a:srgbClr val="0432FF"/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acc>
                      </m:e>
                      <m:sup>
                        <m:r>
                          <a:rPr lang="en-US" altLang="zh-CN" sz="2000" b="0" i="1" dirty="0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US" altLang="zh-CN" sz="2000" b="0" i="0" dirty="0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irr</m:t>
                        </m:r>
                        <m:r>
                          <a:rPr lang="en-US" altLang="zh-CN" sz="2000" b="0" i="1" dirty="0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en-US" altLang="zh-CN" sz="2000" i="1" dirty="0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CN" sz="2000" dirty="0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const</m:t>
                    </m:r>
                  </m:oMath>
                </a14:m>
                <a:r>
                  <a:rPr lang="en-US" altLang="zh-CN" sz="2000" dirty="0">
                    <a:solidFill>
                      <a:srgbClr val="0432FF"/>
                    </a:solidFill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(</a:t>
                </a:r>
                <a:r>
                  <a:rPr lang="zh-CN" altLang="en-US" sz="2000" dirty="0">
                    <a:solidFill>
                      <a:srgbClr val="0432FF"/>
                    </a:solidFill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或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altLang="zh-CN" sz="2000" i="1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000" i="1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e>
                    </m:acc>
                    <m:r>
                      <a:rPr lang="en-US" altLang="zh-CN" sz="2000" i="1" dirty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CN" sz="2000" dirty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const</m:t>
                    </m:r>
                  </m:oMath>
                </a14:m>
                <a:r>
                  <a:rPr lang="en-US" altLang="zh-CN" sz="2000" dirty="0">
                    <a:solidFill>
                      <a:srgbClr val="0432FF"/>
                    </a:solidFill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)</a:t>
                </a:r>
                <a:r>
                  <a:rPr lang="zh-CN" altLang="en-US" sz="2000" dirty="0">
                    <a:solidFill>
                      <a:srgbClr val="0432FF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确定测地线上的最优调控</a:t>
                </a:r>
                <a:endParaRPr lang="en-US" altLang="zh-CN" sz="2000" dirty="0">
                  <a:solidFill>
                    <a:srgbClr val="0432FF"/>
                  </a:solidFill>
                </a:endParaRPr>
              </a:p>
            </p:txBody>
          </p:sp>
        </mc:Choice>
        <mc:Fallback xmlns="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E089CF17-D0DB-4374-9092-31C76E7AFE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914" y="3465378"/>
                <a:ext cx="4176616" cy="745460"/>
              </a:xfrm>
              <a:prstGeom prst="rect">
                <a:avLst/>
              </a:prstGeom>
              <a:blipFill>
                <a:blip r:embed="rId7"/>
                <a:stretch>
                  <a:fillRect l="-1460" t="-4065" r="-876" b="-81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灯片编号占位符 2">
            <a:extLst>
              <a:ext uri="{FF2B5EF4-FFF2-40B4-BE49-F238E27FC236}">
                <a16:creationId xmlns:a16="http://schemas.microsoft.com/office/drawing/2014/main" id="{7C463D8B-B263-4EA2-959F-BECD9B865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15350" y="6424794"/>
            <a:ext cx="2743200" cy="365125"/>
          </a:xfrm>
        </p:spPr>
        <p:txBody>
          <a:bodyPr/>
          <a:lstStyle/>
          <a:p>
            <a:fld id="{87FA7E0F-EE93-4276-95CA-200A95F44878}" type="slidenum">
              <a:rPr lang="zh-CN" altLang="en-US" smtClean="0"/>
              <a:pPr/>
              <a:t>31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02D689A1-DEFD-480B-9E7D-D915F8C8B27F}"/>
                  </a:ext>
                </a:extLst>
              </p:cNvPr>
              <p:cNvSpPr/>
              <p:nvPr/>
            </p:nvSpPr>
            <p:spPr>
              <a:xfrm>
                <a:off x="831441" y="4723352"/>
                <a:ext cx="3866917" cy="10176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0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长时间极限下，不可逆功下界为</a:t>
                </a:r>
                <a:endPara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p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altLang="zh-CN" sz="2000" i="0">
                              <a:latin typeface="Cambria Math" panose="02040503050406030204" pitchFamily="18" charset="0"/>
                            </a:rPr>
                            <m:t>irr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altLang="zh-C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ℒ</m:t>
                              </m:r>
                            </m:e>
                            <m:sup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02D689A1-DEFD-480B-9E7D-D915F8C8B2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441" y="4723352"/>
                <a:ext cx="3866917" cy="1017651"/>
              </a:xfrm>
              <a:prstGeom prst="rect">
                <a:avLst/>
              </a:prstGeom>
              <a:blipFill>
                <a:blip r:embed="rId8"/>
                <a:stretch>
                  <a:fillRect l="-1575" t="-359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010095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00CDA2A8-D31F-43C9-8F6C-2D29BD29C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例子：量子布朗运动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C9412E4-24C5-4C75-86D6-380CB53D79F4}"/>
              </a:ext>
            </a:extLst>
          </p:cNvPr>
          <p:cNvSpPr/>
          <p:nvPr/>
        </p:nvSpPr>
        <p:spPr>
          <a:xfrm>
            <a:off x="722521" y="6299579"/>
            <a:ext cx="76989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cs typeface="Times New Roman" panose="02020603050405020304" pitchFamily="18" charset="0"/>
              </a:rPr>
              <a:t>H.-P. Breuer and F. </a:t>
            </a:r>
            <a:r>
              <a:rPr lang="en-US" altLang="zh-CN" sz="1400" dirty="0" err="1">
                <a:cs typeface="Times New Roman" panose="02020603050405020304" pitchFamily="18" charset="0"/>
              </a:rPr>
              <a:t>Petruccione</a:t>
            </a:r>
            <a:r>
              <a:rPr lang="en-US" altLang="zh-CN" sz="1400" dirty="0">
                <a:cs typeface="Times New Roman" panose="02020603050405020304" pitchFamily="18" charset="0"/>
              </a:rPr>
              <a:t>, </a:t>
            </a:r>
            <a:r>
              <a:rPr lang="en-US" altLang="zh-CN" sz="1400" i="1" dirty="0">
                <a:cs typeface="Times New Roman" panose="02020603050405020304" pitchFamily="18" charset="0"/>
              </a:rPr>
              <a:t>The Theory of Open Quantum Systems </a:t>
            </a:r>
            <a:r>
              <a:rPr lang="en-US" altLang="zh-CN" sz="1400" dirty="0">
                <a:cs typeface="Times New Roman" panose="02020603050405020304" pitchFamily="18" charset="0"/>
              </a:rPr>
              <a:t>(Oxford University Press, 2007).</a:t>
            </a:r>
            <a:endParaRPr lang="zh-CN" altLang="en-US" sz="1400" dirty="0"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0E5ED37B-1AF6-4028-9275-235892B693BA}"/>
                  </a:ext>
                </a:extLst>
              </p:cNvPr>
              <p:cNvSpPr txBox="1"/>
              <p:nvPr/>
            </p:nvSpPr>
            <p:spPr>
              <a:xfrm>
                <a:off x="921699" y="987557"/>
                <a:ext cx="7300600" cy="15084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量子布朗运动主方程</a:t>
                </a:r>
                <a:endParaRPr lang="en-US" altLang="zh-CN" sz="2000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  <a:cs typeface="Arial" panose="020B0604020202020204" pitchFamily="34" charset="0"/>
                            </a:rPr>
                            <m:t>𝑑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  <a:cs typeface="Arial" panose="020B0604020202020204" pitchFamily="34" charset="0"/>
                            </a:rPr>
                            <m:t>𝜌</m:t>
                          </m:r>
                        </m:num>
                        <m:den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  <a:cs typeface="Arial" panose="020B0604020202020204" pitchFamily="34" charset="0"/>
                            </a:rPr>
                            <m:t>𝑑𝑡</m:t>
                          </m:r>
                        </m:den>
                      </m:f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m:t>=−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m:t>𝑖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  <a:cs typeface="Arial" panose="020B0604020202020204" pitchFamily="34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  <a:cs typeface="Arial" panose="020B0604020202020204" pitchFamily="34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  <a:cs typeface="Arial" panose="020B0604020202020204" pitchFamily="34" charset="0"/>
                            </a:rPr>
                            <m:t>𝜌</m:t>
                          </m:r>
                        </m:e>
                      </m:d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m:t>−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m:t>𝑖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m:t>𝜅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  <a:cs typeface="Arial" panose="020B0604020202020204" pitchFamily="34" charset="0"/>
                            </a:rPr>
                            <m:t>𝑥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  <a:cs typeface="Arial" panose="020B0604020202020204" pitchFamily="34" charset="0"/>
                            </a:rPr>
                            <m:t>,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  <a:cs typeface="Arial" panose="020B0604020202020204" pitchFamily="34" charset="0"/>
                                </a:rPr>
                                <m:t>𝑝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  <a:cs typeface="Arial" panose="020B0604020202020204" pitchFamily="34" charset="0"/>
                                </a:rPr>
                                <m:t>,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  <a:cs typeface="Arial" panose="020B0604020202020204" pitchFamily="34" charset="0"/>
                                </a:rPr>
                                <m:t>𝜌</m:t>
                              </m:r>
                            </m:e>
                          </m:d>
                        </m:e>
                      </m:d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m:t>−</m:t>
                      </m:r>
                      <m:f>
                        <m:f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  <a:cs typeface="Arial" panose="020B0604020202020204" pitchFamily="34" charset="0"/>
                            </a:rPr>
                            <m:t>2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  <a:cs typeface="Arial" panose="020B0604020202020204" pitchFamily="34" charset="0"/>
                            </a:rPr>
                            <m:t>𝑚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  <a:cs typeface="Arial" panose="020B0604020202020204" pitchFamily="34" charset="0"/>
                            </a:rPr>
                            <m:t>𝜅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  <a:cs typeface="Arial" panose="020B0604020202020204" pitchFamily="34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  <a:cs typeface="Arial" panose="020B0604020202020204" pitchFamily="34" charset="0"/>
                                </a:rPr>
                                <m:t>𝑏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  <a:cs typeface="Arial" panose="020B0604020202020204" pitchFamily="34" charset="0"/>
                            </a:rPr>
                            <m:t>𝑥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  <a:cs typeface="Arial" panose="020B0604020202020204" pitchFamily="34" charset="0"/>
                            </a:rPr>
                            <m:t>,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  <a:cs typeface="Arial" panose="020B0604020202020204" pitchFamily="34" charset="0"/>
                                </a:rPr>
                                <m:t>𝑥</m:t>
                              </m:r>
                              <m:r>
                                <a:rPr lang="en-US" altLang="zh-CN" sz="2000" b="0" i="0" smtClean="0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  <a:cs typeface="Arial" panose="020B0604020202020204" pitchFamily="34" charset="0"/>
                                </a:rPr>
                                <m:t>,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  <a:cs typeface="Arial" panose="020B0604020202020204" pitchFamily="34" charset="0"/>
                                </a:rPr>
                                <m:t>𝜌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altLang="zh-CN" sz="2000" b="0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0E5ED37B-1AF6-4028-9275-235892B693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699" y="987557"/>
                <a:ext cx="7300600" cy="1508490"/>
              </a:xfrm>
              <a:prstGeom prst="rect">
                <a:avLst/>
              </a:prstGeom>
              <a:blipFill>
                <a:blip r:embed="rId3"/>
                <a:stretch>
                  <a:fillRect l="-83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文本框 13">
            <a:extLst>
              <a:ext uri="{FF2B5EF4-FFF2-40B4-BE49-F238E27FC236}">
                <a16:creationId xmlns:a16="http://schemas.microsoft.com/office/drawing/2014/main" id="{189D88E0-1361-451E-B8EF-20C1078740F1}"/>
              </a:ext>
            </a:extLst>
          </p:cNvPr>
          <p:cNvSpPr txBox="1"/>
          <p:nvPr/>
        </p:nvSpPr>
        <p:spPr>
          <a:xfrm>
            <a:off x="2467610" y="255203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dirty="0">
                <a:solidFill>
                  <a:srgbClr val="0432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哈密顿量</a:t>
            </a:r>
          </a:p>
        </p:txBody>
      </p:sp>
      <p:sp>
        <p:nvSpPr>
          <p:cNvPr id="12" name="灯片编号占位符 2">
            <a:extLst>
              <a:ext uri="{FF2B5EF4-FFF2-40B4-BE49-F238E27FC236}">
                <a16:creationId xmlns:a16="http://schemas.microsoft.com/office/drawing/2014/main" id="{A6982661-1055-4CA3-B151-8111CFF89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15350" y="6424794"/>
            <a:ext cx="2743200" cy="365125"/>
          </a:xfrm>
        </p:spPr>
        <p:txBody>
          <a:bodyPr/>
          <a:lstStyle/>
          <a:p>
            <a:fld id="{87FA7E0F-EE93-4276-95CA-200A95F44878}" type="slidenum">
              <a:rPr lang="zh-CN" altLang="en-US" smtClean="0"/>
              <a:pPr/>
              <a:t>32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3CEE6C91-7928-489B-B4D4-2B01CE761EC5}"/>
                  </a:ext>
                </a:extLst>
              </p:cNvPr>
              <p:cNvSpPr txBox="1"/>
              <p:nvPr/>
            </p:nvSpPr>
            <p:spPr>
              <a:xfrm>
                <a:off x="3929838" y="2385030"/>
                <a:ext cx="2825965" cy="17396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800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altLang="zh-CN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CN" sz="1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r>
                        <a:rPr lang="en-US" altLang="zh-CN" sz="18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CN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altLang="zh-CN" sz="1800" i="1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altLang="zh-CN" sz="1800" i="1">
                          <a:latin typeface="Cambria Math" panose="02040503050406030204" pitchFamily="18" charset="0"/>
                        </a:rPr>
                        <m:t>𝜔</m:t>
                      </m:r>
                      <m:sSup>
                        <m:sSupPr>
                          <m:ctrlPr>
                            <a:rPr lang="en-US" altLang="zh-CN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  <m:sup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altLang="zh-CN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 sz="18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altLang="zh-CN" sz="18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800" b="0" i="1" smtClean="0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CN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CN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r>
                        <a:rPr lang="en-US" altLang="zh-CN" sz="18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altLang="zh-CN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altLang="zh-CN" sz="1800" i="1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altLang="zh-CN" sz="1800" i="1">
                          <a:latin typeface="Cambria Math" panose="02040503050406030204" pitchFamily="18" charset="0"/>
                        </a:rPr>
                        <m:t>𝜔</m:t>
                      </m:r>
                      <m:sSup>
                        <m:sSupPr>
                          <m:ctrlPr>
                            <a:rPr lang="en-US" altLang="zh-CN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  <m:sup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altLang="zh-CN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altLang="zh-CN" sz="18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800" b="0" i="1" smtClean="0">
                          <a:latin typeface="Cambria Math" panose="02040503050406030204" pitchFamily="18" charset="0"/>
                        </a:rPr>
                        <m:t>𝐷</m:t>
                      </m:r>
                      <m:d>
                        <m:dPr>
                          <m:ctrlP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CN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1800" i="1">
                          <a:latin typeface="Cambria Math" panose="02040503050406030204" pitchFamily="18" charset="0"/>
                        </a:rPr>
                        <m:t>𝜔</m:t>
                      </m:r>
                      <m:d>
                        <m:dPr>
                          <m:ctrlPr>
                            <a:rPr lang="en-US" altLang="zh-CN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18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f>
                        <m:fPr>
                          <m:ctrlP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altLang="zh-CN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</a:rPr>
                                <m:t>𝑥𝑝</m:t>
                              </m:r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</a:rPr>
                                <m:t>𝑝𝑥</m:t>
                              </m:r>
                            </m:e>
                          </m:d>
                        </m:num>
                        <m:den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zh-CN" altLang="en-US" sz="1800" dirty="0"/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3CEE6C91-7928-489B-B4D4-2B01CE761E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9838" y="2385030"/>
                <a:ext cx="2825965" cy="17396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矩形 1">
            <a:extLst>
              <a:ext uri="{FF2B5EF4-FFF2-40B4-BE49-F238E27FC236}">
                <a16:creationId xmlns:a16="http://schemas.microsoft.com/office/drawing/2014/main" id="{0D420E1F-F40D-4176-B720-1A5842001FD6}"/>
              </a:ext>
            </a:extLst>
          </p:cNvPr>
          <p:cNvSpPr/>
          <p:nvPr/>
        </p:nvSpPr>
        <p:spPr>
          <a:xfrm>
            <a:off x="2467610" y="3123615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rgbClr val="0432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拉格朗日量</a:t>
            </a:r>
            <a:endParaRPr lang="zh-CN" altLang="en-US" sz="1800" dirty="0">
              <a:solidFill>
                <a:srgbClr val="0432FF"/>
              </a:solidFill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6607FF6-AA67-4350-898A-9F2E5C4C8840}"/>
              </a:ext>
            </a:extLst>
          </p:cNvPr>
          <p:cNvSpPr/>
          <p:nvPr/>
        </p:nvSpPr>
        <p:spPr>
          <a:xfrm>
            <a:off x="2467610" y="3658862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rgbClr val="0432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坐标动量关联</a:t>
            </a:r>
            <a:endParaRPr lang="zh-CN" altLang="en-US" sz="1800" dirty="0">
              <a:solidFill>
                <a:srgbClr val="0432FF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22159D6-F748-46AB-AEA9-9AAF9700F2A9}"/>
              </a:ext>
            </a:extLst>
          </p:cNvPr>
          <p:cNvSpPr txBox="1"/>
          <p:nvPr/>
        </p:nvSpPr>
        <p:spPr>
          <a:xfrm>
            <a:off x="1999262" y="4435304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有限时间过程做功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0460B834-9218-4BFD-9AD7-65DC972250F0}"/>
                  </a:ext>
                </a:extLst>
              </p:cNvPr>
              <p:cNvSpPr txBox="1"/>
              <p:nvPr/>
            </p:nvSpPr>
            <p:spPr>
              <a:xfrm>
                <a:off x="4887376" y="4327142"/>
                <a:ext cx="2110001" cy="5795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acc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̇"/>
                              <m:ctrlP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</m:acc>
                        </m:num>
                        <m:den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den>
                      </m:f>
                      <m:d>
                        <m:d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d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⟨"/>
                              <m:endChr m:val="⟩"/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0460B834-9218-4BFD-9AD7-65DC972250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7376" y="4327142"/>
                <a:ext cx="2110001" cy="57951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文本框 16">
            <a:extLst>
              <a:ext uri="{FF2B5EF4-FFF2-40B4-BE49-F238E27FC236}">
                <a16:creationId xmlns:a16="http://schemas.microsoft.com/office/drawing/2014/main" id="{B71E6CAE-836C-4545-9E4B-DFA6C83A23C8}"/>
              </a:ext>
            </a:extLst>
          </p:cNvPr>
          <p:cNvSpPr txBox="1"/>
          <p:nvPr/>
        </p:nvSpPr>
        <p:spPr>
          <a:xfrm>
            <a:off x="1999262" y="5014989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准静态过程做功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A13C7E1E-E702-4D5B-8C79-33CED8A53BDE}"/>
                  </a:ext>
                </a:extLst>
              </p:cNvPr>
              <p:cNvSpPr txBox="1"/>
              <p:nvPr/>
            </p:nvSpPr>
            <p:spPr>
              <a:xfrm>
                <a:off x="4783859" y="4845740"/>
                <a:ext cx="1837041" cy="6718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altLang="zh-CN" sz="20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(0)</m:t>
                          </m:r>
                        </m:sub>
                      </m:sSub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sSub>
                        <m:sSub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f>
                        <m:f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̇"/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</m:acc>
                        </m:num>
                        <m:den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𝜔</m:t>
                          </m:r>
                        </m:den>
                      </m:f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A13C7E1E-E702-4D5B-8C79-33CED8A53B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3859" y="4845740"/>
                <a:ext cx="1837041" cy="67185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51635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A180F4-A8C3-4F9F-AB46-396945C67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例子：量子布朗运动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50BCE793-5736-49F4-93B5-6D9038A9B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33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808D49BB-AEF4-4988-99DB-6A4802194850}"/>
                  </a:ext>
                </a:extLst>
              </p:cNvPr>
              <p:cNvSpPr/>
              <p:nvPr/>
            </p:nvSpPr>
            <p:spPr>
              <a:xfrm>
                <a:off x="2065251" y="1268395"/>
                <a:ext cx="6362696" cy="10011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ℒ</m:t>
                      </m:r>
                      <m:r>
                        <a:rPr lang="en-US" altLang="zh-CN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altLang="zh-CN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𝜅</m:t>
                              </m:r>
                            </m:den>
                          </m:f>
                        </m:e>
                      </m:rad>
                      <m:d>
                        <m:dPr>
                          <m:begChr m:val="|"/>
                          <m:endChr m:val="|"/>
                          <m:ctrlPr>
                            <a:rPr lang="en-US" altLang="zh-CN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US" altLang="zh-CN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altLang="zh-CN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unc>
                                        <m:funcPr>
                                          <m:ctrlPr>
                                            <a:rPr lang="en-US" altLang="zh-CN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altLang="zh-CN" sz="160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arcsinh</m:t>
                                          </m:r>
                                        </m:fName>
                                        <m:e>
                                          <m:d>
                                            <m:dPr>
                                              <m:ctrlPr>
                                                <a:rPr lang="en-US" altLang="zh-CN" sz="16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f>
                                                <m:fPr>
                                                  <m:ctrlPr>
                                                    <a:rPr lang="en-US" altLang="zh-CN" sz="16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fPr>
                                                <m:num>
                                                  <m:r>
                                                    <a:rPr lang="en-US" altLang="zh-CN" sz="16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𝜔</m:t>
                                                  </m:r>
                                                </m:num>
                                                <m:den>
                                                  <m:r>
                                                    <a:rPr lang="en-US" altLang="zh-CN" sz="16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  <m:r>
                                                    <a:rPr lang="en-US" altLang="zh-CN" sz="16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𝜅</m:t>
                                                  </m:r>
                                                </m:den>
                                              </m:f>
                                            </m:e>
                                          </m:d>
                                          <m:r>
                                            <a:rPr lang="en-US" altLang="zh-CN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altLang="zh-CN" sz="16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d>
                                                <m:dPr>
                                                  <m:ctrlPr>
                                                    <a:rPr lang="en-US" altLang="zh-CN" sz="16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altLang="zh-CN" sz="16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1+</m:t>
                                                  </m:r>
                                                  <m:f>
                                                    <m:fPr>
                                                      <m:ctrlPr>
                                                        <a:rPr lang="en-US" altLang="zh-CN" sz="1600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</m:ctrlPr>
                                                    </m:fPr>
                                                    <m:num>
                                                      <m:r>
                                                        <a:rPr lang="en-US" altLang="zh-CN" sz="1600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4</m:t>
                                                      </m:r>
                                                      <m:sSup>
                                                        <m:sSupPr>
                                                          <m:ctrlPr>
                                                            <a:rPr lang="en-US" altLang="zh-CN" sz="1600" i="1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</a:rPr>
                                                          </m:ctrlPr>
                                                        </m:sSupPr>
                                                        <m:e>
                                                          <m:r>
                                                            <a:rPr lang="en-US" altLang="zh-CN" sz="1600" i="1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</a:rPr>
                                                            <m:t>𝜅</m:t>
                                                          </m:r>
                                                        </m:e>
                                                        <m:sup>
                                                          <m:r>
                                                            <a:rPr lang="en-US" altLang="zh-CN" sz="1600" i="1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</a:rPr>
                                                            <m:t>2</m:t>
                                                          </m:r>
                                                        </m:sup>
                                                      </m:sSup>
                                                    </m:num>
                                                    <m:den>
                                                      <m:sSup>
                                                        <m:sSupPr>
                                                          <m:ctrlPr>
                                                            <a:rPr lang="en-US" altLang="zh-CN" sz="1600" i="1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</a:rPr>
                                                          </m:ctrlPr>
                                                        </m:sSupPr>
                                                        <m:e>
                                                          <m:r>
                                                            <a:rPr lang="en-US" altLang="zh-CN" sz="1600" i="1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</a:rPr>
                                                            <m:t>𝜔</m:t>
                                                          </m:r>
                                                        </m:e>
                                                        <m:sup>
                                                          <m:r>
                                                            <a:rPr lang="en-US" altLang="zh-CN" sz="1600" i="1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</a:rPr>
                                                            <m:t>2</m:t>
                                                          </m:r>
                                                        </m:sup>
                                                      </m:sSup>
                                                    </m:den>
                                                  </m:f>
                                                </m:e>
                                              </m:d>
                                            </m:e>
                                            <m:sup>
                                              <m:r>
                                                <a:rPr lang="en-US" altLang="zh-CN" sz="16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1/2</m:t>
                                              </m:r>
                                            </m:sup>
                                          </m:sSup>
                                        </m:e>
                                      </m:func>
                                    </m:e>
                                  </m:d>
                                </m:e>
                              </m:d>
                            </m:e>
                            <m:sub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altLang="zh-CN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sub>
                            <m:sup>
                              <m:sSub>
                                <m:sSubPr>
                                  <m:ctrlPr>
                                    <a:rPr lang="en-US" altLang="zh-CN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sub>
                              </m:sSub>
                            </m:sup>
                          </m:sSubSup>
                        </m:e>
                      </m:d>
                    </m:oMath>
                  </m:oMathPara>
                </a14:m>
                <a:endParaRPr lang="en-US" altLang="zh-CN" sz="16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808D49BB-AEF4-4988-99DB-6A480219485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5251" y="1268395"/>
                <a:ext cx="6362696" cy="100117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2E3DBABA-77F7-4696-91F2-E78465D9A3A1}"/>
                  </a:ext>
                </a:extLst>
              </p:cNvPr>
              <p:cNvSpPr/>
              <p:nvPr/>
            </p:nvSpPr>
            <p:spPr>
              <a:xfrm>
                <a:off x="1419253" y="2276704"/>
                <a:ext cx="6141712" cy="7203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16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CN" sz="1600" i="1">
                                      <a:latin typeface="Cambria Math" panose="02040503050406030204" pitchFamily="18" charset="0"/>
                                      <a:ea typeface="黑体" panose="02010609060101010101" pitchFamily="49" charset="-122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  <a:ea typeface="黑体" panose="02010609060101010101" pitchFamily="49" charset="-122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  <a:ea typeface="黑体" panose="02010609060101010101" pitchFamily="49" charset="-122"/>
                                    </a:rPr>
                                    <m:t>2</m:t>
                                  </m:r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  <a:ea typeface="黑体" panose="02010609060101010101" pitchFamily="49" charset="-122"/>
                                    </a:rPr>
                                    <m:t>𝜅</m:t>
                                  </m:r>
                                </m:den>
                              </m:f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altLang="zh-CN" sz="1600" i="1">
                                      <a:latin typeface="Cambria Math" panose="02040503050406030204" pitchFamily="18" charset="0"/>
                                      <a:ea typeface="黑体" panose="02010609060101010101" pitchFamily="49" charset="-122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  <a:ea typeface="黑体" panose="02010609060101010101" pitchFamily="49" charset="-122"/>
                                    </a:rPr>
                                    <m:t>2</m:t>
                                  </m:r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  <a:ea typeface="黑体" panose="02010609060101010101" pitchFamily="49" charset="-122"/>
                                    </a:rPr>
                                    <m:t>𝜅</m:t>
                                  </m:r>
                                </m:num>
                                <m:den>
                                  <m:sSubSup>
                                    <m:sSubSupPr>
                                      <m:ctrlPr>
                                        <a:rPr lang="en-US" altLang="zh-CN" sz="1600" i="1" dirty="0">
                                          <a:latin typeface="Cambria Math" panose="02040503050406030204" pitchFamily="18" charset="0"/>
                                          <a:ea typeface="黑体" panose="02010609060101010101" pitchFamily="49" charset="-122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̃"/>
                                          <m:ctrlPr>
                                            <a:rPr lang="en-US" altLang="zh-CN" sz="1600" i="1">
                                              <a:latin typeface="Cambria Math" panose="02040503050406030204" pitchFamily="18" charset="0"/>
                                              <a:ea typeface="黑体" panose="02010609060101010101" pitchFamily="49" charset="-122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altLang="zh-CN" sz="1600" i="1">
                                              <a:latin typeface="Cambria Math" panose="02040503050406030204" pitchFamily="18" charset="0"/>
                                              <a:ea typeface="黑体" panose="02010609060101010101" pitchFamily="49" charset="-122"/>
                                            </a:rPr>
                                            <m:t>𝜔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US" altLang="zh-CN" sz="1600" dirty="0">
                                          <a:latin typeface="Cambria Math" panose="02040503050406030204" pitchFamily="18" charset="0"/>
                                          <a:ea typeface="黑体" panose="02010609060101010101" pitchFamily="49" charset="-122"/>
                                        </a:rPr>
                                        <m:t>op</m:t>
                                      </m:r>
                                    </m:sub>
                                    <m:sup>
                                      <m:r>
                                        <a:rPr lang="en-US" altLang="zh-CN" sz="1600" i="1" dirty="0">
                                          <a:latin typeface="Cambria Math" panose="02040503050406030204" pitchFamily="18" charset="0"/>
                                          <a:ea typeface="黑体" panose="02010609060101010101" pitchFamily="49" charset="-122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altLang="zh-CN" sz="16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1/2</m:t>
                          </m:r>
                        </m:sup>
                      </m:sSup>
                      <m:f>
                        <m:fPr>
                          <m:ctrlPr>
                            <a:rPr lang="en-US" altLang="zh-CN" sz="16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a:rPr lang="en-US" altLang="zh-CN" sz="16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zh-CN" sz="1600" i="1" dirty="0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̃"/>
                                  <m:ctrlPr>
                                    <a:rPr lang="en-US" altLang="zh-CN" sz="1600" i="1">
                                      <a:latin typeface="Cambria Math" panose="02040503050406030204" pitchFamily="18" charset="0"/>
                                      <a:ea typeface="黑体" panose="02010609060101010101" pitchFamily="49" charset="-122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  <a:ea typeface="黑体" panose="02010609060101010101" pitchFamily="49" charset="-122"/>
                                    </a:rPr>
                                    <m:t>𝜔</m:t>
                                  </m:r>
                                </m:e>
                              </m:acc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1600" dirty="0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op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altLang="zh-CN" sz="16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a:rPr lang="en-US" altLang="zh-CN" sz="16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altLang="zh-CN" sz="1600" i="1" dirty="0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̃"/>
                                  <m:ctrlPr>
                                    <a:rPr lang="en-US" altLang="zh-CN" sz="1600" i="1">
                                      <a:latin typeface="Cambria Math" panose="02040503050406030204" pitchFamily="18" charset="0"/>
                                      <a:ea typeface="黑体" panose="02010609060101010101" pitchFamily="49" charset="-122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  <a:ea typeface="黑体" panose="02010609060101010101" pitchFamily="49" charset="-122"/>
                                    </a:rPr>
                                    <m:t>𝜔</m:t>
                                  </m:r>
                                </m:e>
                              </m:acc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1600" dirty="0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  <m:t>op</m:t>
                              </m:r>
                            </m:sub>
                          </m:sSub>
                        </m:num>
                        <m:den>
                          <m:r>
                            <a:rPr lang="en-US" altLang="zh-CN" sz="16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𝑑𝑠</m:t>
                          </m:r>
                        </m:den>
                      </m:f>
                      <m:r>
                        <a:rPr lang="en-US" altLang="zh-CN" sz="1600" i="1" dirty="0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zh-CN" sz="1600" dirty="0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const</m:t>
                      </m:r>
                    </m:oMath>
                  </m:oMathPara>
                </a14:m>
                <a:endParaRPr lang="zh-CN" altLang="en-US" sz="16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2E3DBABA-77F7-4696-91F2-E78465D9A3A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9253" y="2276704"/>
                <a:ext cx="6141712" cy="7203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矩形 10">
            <a:extLst>
              <a:ext uri="{FF2B5EF4-FFF2-40B4-BE49-F238E27FC236}">
                <a16:creationId xmlns:a16="http://schemas.microsoft.com/office/drawing/2014/main" id="{A09976C2-146D-4A10-BEE9-2F100B45AF3B}"/>
              </a:ext>
            </a:extLst>
          </p:cNvPr>
          <p:cNvSpPr/>
          <p:nvPr/>
        </p:nvSpPr>
        <p:spPr>
          <a:xfrm>
            <a:off x="936510" y="1549395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rgbClr val="0432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热力学长度</a:t>
            </a:r>
            <a:endParaRPr lang="en-US" altLang="zh-CN" sz="2000" dirty="0">
              <a:solidFill>
                <a:srgbClr val="0432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E38FB40-494E-4AC6-932A-DFAC7412C65C}"/>
              </a:ext>
            </a:extLst>
          </p:cNvPr>
          <p:cNvSpPr/>
          <p:nvPr/>
        </p:nvSpPr>
        <p:spPr>
          <a:xfrm>
            <a:off x="936510" y="2484801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rgbClr val="0432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最优调控</a:t>
            </a:r>
            <a:endParaRPr lang="zh-CN" altLang="en-US" sz="2000" dirty="0">
              <a:solidFill>
                <a:srgbClr val="0432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表格 14">
                <a:extLst>
                  <a:ext uri="{FF2B5EF4-FFF2-40B4-BE49-F238E27FC236}">
                    <a16:creationId xmlns:a16="http://schemas.microsoft.com/office/drawing/2014/main" id="{B2B1EDE1-82E7-4A3C-B6FE-244437C1557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51427297"/>
                  </p:ext>
                </p:extLst>
              </p:nvPr>
            </p:nvGraphicFramePr>
            <p:xfrm>
              <a:off x="255454" y="3570249"/>
              <a:ext cx="4840607" cy="2014114"/>
            </p:xfrm>
            <a:graphic>
              <a:graphicData uri="http://schemas.openxmlformats.org/drawingml/2006/table">
                <a:tbl>
                  <a:tblPr firstRow="1" bandRow="1">
                    <a:tableStyleId>{C4B1156A-380E-4F78-BDF5-A606A8083BF9}</a:tableStyleId>
                  </a:tblPr>
                  <a:tblGrid>
                    <a:gridCol w="12467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79799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79581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568219"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b="0" dirty="0">
                            <a:latin typeface="黑体" panose="02010609060101010101" pitchFamily="49" charset="-122"/>
                            <a:ea typeface="黑体" panose="02010609060101010101" pitchFamily="49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CN" altLang="en-US" sz="1800" b="0" dirty="0">
                              <a:solidFill>
                                <a:srgbClr val="0432FF"/>
                              </a:solidFill>
                              <a:latin typeface="黑体" panose="02010609060101010101" pitchFamily="49" charset="-122"/>
                              <a:ea typeface="黑体" panose="02010609060101010101" pitchFamily="49" charset="-122"/>
                            </a:rPr>
                            <a:t>热力学长度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1800" b="0" i="1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ℒ</m:t>
                              </m:r>
                            </m:oMath>
                          </a14:m>
                          <a:endParaRPr lang="zh-CN" altLang="en-US" sz="1800" b="0" dirty="0">
                            <a:solidFill>
                              <a:srgbClr val="0432FF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CN" altLang="en-US" sz="1800" b="0" dirty="0">
                              <a:solidFill>
                                <a:srgbClr val="0432FF"/>
                              </a:solidFill>
                              <a:latin typeface="黑体" panose="02010609060101010101" pitchFamily="49" charset="-122"/>
                              <a:ea typeface="黑体" panose="02010609060101010101" pitchFamily="49" charset="-122"/>
                            </a:rPr>
                            <a:t>最优调控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800" b="0" i="1">
                                      <a:solidFill>
                                        <a:srgbClr val="0432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̃"/>
                                      <m:ctrlPr>
                                        <a:rPr lang="en-US" altLang="zh-CN" sz="1800" b="0" i="1">
                                          <a:solidFill>
                                            <a:srgbClr val="0432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CN" sz="1800" b="0" i="1">
                                          <a:solidFill>
                                            <a:srgbClr val="0432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altLang="zh-CN" sz="1800" b="0" i="0">
                                      <a:solidFill>
                                        <a:srgbClr val="0432FF"/>
                                      </a:solidFill>
                                      <a:latin typeface="Cambria Math" panose="02040503050406030204" pitchFamily="18" charset="0"/>
                                    </a:rPr>
                                    <m:t>op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altLang="zh-CN" sz="1800" b="0" i="1">
                                      <a:solidFill>
                                        <a:srgbClr val="0432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1800" b="0" i="1">
                                      <a:solidFill>
                                        <a:srgbClr val="0432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</m:oMath>
                          </a14:m>
                          <a:endParaRPr lang="zh-CN" altLang="en-US" sz="1800" b="0" dirty="0">
                            <a:solidFill>
                              <a:srgbClr val="0432FF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8898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600" dirty="0">
                              <a:solidFill>
                                <a:srgbClr val="C00000"/>
                              </a:solidFill>
                              <a:latin typeface="黑体" panose="02010609060101010101" pitchFamily="49" charset="-122"/>
                              <a:ea typeface="黑体" panose="02010609060101010101" pitchFamily="49" charset="-122"/>
                            </a:rPr>
                            <a:t>欠阻尼极限</a:t>
                          </a:r>
                          <a:endParaRPr lang="en-US" altLang="zh-CN" sz="1600" dirty="0">
                            <a:solidFill>
                              <a:srgbClr val="C00000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6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𝜅</m:t>
                                </m:r>
                                <m:r>
                                  <a:rPr lang="en-US" altLang="zh-CN" sz="16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en-US" altLang="zh-CN" sz="16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  <m:r>
                                  <a:rPr lang="en-US" altLang="zh-CN" sz="16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≪</m:t>
                                </m:r>
                                <m:r>
                                  <a:rPr lang="en-US" altLang="zh-CN" sz="16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zh-CN" altLang="en-US" sz="1600" dirty="0">
                            <a:solidFill>
                              <a:srgbClr val="C00000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f>
                                      <m:fPr>
                                        <m:ctrlP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sSub>
                                          <m:sSubPr>
                                            <m:ctrlPr>
                                              <a:rPr lang="en-US" altLang="zh-CN" sz="16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CN" sz="1600" i="1">
                                                <a:latin typeface="Cambria Math" panose="02040503050406030204" pitchFamily="18" charset="0"/>
                                              </a:rPr>
                                              <m:t>𝑘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sz="1600" i="1">
                                                <a:latin typeface="Cambria Math" panose="02040503050406030204" pitchFamily="18" charset="0"/>
                                              </a:rPr>
                                              <m:t>𝐵</m:t>
                                            </m:r>
                                          </m:sub>
                                        </m:sSub>
                                        <m:sSub>
                                          <m:sSubPr>
                                            <m:ctrlPr>
                                              <a:rPr lang="en-US" altLang="zh-CN" sz="16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CN" sz="1600" i="1"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sz="1600" i="1">
                                                <a:latin typeface="Cambria Math" panose="02040503050406030204" pitchFamily="18" charset="0"/>
                                              </a:rPr>
                                              <m:t>𝑏</m:t>
                                            </m:r>
                                          </m:sub>
                                        </m:sSub>
                                      </m:num>
                                      <m:den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𝜅</m:t>
                                        </m:r>
                                      </m:den>
                                    </m:f>
                                  </m:e>
                                </m:rad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unc>
                                      <m:funcPr>
                                        <m:ctrlP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zh-CN" sz="1600" b="0" i="0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ln</m:t>
                                        </m:r>
                                      </m:fName>
                                      <m:e>
                                        <m:f>
                                          <m:fPr>
                                            <m:ctrlP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sSub>
                                              <m:sSubPr>
                                                <m:ctrlPr>
                                                  <a:rPr lang="en-US" altLang="zh-CN" sz="1600" b="0" i="1" smtClean="0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altLang="zh-CN" sz="1600" b="0" i="1" smtClean="0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𝜔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zh-CN" sz="1600" b="0" i="1" smtClean="0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𝜏</m:t>
                                                </m:r>
                                              </m:sub>
                                            </m:sSub>
                                          </m:num>
                                          <m:den>
                                            <m:sSub>
                                              <m:sSubPr>
                                                <m:ctrlPr>
                                                  <a:rPr lang="en-US" altLang="zh-CN" sz="1600" b="0" i="1" smtClean="0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altLang="zh-CN" sz="1600" b="0" i="1" smtClean="0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𝜔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zh-CN" sz="1600" b="0" i="1" smtClean="0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0</m:t>
                                                </m:r>
                                              </m:sub>
                                            </m:sSub>
                                          </m:den>
                                        </m:f>
                                      </m:e>
                                    </m:func>
                                  </m:e>
                                </m:d>
                              </m:oMath>
                            </m:oMathPara>
                          </a14:m>
                          <a:endParaRPr lang="zh-CN" alt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</a:rPr>
                                      <m:t>𝜔</m:t>
                                    </m:r>
                                  </m:e>
                                  <m:sub>
                                    <m: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sSup>
                                  <m:sSupPr>
                                    <m:ctrlP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altLang="zh-CN" sz="16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sSub>
                                              <m:sSubPr>
                                                <m:ctrlPr>
                                                  <a:rPr lang="en-US" altLang="zh-CN" sz="16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altLang="zh-CN" sz="16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𝜔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zh-CN" sz="16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𝜏</m:t>
                                                </m:r>
                                              </m:sub>
                                            </m:sSub>
                                          </m:num>
                                          <m:den>
                                            <m:sSub>
                                              <m:sSubPr>
                                                <m:ctrlPr>
                                                  <a:rPr lang="en-US" altLang="zh-CN" sz="16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altLang="zh-CN" sz="16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𝜔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zh-CN" sz="16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  <m:t>0</m:t>
                                                </m:r>
                                              </m:sub>
                                            </m:sSub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 sz="16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8898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600" dirty="0">
                              <a:solidFill>
                                <a:srgbClr val="C00000"/>
                              </a:solidFill>
                              <a:latin typeface="黑体" panose="02010609060101010101" pitchFamily="49" charset="-122"/>
                              <a:ea typeface="黑体" panose="02010609060101010101" pitchFamily="49" charset="-122"/>
                            </a:rPr>
                            <a:t>过阻尼极限</a:t>
                          </a:r>
                          <a:endParaRPr lang="en-US" altLang="zh-CN" sz="1600" dirty="0">
                            <a:solidFill>
                              <a:srgbClr val="C00000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6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𝜅</m:t>
                                </m:r>
                                <m:r>
                                  <a:rPr lang="en-US" altLang="zh-CN" sz="16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en-US" altLang="zh-CN" sz="16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  <m:r>
                                  <a:rPr lang="en-US" altLang="zh-CN" sz="16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≫1</m:t>
                                </m:r>
                              </m:oMath>
                            </m:oMathPara>
                          </a14:m>
                          <a:endParaRPr lang="zh-CN" altLang="en-US" sz="1600" dirty="0">
                            <a:solidFill>
                              <a:srgbClr val="C00000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US" altLang="zh-CN" sz="16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</a:rPr>
                                      <m:t>𝜅</m:t>
                                    </m:r>
                                    <m:sSub>
                                      <m:sSubPr>
                                        <m:ctrlPr>
                                          <a:rPr lang="en-US" altLang="zh-CN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1600" i="1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e>
                                      <m:sub>
                                        <m:r>
                                          <a:rPr lang="en-US" altLang="zh-CN" sz="1600" i="1">
                                            <a:latin typeface="Cambria Math" panose="02040503050406030204" pitchFamily="18" charset="0"/>
                                          </a:rPr>
                                          <m:t>𝐵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US" altLang="zh-CN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1600" i="1"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e>
                                      <m:sub>
                                        <m:r>
                                          <a:rPr lang="en-US" altLang="zh-CN" sz="1600" i="1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sub>
                                    </m:sSub>
                                  </m:e>
                                </m:rad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altLang="zh-CN" sz="1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sSub>
                                          <m:sSubPr>
                                            <m:ctrlP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𝜔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𝜏</m:t>
                                            </m:r>
                                          </m:sub>
                                        </m:sSub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𝜔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sub>
                                        </m:sSub>
                                      </m:num>
                                      <m:den>
                                        <m:sSub>
                                          <m:sSubPr>
                                            <m:ctrlP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𝜔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sub>
                                        </m:sSub>
                                        <m:sSub>
                                          <m:sSubPr>
                                            <m:ctrlP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𝜔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𝜏</m:t>
                                            </m:r>
                                          </m:sub>
                                        </m:sSub>
                                      </m:den>
                                    </m:f>
                                  </m:e>
                                </m:d>
                              </m:oMath>
                            </m:oMathPara>
                          </a14:m>
                          <a:endParaRPr lang="zh-CN" alt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𝜔</m:t>
                                        </m:r>
                                      </m:e>
                                      <m:sub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𝜔</m:t>
                                        </m:r>
                                      </m:e>
                                      <m:sub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𝜏</m:t>
                                        </m:r>
                                      </m:sub>
                                    </m:sSub>
                                  </m:num>
                                  <m:den>
                                    <m:d>
                                      <m:dPr>
                                        <m:ctrlP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𝜔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sub>
                                        </m:sSub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𝜔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𝜏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  <m: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𝜔</m:t>
                                        </m:r>
                                      </m:e>
                                      <m:sub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𝜏</m:t>
                                        </m:r>
                                      </m:sub>
                                    </m:sSub>
                                  </m:den>
                                </m:f>
                              </m:oMath>
                            </m:oMathPara>
                          </a14:m>
                          <a:endParaRPr lang="zh-CN" altLang="en-US" sz="16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表格 14">
                <a:extLst>
                  <a:ext uri="{FF2B5EF4-FFF2-40B4-BE49-F238E27FC236}">
                    <a16:creationId xmlns:a16="http://schemas.microsoft.com/office/drawing/2014/main" id="{B2B1EDE1-82E7-4A3C-B6FE-244437C1557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51427297"/>
                  </p:ext>
                </p:extLst>
              </p:nvPr>
            </p:nvGraphicFramePr>
            <p:xfrm>
              <a:off x="255454" y="3570249"/>
              <a:ext cx="4840607" cy="2014114"/>
            </p:xfrm>
            <a:graphic>
              <a:graphicData uri="http://schemas.openxmlformats.org/drawingml/2006/table">
                <a:tbl>
                  <a:tblPr firstRow="1" bandRow="1">
                    <a:tableStyleId>{C4B1156A-380E-4F78-BDF5-A606A8083BF9}</a:tableStyleId>
                  </a:tblPr>
                  <a:tblGrid>
                    <a:gridCol w="12467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79799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79581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568219"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b="0" dirty="0">
                            <a:latin typeface="黑体" panose="02010609060101010101" pitchFamily="49" charset="-122"/>
                            <a:ea typeface="黑体" panose="02010609060101010101" pitchFamily="49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>
                          <a:blip r:embed="rId5"/>
                          <a:stretch>
                            <a:fillRect l="-69831" t="-1064" r="-101017" b="-2563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>
                          <a:blip r:embed="rId5"/>
                          <a:stretch>
                            <a:fillRect l="-169831" t="-1064" r="-1017" b="-25638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11911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>
                          <a:blip r:embed="rId5"/>
                          <a:stretch>
                            <a:fillRect l="-488" t="-71429" r="-289268" b="-812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>
                          <a:blip r:embed="rId5"/>
                          <a:stretch>
                            <a:fillRect l="-69831" t="-71429" r="-101017" b="-812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>
                          <a:blip r:embed="rId5"/>
                          <a:stretch>
                            <a:fillRect l="-169831" t="-71429" r="-1017" b="-8120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633984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>
                          <a:blip r:embed="rId5"/>
                          <a:stretch>
                            <a:fillRect l="-488" t="-217143" r="-289268" b="-2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>
                          <a:blip r:embed="rId5"/>
                          <a:stretch>
                            <a:fillRect l="-69831" t="-217143" r="-101017" b="-2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>
                          <a:blip r:embed="rId5"/>
                          <a:stretch>
                            <a:fillRect l="-169831" t="-217143" r="-1017" b="-28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10805EE8-EB22-45D5-8B52-C478E0396438}"/>
                  </a:ext>
                </a:extLst>
              </p:cNvPr>
              <p:cNvSpPr/>
              <p:nvPr/>
            </p:nvSpPr>
            <p:spPr>
              <a:xfrm>
                <a:off x="6952871" y="2459179"/>
                <a:ext cx="890682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altLang="zh-CN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altLang="zh-CN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altLang="zh-CN" sz="1600" b="0" i="1" smtClean="0">
                          <a:latin typeface="Cambria Math" panose="02040503050406030204" pitchFamily="18" charset="0"/>
                        </a:rPr>
                        <m:t>𝜏</m:t>
                      </m:r>
                    </m:oMath>
                  </m:oMathPara>
                </a14:m>
                <a:endParaRPr lang="zh-CN" altLang="en-US" sz="1600" dirty="0"/>
              </a:p>
            </p:txBody>
          </p:sp>
        </mc:Choice>
        <mc:Fallback xmlns=""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10805EE8-EB22-45D5-8B52-C478E03964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2871" y="2459179"/>
                <a:ext cx="890682" cy="338554"/>
              </a:xfrm>
              <a:prstGeom prst="rect">
                <a:avLst/>
              </a:prstGeom>
              <a:blipFill>
                <a:blip r:embed="rId6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矩形 13">
            <a:extLst>
              <a:ext uri="{FF2B5EF4-FFF2-40B4-BE49-F238E27FC236}">
                <a16:creationId xmlns:a16="http://schemas.microsoft.com/office/drawing/2014/main" id="{7809B7EC-06D8-430C-9A26-AF00D9EF6193}"/>
              </a:ext>
            </a:extLst>
          </p:cNvPr>
          <p:cNvSpPr/>
          <p:nvPr/>
        </p:nvSpPr>
        <p:spPr>
          <a:xfrm>
            <a:off x="2675758" y="6311825"/>
            <a:ext cx="37924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1400" kern="100" dirty="0">
                <a:ea typeface="幼圆" panose="02010509060101010101" pitchFamily="49" charset="-122"/>
                <a:cs typeface="Times New Roman" panose="02020603050405020304" pitchFamily="18" charset="0"/>
              </a:rPr>
              <a:t>J. F. Chen, C. P. Sun, H. Dong. arXiv:2101.02948</a:t>
            </a:r>
            <a:endParaRPr lang="zh-CN" altLang="zh-CN" sz="16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F367910-1B3C-47D3-9CA7-C150681691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70602" y="3394583"/>
            <a:ext cx="3879129" cy="258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7069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FFE15D2F-6CB6-4226-8E3F-352AC77332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6599" y="1225981"/>
            <a:ext cx="2953296" cy="4487125"/>
          </a:xfrm>
          <a:prstGeom prst="rect">
            <a:avLst/>
          </a:prstGeom>
        </p:spPr>
      </p:pic>
      <p:sp>
        <p:nvSpPr>
          <p:cNvPr id="10" name="标题 9">
            <a:extLst>
              <a:ext uri="{FF2B5EF4-FFF2-40B4-BE49-F238E27FC236}">
                <a16:creationId xmlns:a16="http://schemas.microsoft.com/office/drawing/2014/main" id="{2CE25EF7-86C3-4EFA-9B88-855070DFB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热力学长度的测量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BFE9300-D349-4FBC-B75B-06B9FF952F8C}"/>
              </a:ext>
            </a:extLst>
          </p:cNvPr>
          <p:cNvSpPr/>
          <p:nvPr/>
        </p:nvSpPr>
        <p:spPr>
          <a:xfrm>
            <a:off x="2675758" y="6311825"/>
            <a:ext cx="37924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1400" kern="100" dirty="0">
                <a:ea typeface="幼圆" panose="02010509060101010101" pitchFamily="49" charset="-122"/>
                <a:cs typeface="Times New Roman" panose="02020603050405020304" pitchFamily="18" charset="0"/>
              </a:rPr>
              <a:t>J. F. Chen, C. P. Sun, H. Dong. arXiv:2101.02948</a:t>
            </a:r>
            <a:endParaRPr lang="zh-CN" altLang="zh-CN" sz="16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灯片编号占位符 2">
            <a:extLst>
              <a:ext uri="{FF2B5EF4-FFF2-40B4-BE49-F238E27FC236}">
                <a16:creationId xmlns:a16="http://schemas.microsoft.com/office/drawing/2014/main" id="{F0EF42AE-8E48-4374-8DD7-9D15AD68B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15350" y="6424794"/>
            <a:ext cx="2743200" cy="365125"/>
          </a:xfrm>
        </p:spPr>
        <p:txBody>
          <a:bodyPr/>
          <a:lstStyle/>
          <a:p>
            <a:fld id="{87FA7E0F-EE93-4276-95CA-200A95F44878}" type="slidenum">
              <a:rPr lang="zh-CN" altLang="en-US" smtClean="0"/>
              <a:pPr/>
              <a:t>34</a:t>
            </a:fld>
            <a:endParaRPr lang="zh-CN" altLang="en-US" dirty="0"/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EC093FC8-B38B-4748-9934-2345CB33F84E}"/>
              </a:ext>
            </a:extLst>
          </p:cNvPr>
          <p:cNvSpPr/>
          <p:nvPr/>
        </p:nvSpPr>
        <p:spPr bwMode="auto">
          <a:xfrm rot="19119941">
            <a:off x="7635954" y="2314493"/>
            <a:ext cx="327025" cy="481534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rgbClr val="C0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D0CFF0A6-F97D-4811-A292-6F8887F27CCD}"/>
              </a:ext>
            </a:extLst>
          </p:cNvPr>
          <p:cNvSpPr/>
          <p:nvPr/>
        </p:nvSpPr>
        <p:spPr bwMode="auto">
          <a:xfrm rot="19119941">
            <a:off x="7631145" y="4289344"/>
            <a:ext cx="327025" cy="481534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rgbClr val="C0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71620B0A-2CE0-483D-90B6-3F83571AC29E}"/>
                  </a:ext>
                </a:extLst>
              </p:cNvPr>
              <p:cNvSpPr txBox="1"/>
              <p:nvPr/>
            </p:nvSpPr>
            <p:spPr>
              <a:xfrm>
                <a:off x="743612" y="1206366"/>
                <a:ext cx="344397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ℒ</m:t>
                    </m:r>
                  </m:oMath>
                </a14:m>
                <a:r>
                  <a:rPr lang="zh-CN" altLang="en-US" dirty="0">
                    <a:solidFill>
                      <a:srgbClr val="C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决定不可逆功的下界，但难以实验直接测量</a:t>
                </a:r>
                <a:endParaRPr lang="en-US" altLang="zh-CN" dirty="0">
                  <a:solidFill>
                    <a:srgbClr val="C00000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71620B0A-2CE0-483D-90B6-3F83571AC2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612" y="1206366"/>
                <a:ext cx="3443978" cy="830997"/>
              </a:xfrm>
              <a:prstGeom prst="rect">
                <a:avLst/>
              </a:prstGeom>
              <a:blipFill>
                <a:blip r:embed="rId4"/>
                <a:stretch>
                  <a:fillRect l="-2832" t="-8088" r="-1947" b="-1617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681E96AB-EF85-4DC7-9112-BEF69E669DCE}"/>
                  </a:ext>
                </a:extLst>
              </p:cNvPr>
              <p:cNvSpPr txBox="1"/>
              <p:nvPr/>
            </p:nvSpPr>
            <p:spPr>
              <a:xfrm>
                <a:off x="708129" y="2295426"/>
                <a:ext cx="3443978" cy="10972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定义有限时间的热力学长度</a:t>
                </a:r>
                <a:endPara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ℒ</m:t>
                      </m:r>
                      <m:d>
                        <m:dPr>
                          <m:ctrlPr>
                            <a:rPr lang="en-US" altLang="zh-C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</m:d>
                      <m:r>
                        <m:rPr>
                          <m:aln/>
                        </m:rPr>
                        <a:rPr lang="en-US" altLang="zh-CN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nary>
                        <m:nary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sup>
                        <m:e>
                          <m:rad>
                            <m:radPr>
                              <m:degHide m:val="on"/>
                              <m:ctrlP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altLang="zh-CN" sz="20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altLang="zh-CN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CN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𝑊</m:t>
                                      </m:r>
                                    </m:e>
                                  </m:acc>
                                </m:e>
                                <m:sup>
                                  <m:d>
                                    <m:dPr>
                                      <m:ctrlPr>
                                        <a:rPr lang="en-US" altLang="zh-CN" sz="2000" b="0" i="1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altLang="zh-CN" sz="2000" b="0" i="0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irr</m:t>
                                      </m:r>
                                    </m:e>
                                  </m:d>
                                </m:sup>
                              </m:sSup>
                              <m:d>
                                <m:dPr>
                                  <m:ctrlPr>
                                    <a:rPr lang="en-US" altLang="zh-CN" sz="20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0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rad>
                        </m:e>
                      </m:nary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𝑑𝑡</m:t>
                      </m:r>
                    </m:oMath>
                  </m:oMathPara>
                </a14:m>
                <a:br>
                  <a:rPr lang="en-US" altLang="zh-CN" sz="2000" b="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:endParaRPr lang="en-US" altLang="zh-CN" sz="2000" b="0" dirty="0">
                  <a:latin typeface="黑体" panose="02010609060101010101" pitchFamily="49" charset="-122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681E96AB-EF85-4DC7-9112-BEF69E669D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129" y="2295426"/>
                <a:ext cx="3443978" cy="1097223"/>
              </a:xfrm>
              <a:prstGeom prst="rect">
                <a:avLst/>
              </a:prstGeom>
              <a:blipFill>
                <a:blip r:embed="rId5"/>
                <a:stretch>
                  <a:fillRect l="-1770" t="-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DC12926E-BDC1-4A61-A6B6-CBE98B4E6CFA}"/>
                  </a:ext>
                </a:extLst>
              </p:cNvPr>
              <p:cNvSpPr/>
              <p:nvPr/>
            </p:nvSpPr>
            <p:spPr>
              <a:xfrm>
                <a:off x="702748" y="3343705"/>
                <a:ext cx="4013514" cy="20060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000" dirty="0">
                    <a:solidFill>
                      <a:srgbClr val="0432FF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1.</a:t>
                </a:r>
                <a:r>
                  <a:rPr lang="zh-CN" altLang="en-US" sz="2000" dirty="0">
                    <a:solidFill>
                      <a:srgbClr val="0432FF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长时间极限存在，不再依赖于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𝜏</m:t>
                    </m:r>
                  </m:oMath>
                </a14:m>
                <a:endParaRPr lang="en-US" altLang="zh-CN" sz="2000" i="1" dirty="0">
                  <a:solidFill>
                    <a:srgbClr val="0432FF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ℒ</m:t>
                      </m:r>
                      <m:r>
                        <m:rPr>
                          <m:aln/>
                        </m:rPr>
                        <a:rPr lang="en-US" altLang="zh-CN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  <m:d>
                            <m:d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altLang="zh-CN" sz="20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2000" dirty="0">
                    <a:solidFill>
                      <a:srgbClr val="0432FF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2.</a:t>
                </a:r>
                <a:r>
                  <a:rPr lang="zh-CN" altLang="en-US" sz="2000" dirty="0">
                    <a:solidFill>
                      <a:srgbClr val="0432FF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对单参数调控情形，极限不依赖于调控方式</a:t>
                </a:r>
                <a:endParaRPr lang="en-US" altLang="zh-CN" sz="2000" dirty="0">
                  <a:solidFill>
                    <a:srgbClr val="0432FF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DC12926E-BDC1-4A61-A6B6-CBE98B4E6CF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748" y="3343705"/>
                <a:ext cx="4013514" cy="2006062"/>
              </a:xfrm>
              <a:prstGeom prst="rect">
                <a:avLst/>
              </a:prstGeom>
              <a:blipFill>
                <a:blip r:embed="rId6"/>
                <a:stretch>
                  <a:fillRect l="-1517" r="-1062" b="-455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47255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9">
            <a:extLst>
              <a:ext uri="{FF2B5EF4-FFF2-40B4-BE49-F238E27FC236}">
                <a16:creationId xmlns:a16="http://schemas.microsoft.com/office/drawing/2014/main" id="{2CE25EF7-86C3-4EFA-9B88-855070DFB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热力学长度的测量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BFE9300-D349-4FBC-B75B-06B9FF952F8C}"/>
              </a:ext>
            </a:extLst>
          </p:cNvPr>
          <p:cNvSpPr/>
          <p:nvPr/>
        </p:nvSpPr>
        <p:spPr>
          <a:xfrm>
            <a:off x="2675758" y="6311825"/>
            <a:ext cx="37924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1400" kern="100" dirty="0">
                <a:ea typeface="幼圆" panose="02010509060101010101" pitchFamily="49" charset="-122"/>
                <a:cs typeface="Times New Roman" panose="02020603050405020304" pitchFamily="18" charset="0"/>
              </a:rPr>
              <a:t>J. F. Chen, C. P. Sun, H. Dong. arXiv:2101.02948</a:t>
            </a:r>
            <a:endParaRPr lang="zh-CN" altLang="zh-CN" sz="1600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灯片编号占位符 2">
            <a:extLst>
              <a:ext uri="{FF2B5EF4-FFF2-40B4-BE49-F238E27FC236}">
                <a16:creationId xmlns:a16="http://schemas.microsoft.com/office/drawing/2014/main" id="{F0EF42AE-8E48-4374-8DD7-9D15AD68B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15350" y="6424794"/>
            <a:ext cx="2743200" cy="365125"/>
          </a:xfrm>
        </p:spPr>
        <p:txBody>
          <a:bodyPr/>
          <a:lstStyle/>
          <a:p>
            <a:fld id="{87FA7E0F-EE93-4276-95CA-200A95F44878}" type="slidenum">
              <a:rPr lang="zh-CN" altLang="en-US" smtClean="0"/>
              <a:pPr/>
              <a:t>35</a:t>
            </a:fld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65B7392E-EB0C-434D-A68E-15A39E18E9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556" y="1185437"/>
            <a:ext cx="4664083" cy="4487126"/>
          </a:xfrm>
          <a:prstGeom prst="rect">
            <a:avLst/>
          </a:prstGeom>
          <a:solidFill>
            <a:schemeClr val="bg1"/>
          </a:solidFill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B9A15958-9EAD-4CE1-B220-52DA4089B4BB}"/>
                  </a:ext>
                </a:extLst>
              </p:cNvPr>
              <p:cNvSpPr txBox="1"/>
              <p:nvPr/>
            </p:nvSpPr>
            <p:spPr>
              <a:xfrm>
                <a:off x="743612" y="1206366"/>
                <a:ext cx="344397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ℒ</m:t>
                    </m:r>
                  </m:oMath>
                </a14:m>
                <a:r>
                  <a:rPr lang="zh-CN" altLang="en-US" dirty="0">
                    <a:solidFill>
                      <a:srgbClr val="C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决定不可逆功的下界，但难以实验直接测量</a:t>
                </a:r>
                <a:endParaRPr lang="en-US" altLang="zh-CN" dirty="0">
                  <a:solidFill>
                    <a:srgbClr val="C00000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B9A15958-9EAD-4CE1-B220-52DA4089B4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612" y="1206366"/>
                <a:ext cx="3443978" cy="830997"/>
              </a:xfrm>
              <a:prstGeom prst="rect">
                <a:avLst/>
              </a:prstGeom>
              <a:blipFill>
                <a:blip r:embed="rId4"/>
                <a:stretch>
                  <a:fillRect l="-2832" t="-8088" r="-1947" b="-1617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3DB36AA3-74E1-4CB4-93C7-0018B0B41709}"/>
                  </a:ext>
                </a:extLst>
              </p:cNvPr>
              <p:cNvSpPr txBox="1"/>
              <p:nvPr/>
            </p:nvSpPr>
            <p:spPr>
              <a:xfrm>
                <a:off x="708129" y="2295426"/>
                <a:ext cx="3443978" cy="10972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定义有限时间的热力学长度</a:t>
                </a:r>
                <a:endPara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ℒ</m:t>
                      </m:r>
                      <m:d>
                        <m:dPr>
                          <m:ctrlPr>
                            <a:rPr lang="en-US" altLang="zh-C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</m:d>
                      <m:r>
                        <m:rPr>
                          <m:aln/>
                        </m:rPr>
                        <a:rPr lang="en-US" altLang="zh-CN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nary>
                        <m:nary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sup>
                        <m:e>
                          <m:rad>
                            <m:radPr>
                              <m:degHide m:val="on"/>
                              <m:ctrlP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altLang="zh-CN" sz="20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altLang="zh-CN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CN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𝑊</m:t>
                                      </m:r>
                                    </m:e>
                                  </m:acc>
                                </m:e>
                                <m:sup>
                                  <m:d>
                                    <m:dPr>
                                      <m:ctrlPr>
                                        <a:rPr lang="en-US" altLang="zh-CN" sz="2000" b="0" i="1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altLang="zh-CN" sz="2000" b="0" i="0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irr</m:t>
                                      </m:r>
                                    </m:e>
                                  </m:d>
                                </m:sup>
                              </m:sSup>
                              <m:d>
                                <m:dPr>
                                  <m:ctrlPr>
                                    <a:rPr lang="en-US" altLang="zh-CN" sz="20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0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rad>
                        </m:e>
                      </m:nary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𝑑𝑡</m:t>
                      </m:r>
                    </m:oMath>
                  </m:oMathPara>
                </a14:m>
                <a:br>
                  <a:rPr lang="en-US" altLang="zh-CN" sz="2000" b="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:endParaRPr lang="en-US" altLang="zh-CN" sz="2000" b="0" dirty="0">
                  <a:latin typeface="黑体" panose="02010609060101010101" pitchFamily="49" charset="-122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3DB36AA3-74E1-4CB4-93C7-0018B0B417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129" y="2295426"/>
                <a:ext cx="3443978" cy="1097223"/>
              </a:xfrm>
              <a:prstGeom prst="rect">
                <a:avLst/>
              </a:prstGeom>
              <a:blipFill>
                <a:blip r:embed="rId5"/>
                <a:stretch>
                  <a:fillRect l="-1770" t="-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A2ACF7DF-CAA4-4213-8FC7-A90EB927F917}"/>
                  </a:ext>
                </a:extLst>
              </p:cNvPr>
              <p:cNvSpPr/>
              <p:nvPr/>
            </p:nvSpPr>
            <p:spPr>
              <a:xfrm>
                <a:off x="702748" y="3343705"/>
                <a:ext cx="4013514" cy="20060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000" dirty="0">
                    <a:solidFill>
                      <a:srgbClr val="0432FF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1.</a:t>
                </a:r>
                <a:r>
                  <a:rPr lang="zh-CN" altLang="en-US" sz="2000" dirty="0">
                    <a:solidFill>
                      <a:srgbClr val="0432FF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长时间极限存在，不再依赖于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𝜏</m:t>
                    </m:r>
                  </m:oMath>
                </a14:m>
                <a:endParaRPr lang="en-US" altLang="zh-CN" sz="2000" i="1" dirty="0">
                  <a:solidFill>
                    <a:srgbClr val="0432FF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ℒ</m:t>
                      </m:r>
                      <m:r>
                        <m:rPr>
                          <m:aln/>
                        </m:rPr>
                        <a:rPr lang="en-US" altLang="zh-CN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  <m:d>
                            <m:d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altLang="zh-CN" sz="20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2000" dirty="0">
                    <a:solidFill>
                      <a:srgbClr val="0432FF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2.</a:t>
                </a:r>
                <a:r>
                  <a:rPr lang="zh-CN" altLang="en-US" sz="2000" dirty="0">
                    <a:solidFill>
                      <a:srgbClr val="0432FF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对单参数调控情形，极限不依赖于调控方式</a:t>
                </a:r>
                <a:endParaRPr lang="en-US" altLang="zh-CN" sz="2000" dirty="0">
                  <a:solidFill>
                    <a:srgbClr val="0432FF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A2ACF7DF-CAA4-4213-8FC7-A90EB927F91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748" y="3343705"/>
                <a:ext cx="4013514" cy="2006062"/>
              </a:xfrm>
              <a:prstGeom prst="rect">
                <a:avLst/>
              </a:prstGeom>
              <a:blipFill>
                <a:blip r:embed="rId6"/>
                <a:stretch>
                  <a:fillRect l="-1517" r="-1062" b="-455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563583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94BD7B5A-95C5-4C78-9790-46C4F8F760BE}"/>
                  </a:ext>
                </a:extLst>
              </p:cNvPr>
              <p:cNvSpPr txBox="1"/>
              <p:nvPr/>
            </p:nvSpPr>
            <p:spPr>
              <a:xfrm>
                <a:off x="899837" y="1504541"/>
                <a:ext cx="7344326" cy="15419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选取截断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zh-CN" altLang="en-US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外推如下</a:t>
                </a:r>
                <a:endParaRPr lang="en-US" altLang="zh-CN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ℒ</m:t>
                      </m:r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zh-CN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ℒ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f>
                            <m:f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sSup>
                                <m:sSup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p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p>
                              </m:sSup>
                            </m:den>
                          </m:f>
                        </m:e>
                      </m:nary>
                    </m:oMath>
                  </m:oMathPara>
                </a14:m>
                <a:endParaRPr lang="en-US" altLang="zh-CN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94BD7B5A-95C5-4C78-9790-46C4F8F760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837" y="1504541"/>
                <a:ext cx="7344326" cy="1541961"/>
              </a:xfrm>
              <a:prstGeom prst="rect">
                <a:avLst/>
              </a:prstGeom>
              <a:blipFill>
                <a:blip r:embed="rId2"/>
                <a:stretch>
                  <a:fillRect l="-1329" t="-434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标题 2">
            <a:extLst>
              <a:ext uri="{FF2B5EF4-FFF2-40B4-BE49-F238E27FC236}">
                <a16:creationId xmlns:a16="http://schemas.microsoft.com/office/drawing/2014/main" id="{454BA1E5-4C3A-4FE8-A542-71FB02E93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热力学长度的测量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367CD1E3-5A0F-4886-980D-9728F01E889D}"/>
                  </a:ext>
                </a:extLst>
              </p:cNvPr>
              <p:cNvSpPr/>
              <p:nvPr/>
            </p:nvSpPr>
            <p:spPr>
              <a:xfrm>
                <a:off x="899837" y="3209142"/>
                <a:ext cx="6631580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indent="-457200">
                  <a:buAutoNum type="arabicPeriod"/>
                </a:pPr>
                <a:r>
                  <a:rPr lang="zh-CN" altLang="en-US" dirty="0">
                    <a:solidFill>
                      <a:srgbClr val="C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不依赖于截断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en-US" altLang="zh-CN" dirty="0">
                  <a:solidFill>
                    <a:srgbClr val="C00000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pPr marL="457200" indent="-457200">
                  <a:buAutoNum type="arabicPeriod"/>
                </a:pPr>
                <a:r>
                  <a:rPr lang="zh-CN" altLang="en-US" dirty="0">
                    <a:solidFill>
                      <a:srgbClr val="C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不同操控方式插值外推得到的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ℒ</m:t>
                    </m:r>
                  </m:oMath>
                </a14:m>
                <a:r>
                  <a:rPr lang="zh-CN" altLang="en-US" dirty="0">
                    <a:solidFill>
                      <a:srgbClr val="C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应相同</a:t>
                </a:r>
                <a:endParaRPr lang="en-US" altLang="zh-CN" dirty="0">
                  <a:solidFill>
                    <a:srgbClr val="C00000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367CD1E3-5A0F-4886-980D-9728F01E889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837" y="3209142"/>
                <a:ext cx="6631580" cy="830997"/>
              </a:xfrm>
              <a:prstGeom prst="rect">
                <a:avLst/>
              </a:prstGeom>
              <a:blipFill>
                <a:blip r:embed="rId3"/>
                <a:stretch>
                  <a:fillRect l="-1012" t="-8029" b="-131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矩形 4">
            <a:extLst>
              <a:ext uri="{FF2B5EF4-FFF2-40B4-BE49-F238E27FC236}">
                <a16:creationId xmlns:a16="http://schemas.microsoft.com/office/drawing/2014/main" id="{C6E1C12F-10D3-4969-B6E3-67C5E45D9A84}"/>
              </a:ext>
            </a:extLst>
          </p:cNvPr>
          <p:cNvSpPr/>
          <p:nvPr/>
        </p:nvSpPr>
        <p:spPr>
          <a:xfrm>
            <a:off x="899837" y="4322437"/>
            <a:ext cx="76155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对理想气体压缩和变频谐振子，数值模拟结果表明此方法有效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灯片编号占位符 2">
            <a:extLst>
              <a:ext uri="{FF2B5EF4-FFF2-40B4-BE49-F238E27FC236}">
                <a16:creationId xmlns:a16="http://schemas.microsoft.com/office/drawing/2014/main" id="{249E01F9-7C62-4850-8359-E2DD3DB13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15350" y="6424794"/>
            <a:ext cx="2743200" cy="365125"/>
          </a:xfrm>
        </p:spPr>
        <p:txBody>
          <a:bodyPr/>
          <a:lstStyle/>
          <a:p>
            <a:fld id="{87FA7E0F-EE93-4276-95CA-200A95F44878}" type="slidenum">
              <a:rPr lang="zh-CN" altLang="en-US" smtClean="0"/>
              <a:pPr/>
              <a:t>36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333297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977176B-2A02-4F67-B4AE-56C070A027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269765"/>
            <a:ext cx="4177760" cy="2717572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815BB030-5992-4A20-B55F-F04430B90DDB}"/>
              </a:ext>
            </a:extLst>
          </p:cNvPr>
          <p:cNvGrpSpPr/>
          <p:nvPr/>
        </p:nvGrpSpPr>
        <p:grpSpPr>
          <a:xfrm>
            <a:off x="5554798" y="1118440"/>
            <a:ext cx="2770771" cy="1085037"/>
            <a:chOff x="1178273" y="4424163"/>
            <a:chExt cx="4065270" cy="1591964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3149BF25-A8E5-4D00-A5B3-77541A71BB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8273" y="4424163"/>
              <a:ext cx="4065270" cy="1221263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文本框 4">
                  <a:extLst>
                    <a:ext uri="{FF2B5EF4-FFF2-40B4-BE49-F238E27FC236}">
                      <a16:creationId xmlns:a16="http://schemas.microsoft.com/office/drawing/2014/main" id="{08E6635C-EF0B-46EA-B7AC-41A5B86C3064}"/>
                    </a:ext>
                  </a:extLst>
                </p:cNvPr>
                <p:cNvSpPr txBox="1"/>
                <p:nvPr/>
              </p:nvSpPr>
              <p:spPr>
                <a:xfrm>
                  <a:off x="3096816" y="5449501"/>
                  <a:ext cx="950508" cy="40594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400" dirty="0">
                      <a:solidFill>
                        <a:srgbClr val="2E7FB5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rPr>
                    <a:t>做功</a:t>
                  </a:r>
                  <a14:m>
                    <m:oMath xmlns:m="http://schemas.openxmlformats.org/officeDocument/2006/math">
                      <m:r>
                        <a:rPr lang="en-US" altLang="zh-CN" sz="1400" b="0" i="1" smtClean="0">
                          <a:solidFill>
                            <a:srgbClr val="2E7FB5"/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</m:oMath>
                  </a14:m>
                  <a:endParaRPr lang="zh-CN" altLang="en-US" sz="1400" dirty="0">
                    <a:solidFill>
                      <a:srgbClr val="2E7FB5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5" name="文本框 4">
                  <a:extLst>
                    <a:ext uri="{FF2B5EF4-FFF2-40B4-BE49-F238E27FC236}">
                      <a16:creationId xmlns:a16="http://schemas.microsoft.com/office/drawing/2014/main" id="{08E6635C-EF0B-46EA-B7AC-41A5B86C306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96816" y="5449501"/>
                  <a:ext cx="950508" cy="405947"/>
                </a:xfrm>
                <a:prstGeom prst="rect">
                  <a:avLst/>
                </a:prstGeom>
                <a:blipFill>
                  <a:blip r:embed="rId5"/>
                  <a:stretch>
                    <a:fillRect l="-2521" t="-3922" b="-1764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文本框 5">
                  <a:extLst>
                    <a:ext uri="{FF2B5EF4-FFF2-40B4-BE49-F238E27FC236}">
                      <a16:creationId xmlns:a16="http://schemas.microsoft.com/office/drawing/2014/main" id="{FFA1C6B9-0641-4D2C-8F24-478AAFD9F154}"/>
                    </a:ext>
                  </a:extLst>
                </p:cNvPr>
                <p:cNvSpPr txBox="1"/>
                <p:nvPr/>
              </p:nvSpPr>
              <p:spPr>
                <a:xfrm>
                  <a:off x="1413605" y="5610180"/>
                  <a:ext cx="884795" cy="40594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400" dirty="0">
                      <a:solidFill>
                        <a:srgbClr val="C00000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rPr>
                    <a:t>放热</a:t>
                  </a:r>
                  <a14:m>
                    <m:oMath xmlns:m="http://schemas.openxmlformats.org/officeDocument/2006/math">
                      <m:r>
                        <a:rPr lang="en-US" altLang="zh-CN" sz="1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</m:oMath>
                  </a14:m>
                  <a:endParaRPr lang="zh-CN" altLang="en-US" sz="1400" dirty="0">
                    <a:solidFill>
                      <a:srgbClr val="C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6" name="文本框 5">
                  <a:extLst>
                    <a:ext uri="{FF2B5EF4-FFF2-40B4-BE49-F238E27FC236}">
                      <a16:creationId xmlns:a16="http://schemas.microsoft.com/office/drawing/2014/main" id="{FFA1C6B9-0641-4D2C-8F24-478AAFD9F15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13605" y="5610180"/>
                  <a:ext cx="884795" cy="405947"/>
                </a:xfrm>
                <a:prstGeom prst="rect">
                  <a:avLst/>
                </a:prstGeom>
                <a:blipFill>
                  <a:blip r:embed="rId6"/>
                  <a:stretch>
                    <a:fillRect l="-2727" t="-3922" b="-1764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B4DC5086-2963-47A9-8D8D-ED6AAA134607}"/>
                  </a:ext>
                </a:extLst>
              </p:cNvPr>
              <p:cNvSpPr txBox="1"/>
              <p:nvPr/>
            </p:nvSpPr>
            <p:spPr>
              <a:xfrm>
                <a:off x="1532715" y="3060175"/>
                <a:ext cx="2533098" cy="15918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𝑉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0</m:t>
                          </m:r>
                        </m:sub>
                      </m:sSub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=1</m:t>
                      </m:r>
                    </m:oMath>
                  </m:oMathPara>
                </a14:m>
                <a:endParaRPr lang="en-US" altLang="zh-CN" sz="2000" b="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𝑉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𝜏</m:t>
                          </m:r>
                        </m:sub>
                      </m:sSub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=0.5</m:t>
                      </m:r>
                    </m:oMath>
                  </m:oMathPara>
                </a14:m>
                <a:endPara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𝑛𝑅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sSub>
                        <m:sSub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𝑇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𝑏</m:t>
                          </m:r>
                        </m:sub>
                      </m:sSub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𝛾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=1</m:t>
                      </m:r>
                    </m:oMath>
                  </m:oMathPara>
                </a14:m>
                <a:endParaRPr lang="en-US" altLang="zh-CN" sz="2000" b="0" i="1" dirty="0">
                  <a:latin typeface="Cambria Math" panose="02040503050406030204" pitchFamily="18" charset="0"/>
                  <a:ea typeface="黑体" panose="02010609060101010101" pitchFamily="49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𝐶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𝑉</m:t>
                          </m:r>
                        </m:sub>
                      </m:sSub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2</m:t>
                          </m:r>
                        </m:den>
                      </m:f>
                      <m:r>
                        <a:rPr lang="en-US" altLang="zh-CN" sz="2000" i="1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𝑛𝑅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=1.5</m:t>
                      </m:r>
                    </m:oMath>
                  </m:oMathPara>
                </a14:m>
                <a:endPara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B4DC5086-2963-47A9-8D8D-ED6AAA1346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2715" y="3060175"/>
                <a:ext cx="2533098" cy="159184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32D00DCB-D764-44F0-BC86-FE3CEF4DB97F}"/>
                  </a:ext>
                </a:extLst>
              </p:cNvPr>
              <p:cNvSpPr/>
              <p:nvPr/>
            </p:nvSpPr>
            <p:spPr>
              <a:xfrm>
                <a:off x="1182988" y="1197868"/>
                <a:ext cx="3604897" cy="72872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𝑑𝑇</m:t>
                          </m:r>
                        </m:num>
                        <m:den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𝑛𝑅𝑇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sub>
                          </m:s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  <m:f>
                        <m:f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𝑑𝑉</m:t>
                          </m:r>
                        </m:num>
                        <m:den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𝛾</m:t>
                      </m:r>
                      <m:sSub>
                        <m:sSub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</m:sSub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000">
                              <a:latin typeface="Cambria Math" panose="02040503050406030204" pitchFamily="18" charset="0"/>
                            </a:rPr>
                            <m:t>b</m:t>
                          </m:r>
                        </m:sub>
                      </m:sSub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32D00DCB-D764-44F0-BC86-FE3CEF4DB9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2988" y="1197868"/>
                <a:ext cx="3604897" cy="72872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879E137F-6E6E-4099-849A-5E91801EAA2C}"/>
                  </a:ext>
                </a:extLst>
              </p:cNvPr>
              <p:cNvSpPr txBox="1"/>
              <p:nvPr/>
            </p:nvSpPr>
            <p:spPr>
              <a:xfrm>
                <a:off x="2742293" y="5058817"/>
                <a:ext cx="4091184" cy="10409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1800" i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li</m:t>
                          </m:r>
                        </m:sub>
                      </m:sSub>
                      <m:d>
                        <m:dPr>
                          <m:ctrlPr>
                            <a:rPr lang="en-US" altLang="zh-CN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</m:d>
                      <m:r>
                        <a:rPr lang="en-US" altLang="zh-CN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zh-CN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0.566−</m:t>
                      </m:r>
                      <m:f>
                        <m:fPr>
                          <m:ctrlPr>
                            <a:rPr lang="en-US" altLang="zh-CN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0.318</m:t>
                          </m:r>
                        </m:num>
                        <m:den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  <m:r>
                        <a:rPr lang="en-US" altLang="zh-CN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CN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0.010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CN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p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CN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altLang="zh-CN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0.146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CN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p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altLang="zh-CN" sz="1800" b="0" dirty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18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op</m:t>
                          </m:r>
                        </m:sub>
                      </m:sSub>
                      <m:d>
                        <m:dPr>
                          <m:ctrlPr>
                            <a:rPr lang="en-US" altLang="zh-CN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</m:d>
                      <m:r>
                        <a:rPr lang="en-US" altLang="zh-CN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=0.566−</m:t>
                      </m:r>
                      <m:f>
                        <m:fPr>
                          <m:ctrlPr>
                            <a:rPr lang="en-US" altLang="zh-CN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0.</m:t>
                          </m:r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216</m:t>
                          </m:r>
                        </m:num>
                        <m:den>
                          <m:r>
                            <a:rPr lang="en-US" altLang="zh-CN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  <m:r>
                        <a:rPr lang="en-US" altLang="zh-CN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CN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0.1</m:t>
                          </m:r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99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CN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p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CN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altLang="zh-CN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0.1</m:t>
                          </m:r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CN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p>
                              <m:r>
                                <a:rPr lang="en-US" altLang="zh-CN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altLang="zh-CN" sz="18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879E137F-6E6E-4099-849A-5E91801EAA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2293" y="5058817"/>
                <a:ext cx="4091184" cy="104092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187EB19E-7041-45C9-82AB-081AB63A9B56}"/>
                  </a:ext>
                </a:extLst>
              </p:cNvPr>
              <p:cNvSpPr txBox="1"/>
              <p:nvPr/>
            </p:nvSpPr>
            <p:spPr>
              <a:xfrm>
                <a:off x="7125038" y="2126620"/>
                <a:ext cx="1624722" cy="6494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800" dirty="0">
                    <a:solidFill>
                      <a:srgbClr val="C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压强测量存在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sz="1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−5</m:t>
                        </m:r>
                      </m:sup>
                    </m:sSup>
                  </m:oMath>
                </a14:m>
                <a:r>
                  <a:rPr lang="zh-CN" altLang="en-US" sz="1800" dirty="0">
                    <a:solidFill>
                      <a:srgbClr val="C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系统误差</a:t>
                </a: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187EB19E-7041-45C9-82AB-081AB63A9B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5038" y="2126620"/>
                <a:ext cx="1624722" cy="649409"/>
              </a:xfrm>
              <a:prstGeom prst="rect">
                <a:avLst/>
              </a:prstGeom>
              <a:blipFill>
                <a:blip r:embed="rId10"/>
                <a:stretch>
                  <a:fillRect l="-3383" t="-5660" r="-376" b="-1226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881686A1-178F-494B-82FB-41AC90FC9C7E}"/>
              </a:ext>
            </a:extLst>
          </p:cNvPr>
          <p:cNvCxnSpPr/>
          <p:nvPr/>
        </p:nvCxnSpPr>
        <p:spPr bwMode="auto">
          <a:xfrm>
            <a:off x="8220977" y="2811507"/>
            <a:ext cx="0" cy="617493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标题 15">
            <a:extLst>
              <a:ext uri="{FF2B5EF4-FFF2-40B4-BE49-F238E27FC236}">
                <a16:creationId xmlns:a16="http://schemas.microsoft.com/office/drawing/2014/main" id="{96645015-D994-49A9-A6C6-A1F96D1F9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例子：理想气体压缩</a:t>
            </a:r>
          </a:p>
        </p:txBody>
      </p:sp>
      <p:sp>
        <p:nvSpPr>
          <p:cNvPr id="15" name="灯片编号占位符 2">
            <a:extLst>
              <a:ext uri="{FF2B5EF4-FFF2-40B4-BE49-F238E27FC236}">
                <a16:creationId xmlns:a16="http://schemas.microsoft.com/office/drawing/2014/main" id="{9A337990-58CE-4ACE-AF8A-7D5D7FD13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15350" y="6424794"/>
            <a:ext cx="2743200" cy="365125"/>
          </a:xfrm>
        </p:spPr>
        <p:txBody>
          <a:bodyPr/>
          <a:lstStyle/>
          <a:p>
            <a:fld id="{87FA7E0F-EE93-4276-95CA-200A95F44878}" type="slidenum">
              <a:rPr lang="zh-CN" altLang="en-US" smtClean="0"/>
              <a:pPr/>
              <a:t>37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1CD3F1AA-D262-4469-9300-437E3D010516}"/>
                  </a:ext>
                </a:extLst>
              </p:cNvPr>
              <p:cNvSpPr txBox="1"/>
              <p:nvPr/>
            </p:nvSpPr>
            <p:spPr>
              <a:xfrm flipH="1">
                <a:off x="1026527" y="2053713"/>
                <a:ext cx="3917817" cy="8793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800" i="1" smtClean="0">
                          <a:solidFill>
                            <a:srgbClr val="0432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ℒ</m:t>
                      </m:r>
                      <m:d>
                        <m:dPr>
                          <m:ctrlPr>
                            <a:rPr lang="en-US" altLang="zh-CN" sz="1800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1800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</m:d>
                      <m:r>
                        <a:rPr lang="en-US" altLang="zh-CN" sz="1800" b="0" i="1" smtClean="0">
                          <a:solidFill>
                            <a:srgbClr val="0432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altLang="zh-CN" sz="1800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CN" sz="1800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CN" sz="1800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sup>
                        <m:e>
                          <m:sSup>
                            <m:sSupPr>
                              <m:ctrlPr>
                                <a:rPr lang="en-US" altLang="zh-CN" sz="1800" b="0" i="1" smtClean="0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altLang="zh-CN" sz="1800" b="0" i="1" smtClean="0">
                                      <a:solidFill>
                                        <a:srgbClr val="0432FF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1800" b="0" i="1" smtClean="0">
                                      <a:solidFill>
                                        <a:srgbClr val="0432FF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altLang="zh-CN" sz="1800" b="0" i="1" smtClean="0">
                                      <a:solidFill>
                                        <a:srgbClr val="0432FF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𝑛𝑅</m:t>
                                  </m:r>
                                  <m:d>
                                    <m:dPr>
                                      <m:ctrlPr>
                                        <a:rPr lang="en-US" altLang="zh-CN" sz="1800" b="0" i="1" smtClean="0">
                                          <a:solidFill>
                                            <a:srgbClr val="0432FF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sz="1800" b="0" i="1" smtClean="0">
                                          <a:solidFill>
                                            <a:srgbClr val="0432FF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  <m:r>
                                        <a:rPr lang="en-US" altLang="zh-CN" sz="1800" b="0" i="1" smtClean="0">
                                          <a:solidFill>
                                            <a:srgbClr val="0432FF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sz="1800" b="0" i="1" smtClean="0">
                                              <a:solidFill>
                                                <a:srgbClr val="0432FF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1800" b="0" i="1" smtClean="0">
                                              <a:solidFill>
                                                <a:srgbClr val="0432FF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1800" b="0" i="1" smtClean="0">
                                              <a:solidFill>
                                                <a:srgbClr val="0432FF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𝑏</m:t>
                                          </m:r>
                                        </m:sub>
                                      </m:sSub>
                                    </m:e>
                                  </m:d>
                                  <m:f>
                                    <m:fPr>
                                      <m:ctrlPr>
                                        <a:rPr lang="en-US" altLang="zh-CN" sz="1800" b="0" i="1" smtClean="0">
                                          <a:solidFill>
                                            <a:srgbClr val="0432FF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acc>
                                        <m:accPr>
                                          <m:chr m:val="̇"/>
                                          <m:ctrlPr>
                                            <a:rPr lang="en-US" altLang="zh-CN" sz="1800" b="0" i="1" smtClean="0">
                                              <a:solidFill>
                                                <a:srgbClr val="0432FF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altLang="zh-CN" sz="1800" b="0" i="1" smtClean="0">
                                              <a:solidFill>
                                                <a:srgbClr val="0432FF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𝑉</m:t>
                                          </m:r>
                                        </m:e>
                                      </m:acc>
                                    </m:num>
                                    <m:den>
                                      <m:r>
                                        <a:rPr lang="en-US" altLang="zh-CN" sz="1800" b="0" i="1" smtClean="0">
                                          <a:solidFill>
                                            <a:srgbClr val="0432FF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𝑉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f>
                                <m:fPr>
                                  <m:ctrlPr>
                                    <a:rPr lang="en-US" altLang="zh-CN" sz="1800" b="0" i="1" smtClean="0">
                                      <a:solidFill>
                                        <a:srgbClr val="0432FF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1800" b="0" i="1" smtClean="0">
                                      <a:solidFill>
                                        <a:srgbClr val="0432FF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altLang="zh-CN" sz="1800" b="0" i="1" smtClean="0">
                                      <a:solidFill>
                                        <a:srgbClr val="0432FF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  <m:r>
                            <a:rPr lang="en-US" altLang="zh-CN" sz="1800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zh-CN" altLang="en-US" sz="1800" dirty="0">
                  <a:solidFill>
                    <a:srgbClr val="0432FF"/>
                  </a:solidFill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1CD3F1AA-D262-4469-9300-437E3D0105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1026527" y="2053713"/>
                <a:ext cx="3917817" cy="87934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892957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5738BBB6-AC8A-4D4C-BBE9-F318D54D2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小结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FE2DD9E4-E000-4544-84BB-AB9F36376CB9}"/>
                  </a:ext>
                </a:extLst>
              </p:cNvPr>
              <p:cNvSpPr txBox="1"/>
              <p:nvPr/>
            </p:nvSpPr>
            <p:spPr>
              <a:xfrm>
                <a:off x="1234910" y="1437897"/>
                <a:ext cx="6674178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zh-CN" altLang="en-US" dirty="0">
                    <a:latin typeface="+mj-ea"/>
                    <a:ea typeface="+mj-ea"/>
                  </a:rPr>
                  <a:t>热力学长度</a:t>
                </a:r>
                <a14:m>
                  <m:oMath xmlns:m="http://schemas.openxmlformats.org/officeDocument/2006/math">
                    <m:r>
                      <a:rPr lang="en-US" altLang="zh-CN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ℒ</m:t>
                    </m:r>
                  </m:oMath>
                </a14:m>
                <a:endParaRPr lang="en-US" altLang="zh-CN" dirty="0">
                  <a:latin typeface="+mj-ea"/>
                  <a:ea typeface="+mj-ea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CN" dirty="0">
                  <a:latin typeface="+mj-ea"/>
                  <a:ea typeface="+mj-ea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CN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zh-CN" altLang="en-US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外推方法测量热力学长度</a:t>
                </a: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FE2DD9E4-E000-4544-84BB-AB9F36376C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4910" y="1437897"/>
                <a:ext cx="6674178" cy="1569660"/>
              </a:xfrm>
              <a:prstGeom prst="rect">
                <a:avLst/>
              </a:prstGeom>
              <a:blipFill>
                <a:blip r:embed="rId2"/>
                <a:stretch>
                  <a:fillRect l="-1280" t="-4280" b="-856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灯片编号占位符 2">
            <a:extLst>
              <a:ext uri="{FF2B5EF4-FFF2-40B4-BE49-F238E27FC236}">
                <a16:creationId xmlns:a16="http://schemas.microsoft.com/office/drawing/2014/main" id="{3E2607A4-BC5B-41DD-8CE7-5721DFAFC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15350" y="6424794"/>
            <a:ext cx="2743200" cy="365125"/>
          </a:xfrm>
        </p:spPr>
        <p:txBody>
          <a:bodyPr/>
          <a:lstStyle/>
          <a:p>
            <a:fld id="{87FA7E0F-EE93-4276-95CA-200A95F44878}" type="slidenum">
              <a:rPr lang="zh-CN" altLang="en-US" smtClean="0"/>
              <a:pPr/>
              <a:t>38</a:t>
            </a:fld>
            <a:endParaRPr lang="zh-CN" altLang="en-US" dirty="0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D62BDD98-9B9E-4F9F-8376-1EE0A2BB7CA8}"/>
              </a:ext>
            </a:extLst>
          </p:cNvPr>
          <p:cNvGrpSpPr/>
          <p:nvPr/>
        </p:nvGrpSpPr>
        <p:grpSpPr>
          <a:xfrm>
            <a:off x="2906515" y="3675300"/>
            <a:ext cx="3330969" cy="1829842"/>
            <a:chOff x="2906515" y="4018463"/>
            <a:chExt cx="3330969" cy="1829842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3883773B-CE2C-4616-8B04-4CB2980E40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06515" y="4018463"/>
              <a:ext cx="3330969" cy="1829842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文本框 9">
                  <a:extLst>
                    <a:ext uri="{FF2B5EF4-FFF2-40B4-BE49-F238E27FC236}">
                      <a16:creationId xmlns:a16="http://schemas.microsoft.com/office/drawing/2014/main" id="{BCD1425A-B701-4F0F-8B15-82F7916F1036}"/>
                    </a:ext>
                  </a:extLst>
                </p:cNvPr>
                <p:cNvSpPr txBox="1"/>
                <p:nvPr/>
              </p:nvSpPr>
              <p:spPr>
                <a:xfrm>
                  <a:off x="4106449" y="4294177"/>
                  <a:ext cx="931100" cy="3077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altLang="zh-CN" sz="2000" i="1" smtClean="0">
                            <a:solidFill>
                              <a:srgbClr val="2E7FB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min</m:t>
                        </m:r>
                        <m:r>
                          <a:rPr lang="en-US" altLang="zh-CN" sz="2000" b="0" i="1" smtClean="0">
                            <a:solidFill>
                              <a:srgbClr val="2E7FB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000" i="1" smtClean="0">
                            <a:solidFill>
                              <a:srgbClr val="2E7FB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  <m:r>
                          <a:rPr lang="en-US" altLang="zh-CN" sz="2000" b="0" i="1" smtClean="0">
                            <a:solidFill>
                              <a:srgbClr val="2E7FB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zh-CN" altLang="en-US" sz="2000" dirty="0">
                    <a:solidFill>
                      <a:srgbClr val="2E7FB5"/>
                    </a:solidFill>
                  </a:endParaRPr>
                </a:p>
              </p:txBody>
            </p:sp>
          </mc:Choice>
          <mc:Fallback xmlns="">
            <p:sp>
              <p:nvSpPr>
                <p:cNvPr id="10" name="文本框 9">
                  <a:extLst>
                    <a:ext uri="{FF2B5EF4-FFF2-40B4-BE49-F238E27FC236}">
                      <a16:creationId xmlns:a16="http://schemas.microsoft.com/office/drawing/2014/main" id="{BCD1425A-B701-4F0F-8B15-82F7916F103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06449" y="4294177"/>
                  <a:ext cx="931100" cy="307777"/>
                </a:xfrm>
                <a:prstGeom prst="rect">
                  <a:avLst/>
                </a:prstGeom>
                <a:blipFill>
                  <a:blip r:embed="rId4"/>
                  <a:stretch>
                    <a:fillRect l="-1974" r="-5921" b="-35294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43133B9C-8C83-4FE1-8519-F8CFC1BDCC9E}"/>
              </a:ext>
            </a:extLst>
          </p:cNvPr>
          <p:cNvSpPr txBox="1"/>
          <p:nvPr/>
        </p:nvSpPr>
        <p:spPr>
          <a:xfrm>
            <a:off x="1234910" y="6289959"/>
            <a:ext cx="4329134" cy="3202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8895">
              <a:lnSpc>
                <a:spcPct val="115000"/>
              </a:lnSpc>
            </a:pPr>
            <a:r>
              <a:rPr lang="en-US" altLang="zh-CN" sz="1400" dirty="0"/>
              <a:t>J. F. Chen, C. P. Sun, H. Dong, arXiv:2101.02948 (2021)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A1C60F78-BFD5-4C39-B3AF-401165738056}"/>
                  </a:ext>
                </a:extLst>
              </p:cNvPr>
              <p:cNvSpPr/>
              <p:nvPr/>
            </p:nvSpPr>
            <p:spPr>
              <a:xfrm>
                <a:off x="4290764" y="1276820"/>
                <a:ext cx="4572000" cy="902748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zh-CN" altLang="en-US" dirty="0">
                    <a:latin typeface="+mj-ea"/>
                    <a:ea typeface="+mj-ea"/>
                  </a:rPr>
                  <a:t>不可逆功下界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+mj-ea"/>
                          </a:rPr>
                        </m:ctrlPr>
                      </m:sSupPr>
                      <m:e>
                        <m:r>
                          <a:rPr lang="en-US" altLang="zh-CN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+mj-ea"/>
                          </a:rPr>
                          <m:t>𝑾</m:t>
                        </m:r>
                      </m:e>
                      <m:sup>
                        <m:r>
                          <a:rPr lang="en-US" altLang="zh-CN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+mj-ea"/>
                          </a:rPr>
                          <m:t>(</m:t>
                        </m:r>
                        <m:r>
                          <a:rPr lang="en-US" altLang="zh-CN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+mj-ea"/>
                          </a:rPr>
                          <m:t>𝐢𝐫𝐫</m:t>
                        </m:r>
                        <m:r>
                          <a:rPr lang="en-US" altLang="zh-CN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+mj-ea"/>
                          </a:rPr>
                          <m:t>)</m:t>
                        </m:r>
                      </m:sup>
                    </m:sSup>
                    <m:r>
                      <a:rPr lang="en-US" altLang="zh-CN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+mj-ea"/>
                      </a:rPr>
                      <m:t>≥</m:t>
                    </m:r>
                    <m:sSup>
                      <m:sSupPr>
                        <m:ctrlPr>
                          <a:rPr lang="en-US" altLang="zh-CN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+mj-ea"/>
                          </a:rPr>
                        </m:ctrlPr>
                      </m:sSupPr>
                      <m:e>
                        <m:r>
                          <a:rPr lang="en-US" altLang="zh-CN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+mj-ea"/>
                          </a:rPr>
                          <m:t>𝓛</m:t>
                        </m:r>
                      </m:e>
                      <m:sup>
                        <m:r>
                          <a:rPr lang="en-US" altLang="zh-CN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+mj-ea"/>
                          </a:rPr>
                          <m:t>𝟐</m:t>
                        </m:r>
                      </m:sup>
                    </m:sSup>
                    <m:r>
                      <a:rPr lang="en-US" altLang="zh-CN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+mj-ea"/>
                      </a:rPr>
                      <m:t>/</m:t>
                    </m:r>
                    <m:r>
                      <a:rPr lang="en-US" altLang="zh-CN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+mj-ea"/>
                      </a:rPr>
                      <m:t>𝝉</m:t>
                    </m:r>
                  </m:oMath>
                </a14:m>
                <a:endParaRPr lang="en-US" altLang="zh-CN" b="1" dirty="0">
                  <a:solidFill>
                    <a:srgbClr val="C00000"/>
                  </a:solidFill>
                  <a:latin typeface="+mj-ea"/>
                  <a:ea typeface="+mj-ea"/>
                </a:endParaRPr>
              </a:p>
              <a:p>
                <a:r>
                  <a:rPr lang="zh-CN" altLang="en-US" dirty="0">
                    <a:latin typeface="+mj-ea"/>
                    <a:ea typeface="+mj-ea"/>
                  </a:rPr>
                  <a:t>最优调控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+mj-ea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altLang="zh-CN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+mj-ea"/>
                              </a:rPr>
                            </m:ctrlPr>
                          </m:accPr>
                          <m:e>
                            <m:r>
                              <a:rPr lang="en-US" altLang="zh-CN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+mj-ea"/>
                              </a:rPr>
                              <m:t>𝝀</m:t>
                            </m:r>
                          </m:e>
                        </m:acc>
                      </m:e>
                      <m:sub>
                        <m:r>
                          <a:rPr lang="en-US" altLang="zh-CN" b="1" i="0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+mj-ea"/>
                          </a:rPr>
                          <m:t>𝐨𝐩</m:t>
                        </m:r>
                      </m:sub>
                    </m:sSub>
                    <m:r>
                      <a:rPr lang="en-US" altLang="zh-CN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+mj-ea"/>
                      </a:rPr>
                      <m:t>(</m:t>
                    </m:r>
                    <m:r>
                      <a:rPr lang="en-US" altLang="zh-CN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+mj-ea"/>
                      </a:rPr>
                      <m:t>𝒔</m:t>
                    </m:r>
                    <m:r>
                      <a:rPr lang="en-US" altLang="zh-CN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+mj-ea"/>
                      </a:rPr>
                      <m:t>)</m:t>
                    </m:r>
                  </m:oMath>
                </a14:m>
                <a:endParaRPr lang="en-US" altLang="zh-CN" b="1" dirty="0">
                  <a:latin typeface="+mj-ea"/>
                  <a:ea typeface="+mj-ea"/>
                </a:endParaRPr>
              </a:p>
            </p:txBody>
          </p:sp>
        </mc:Choice>
        <mc:Fallback xmlns="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A1C60F78-BFD5-4C39-B3AF-4011657380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0764" y="1276820"/>
                <a:ext cx="4572000" cy="902748"/>
              </a:xfrm>
              <a:prstGeom prst="rect">
                <a:avLst/>
              </a:prstGeom>
              <a:blipFill>
                <a:blip r:embed="rId5"/>
                <a:stretch>
                  <a:fillRect l="-2133" t="-6040" b="-738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箭头: 右 5">
            <a:extLst>
              <a:ext uri="{FF2B5EF4-FFF2-40B4-BE49-F238E27FC236}">
                <a16:creationId xmlns:a16="http://schemas.microsoft.com/office/drawing/2014/main" id="{74B5786F-255B-42CD-B8AA-C805E29150BE}"/>
              </a:ext>
            </a:extLst>
          </p:cNvPr>
          <p:cNvSpPr/>
          <p:nvPr/>
        </p:nvSpPr>
        <p:spPr bwMode="auto">
          <a:xfrm>
            <a:off x="3705225" y="1539750"/>
            <a:ext cx="401224" cy="304800"/>
          </a:xfrm>
          <a:prstGeom prst="rightArrow">
            <a:avLst/>
          </a:prstGeom>
          <a:solidFill>
            <a:srgbClr val="9FB1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043828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B16C3A-7B6B-49F8-ADB4-B02FAD2C2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总结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602B57A6-F760-492F-9CB7-95704454C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39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E4C1660D-030F-4E25-8F02-57351978F9B0}"/>
                  </a:ext>
                </a:extLst>
              </p:cNvPr>
              <p:cNvSpPr txBox="1"/>
              <p:nvPr/>
            </p:nvSpPr>
            <p:spPr>
              <a:xfrm>
                <a:off x="798419" y="1231235"/>
                <a:ext cx="7547162" cy="41585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pPr marL="342900" lvl="1" indent="-342900">
                  <a:lnSpc>
                    <a:spcPct val="130000"/>
                  </a:lnSpc>
                  <a:spcBef>
                    <a:spcPts val="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dirty="0">
                    <a:latin typeface="SimHei" panose="02010600030101010101" pitchFamily="49" charset="-122"/>
                    <a:ea typeface="SimHei" panose="02010600030101010101" pitchFamily="49" charset="-122"/>
                  </a:rPr>
                  <a:t>有限时间绝热过程：</a:t>
                </a:r>
                <a:endParaRPr lang="en-US" altLang="zh-CN" dirty="0">
                  <a:latin typeface="SimHei" panose="02010600030101010101" pitchFamily="49" charset="-122"/>
                  <a:ea typeface="SimHei" panose="02010600030101010101" pitchFamily="49" charset="-122"/>
                </a:endParaRPr>
              </a:p>
              <a:p>
                <a:pPr marL="800100" lvl="2" indent="-342900">
                  <a:lnSpc>
                    <a:spcPct val="130000"/>
                  </a:lnSpc>
                  <a:spcBef>
                    <a:spcPts val="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</a:rPr>
                          <m:t>ex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en-US" altLang="zh-CN" i="1">
                        <a:latin typeface="Cambria Math" panose="02040503050406030204" pitchFamily="18" charset="0"/>
                      </a:rPr>
                      <m:t>∝</m:t>
                    </m:r>
                    <m:sSubSup>
                      <m:sSub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</a:rPr>
                          <m:t>adi</m:t>
                        </m:r>
                      </m:sub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bSup>
                  </m:oMath>
                </a14:m>
                <a:endParaRPr lang="en-US" altLang="zh-CN" dirty="0">
                  <a:latin typeface="SimHei" panose="02010600030101010101" pitchFamily="49" charset="-122"/>
                  <a:ea typeface="SimHei" panose="02010600030101010101" pitchFamily="49" charset="-122"/>
                </a:endParaRPr>
              </a:p>
              <a:p>
                <a:pPr marL="800100" lvl="2" indent="-342900">
                  <a:lnSpc>
                    <a:spcPct val="130000"/>
                  </a:lnSpc>
                  <a:spcBef>
                    <a:spcPts val="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dirty="0">
                    <a:latin typeface="SimHei" panose="02010600030101010101" pitchFamily="49" charset="-122"/>
                    <a:ea typeface="SimHei" panose="02010600030101010101" pitchFamily="49" charset="-122"/>
                  </a:rPr>
                  <a:t>有限时间奥托循环的优越性</a:t>
                </a:r>
                <a:endParaRPr lang="en-US" altLang="zh-CN" dirty="0">
                  <a:latin typeface="SimHei" panose="02010600030101010101" pitchFamily="49" charset="-122"/>
                  <a:ea typeface="SimHei" panose="02010600030101010101" pitchFamily="49" charset="-122"/>
                </a:endParaRPr>
              </a:p>
              <a:p>
                <a:pPr marL="800100" lvl="2" indent="-342900">
                  <a:lnSpc>
                    <a:spcPct val="130000"/>
                  </a:lnSpc>
                  <a:spcBef>
                    <a:spcPts val="0"/>
                  </a:spcBef>
                  <a:buFont typeface="Arial" panose="020B0604020202020204" pitchFamily="34" charset="0"/>
                  <a:buChar char="•"/>
                </a:pPr>
                <a:endParaRPr lang="en-US" altLang="zh-CN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pPr indent="-342900">
                  <a:lnSpc>
                    <a:spcPct val="130000"/>
                  </a:lnSpc>
                  <a:spcBef>
                    <a:spcPts val="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有限时间等温过程：</a:t>
                </a:r>
                <a:endParaRPr lang="en-US" altLang="zh-CN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pPr marL="800100" lvl="2" indent="-342900">
                  <a:lnSpc>
                    <a:spcPct val="130000"/>
                  </a:lnSpc>
                  <a:spcBef>
                    <a:spcPts val="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US" altLang="zh-CN" i="1">
                            <a:latin typeface="Cambria Math" panose="02040503050406030204" pitchFamily="18" charset="0"/>
                          </a:rPr>
                          <m:t>irr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≥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iso</m:t>
                        </m:r>
                      </m:sub>
                    </m:sSub>
                  </m:oMath>
                </a14:m>
                <a:endParaRPr lang="en-US" altLang="zh-CN" dirty="0">
                  <a:latin typeface="SimHei" panose="02010600030101010101" pitchFamily="49" charset="-122"/>
                  <a:ea typeface="SimHei" panose="02010600030101010101" pitchFamily="49" charset="-122"/>
                </a:endParaRPr>
              </a:p>
              <a:p>
                <a:pPr marL="800100" lvl="2" indent="-342900">
                  <a:lnSpc>
                    <a:spcPct val="130000"/>
                  </a:lnSpc>
                  <a:spcBef>
                    <a:spcPts val="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外推方法测量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ℒ</m:t>
                    </m:r>
                  </m:oMath>
                </a14:m>
                <a:endParaRPr lang="en-US" altLang="zh-CN" dirty="0">
                  <a:latin typeface="SimHei" panose="02010600030101010101" pitchFamily="49" charset="-122"/>
                  <a:ea typeface="SimHei" panose="02010600030101010101" pitchFamily="49" charset="-122"/>
                </a:endParaRPr>
              </a:p>
              <a:p>
                <a:pPr marL="800100" lvl="2" indent="-342900">
                  <a:lnSpc>
                    <a:spcPct val="130000"/>
                  </a:lnSpc>
                  <a:spcBef>
                    <a:spcPts val="0"/>
                  </a:spcBef>
                  <a:buFont typeface="Arial" panose="020B0604020202020204" pitchFamily="34" charset="0"/>
                  <a:buChar char="•"/>
                </a:pPr>
                <a:endPara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E4C1660D-030F-4E25-8F02-57351978F9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419" y="1231235"/>
                <a:ext cx="7547162" cy="4158574"/>
              </a:xfrm>
              <a:prstGeom prst="rect">
                <a:avLst/>
              </a:prstGeom>
              <a:blipFill>
                <a:blip r:embed="rId3"/>
                <a:stretch>
                  <a:fillRect l="-113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组合 9">
            <a:extLst>
              <a:ext uri="{FF2B5EF4-FFF2-40B4-BE49-F238E27FC236}">
                <a16:creationId xmlns:a16="http://schemas.microsoft.com/office/drawing/2014/main" id="{CB4CEE47-5911-4A4A-BD36-2A461F9A57AC}"/>
              </a:ext>
            </a:extLst>
          </p:cNvPr>
          <p:cNvGrpSpPr/>
          <p:nvPr/>
        </p:nvGrpSpPr>
        <p:grpSpPr>
          <a:xfrm>
            <a:off x="5576121" y="1478449"/>
            <a:ext cx="2741250" cy="1663875"/>
            <a:chOff x="4150443" y="954770"/>
            <a:chExt cx="3389274" cy="2057210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2ED53EE4-7B35-44F4-95A3-B1B2E940F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50443" y="954770"/>
              <a:ext cx="3389274" cy="2057210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838267D-65EF-44CB-BDBF-B0C11AC37EA3}"/>
                </a:ext>
              </a:extLst>
            </p:cNvPr>
            <p:cNvSpPr/>
            <p:nvPr/>
          </p:nvSpPr>
          <p:spPr bwMode="auto">
            <a:xfrm>
              <a:off x="7261225" y="1028313"/>
              <a:ext cx="173831" cy="17937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4228C016-66BA-4D73-A5F1-994F24C71201}"/>
              </a:ext>
            </a:extLst>
          </p:cNvPr>
          <p:cNvGrpSpPr/>
          <p:nvPr/>
        </p:nvGrpSpPr>
        <p:grpSpPr>
          <a:xfrm>
            <a:off x="5576121" y="3636007"/>
            <a:ext cx="2741250" cy="1505884"/>
            <a:chOff x="2906515" y="4018463"/>
            <a:chExt cx="3330969" cy="1829842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74767C47-0ADE-437C-9292-AD45AF0E723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06515" y="4018463"/>
              <a:ext cx="3330969" cy="1829842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文本框 12">
                  <a:extLst>
                    <a:ext uri="{FF2B5EF4-FFF2-40B4-BE49-F238E27FC236}">
                      <a16:creationId xmlns:a16="http://schemas.microsoft.com/office/drawing/2014/main" id="{D4DE9675-9174-4BC1-AD83-D6811D1F30F9}"/>
                    </a:ext>
                  </a:extLst>
                </p:cNvPr>
                <p:cNvSpPr txBox="1"/>
                <p:nvPr/>
              </p:nvSpPr>
              <p:spPr>
                <a:xfrm>
                  <a:off x="4106449" y="4294177"/>
                  <a:ext cx="931100" cy="3077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altLang="zh-CN" sz="2000" i="1" smtClean="0">
                            <a:solidFill>
                              <a:srgbClr val="2E7FB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min</m:t>
                        </m:r>
                        <m:r>
                          <a:rPr lang="en-US" altLang="zh-CN" sz="2000" b="0" i="1" smtClean="0">
                            <a:solidFill>
                              <a:srgbClr val="2E7FB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000" i="1" smtClean="0">
                            <a:solidFill>
                              <a:srgbClr val="2E7FB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  <m:r>
                          <a:rPr lang="en-US" altLang="zh-CN" sz="2000" b="0" i="1" smtClean="0">
                            <a:solidFill>
                              <a:srgbClr val="2E7FB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zh-CN" altLang="en-US" sz="2000" dirty="0">
                    <a:solidFill>
                      <a:srgbClr val="2E7FB5"/>
                    </a:solidFill>
                  </a:endParaRPr>
                </a:p>
              </p:txBody>
            </p:sp>
          </mc:Choice>
          <mc:Fallback xmlns="">
            <p:sp>
              <p:nvSpPr>
                <p:cNvPr id="10" name="文本框 9">
                  <a:extLst>
                    <a:ext uri="{FF2B5EF4-FFF2-40B4-BE49-F238E27FC236}">
                      <a16:creationId xmlns:a16="http://schemas.microsoft.com/office/drawing/2014/main" id="{BCD1425A-B701-4F0F-8B15-82F7916F103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06449" y="4294177"/>
                  <a:ext cx="931100" cy="307777"/>
                </a:xfrm>
                <a:prstGeom prst="rect">
                  <a:avLst/>
                </a:prstGeom>
                <a:blipFill>
                  <a:blip r:embed="rId6"/>
                  <a:stretch>
                    <a:fillRect l="-1974" r="-5921" b="-35294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580663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未知">
            <a:extLst>
              <a:ext uri="{FF2B5EF4-FFF2-40B4-BE49-F238E27FC236}">
                <a16:creationId xmlns:a16="http://schemas.microsoft.com/office/drawing/2014/main" id="{FF35616C-E139-0747-B62C-93CBB8C15F4F}"/>
              </a:ext>
            </a:extLst>
          </p:cNvPr>
          <p:cNvSpPr>
            <a:spLocks/>
          </p:cNvSpPr>
          <p:nvPr/>
        </p:nvSpPr>
        <p:spPr bwMode="auto">
          <a:xfrm>
            <a:off x="1601788" y="2995613"/>
            <a:ext cx="487362" cy="225425"/>
          </a:xfrm>
          <a:custGeom>
            <a:avLst/>
            <a:gdLst>
              <a:gd name="T0" fmla="*/ 2147483646 w 130"/>
              <a:gd name="T1" fmla="*/ 2147483646 h 60"/>
              <a:gd name="T2" fmla="*/ 2147483646 w 130"/>
              <a:gd name="T3" fmla="*/ 2147483646 h 60"/>
              <a:gd name="T4" fmla="*/ 2147483646 w 130"/>
              <a:gd name="T5" fmla="*/ 2147483646 h 60"/>
              <a:gd name="T6" fmla="*/ 2147483646 w 130"/>
              <a:gd name="T7" fmla="*/ 2147483646 h 60"/>
              <a:gd name="T8" fmla="*/ 2147483646 w 130"/>
              <a:gd name="T9" fmla="*/ 2147483646 h 60"/>
              <a:gd name="T10" fmla="*/ 2147483646 w 130"/>
              <a:gd name="T11" fmla="*/ 2147483646 h 60"/>
              <a:gd name="T12" fmla="*/ 2147483646 w 130"/>
              <a:gd name="T13" fmla="*/ 2147483646 h 60"/>
              <a:gd name="T14" fmla="*/ 2147483646 w 130"/>
              <a:gd name="T15" fmla="*/ 2147483646 h 60"/>
              <a:gd name="T16" fmla="*/ 2147483646 w 130"/>
              <a:gd name="T17" fmla="*/ 2147483646 h 60"/>
              <a:gd name="T18" fmla="*/ 2147483646 w 130"/>
              <a:gd name="T19" fmla="*/ 0 h 60"/>
              <a:gd name="T20" fmla="*/ 2147483646 w 130"/>
              <a:gd name="T21" fmla="*/ 0 h 60"/>
              <a:gd name="T22" fmla="*/ 2147483646 w 130"/>
              <a:gd name="T23" fmla="*/ 2147483646 h 6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30"/>
              <a:gd name="T37" fmla="*/ 0 h 60"/>
              <a:gd name="T38" fmla="*/ 130 w 130"/>
              <a:gd name="T39" fmla="*/ 60 h 6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30" h="60">
                <a:moveTo>
                  <a:pt x="3" y="11"/>
                </a:moveTo>
                <a:cubicBezTo>
                  <a:pt x="0" y="40"/>
                  <a:pt x="27" y="60"/>
                  <a:pt x="61" y="60"/>
                </a:cubicBezTo>
                <a:cubicBezTo>
                  <a:pt x="97" y="60"/>
                  <a:pt x="130" y="46"/>
                  <a:pt x="129" y="22"/>
                </a:cubicBezTo>
                <a:cubicBezTo>
                  <a:pt x="129" y="12"/>
                  <a:pt x="122" y="6"/>
                  <a:pt x="118" y="4"/>
                </a:cubicBezTo>
                <a:cubicBezTo>
                  <a:pt x="116" y="2"/>
                  <a:pt x="114" y="1"/>
                  <a:pt x="112" y="2"/>
                </a:cubicBezTo>
                <a:cubicBezTo>
                  <a:pt x="111" y="2"/>
                  <a:pt x="114" y="4"/>
                  <a:pt x="115" y="5"/>
                </a:cubicBezTo>
                <a:cubicBezTo>
                  <a:pt x="118" y="10"/>
                  <a:pt x="119" y="16"/>
                  <a:pt x="118" y="21"/>
                </a:cubicBezTo>
                <a:cubicBezTo>
                  <a:pt x="117" y="42"/>
                  <a:pt x="94" y="56"/>
                  <a:pt x="61" y="56"/>
                </a:cubicBezTo>
                <a:cubicBezTo>
                  <a:pt x="31" y="54"/>
                  <a:pt x="6" y="37"/>
                  <a:pt x="9" y="12"/>
                </a:cubicBezTo>
                <a:cubicBezTo>
                  <a:pt x="10" y="8"/>
                  <a:pt x="11" y="4"/>
                  <a:pt x="12" y="0"/>
                </a:cubicBezTo>
                <a:cubicBezTo>
                  <a:pt x="10" y="0"/>
                  <a:pt x="8" y="0"/>
                  <a:pt x="5" y="0"/>
                </a:cubicBezTo>
                <a:cubicBezTo>
                  <a:pt x="4" y="3"/>
                  <a:pt x="3" y="7"/>
                  <a:pt x="3" y="1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" name="未知">
            <a:extLst>
              <a:ext uri="{FF2B5EF4-FFF2-40B4-BE49-F238E27FC236}">
                <a16:creationId xmlns:a16="http://schemas.microsoft.com/office/drawing/2014/main" id="{48A6ADB3-92C2-3C4D-9B48-E08462AD111A}"/>
              </a:ext>
            </a:extLst>
          </p:cNvPr>
          <p:cNvSpPr>
            <a:spLocks/>
          </p:cNvSpPr>
          <p:nvPr/>
        </p:nvSpPr>
        <p:spPr bwMode="auto">
          <a:xfrm>
            <a:off x="2482850" y="2565400"/>
            <a:ext cx="585788" cy="217488"/>
          </a:xfrm>
          <a:custGeom>
            <a:avLst/>
            <a:gdLst>
              <a:gd name="T0" fmla="*/ 2147483646 w 156"/>
              <a:gd name="T1" fmla="*/ 0 h 58"/>
              <a:gd name="T2" fmla="*/ 2147483646 w 156"/>
              <a:gd name="T3" fmla="*/ 2147483646 h 58"/>
              <a:gd name="T4" fmla="*/ 2147483646 w 156"/>
              <a:gd name="T5" fmla="*/ 2147483646 h 58"/>
              <a:gd name="T6" fmla="*/ 2147483646 w 156"/>
              <a:gd name="T7" fmla="*/ 2147483646 h 58"/>
              <a:gd name="T8" fmla="*/ 2147483646 w 156"/>
              <a:gd name="T9" fmla="*/ 2147483646 h 58"/>
              <a:gd name="T10" fmla="*/ 2147483646 w 156"/>
              <a:gd name="T11" fmla="*/ 2147483646 h 58"/>
              <a:gd name="T12" fmla="*/ 2147483646 w 156"/>
              <a:gd name="T13" fmla="*/ 2147483646 h 58"/>
              <a:gd name="T14" fmla="*/ 2147483646 w 156"/>
              <a:gd name="T15" fmla="*/ 2147483646 h 58"/>
              <a:gd name="T16" fmla="*/ 2147483646 w 156"/>
              <a:gd name="T17" fmla="*/ 2147483646 h 58"/>
              <a:gd name="T18" fmla="*/ 2147483646 w 156"/>
              <a:gd name="T19" fmla="*/ 0 h 5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56"/>
              <a:gd name="T31" fmla="*/ 0 h 58"/>
              <a:gd name="T32" fmla="*/ 156 w 156"/>
              <a:gd name="T33" fmla="*/ 58 h 5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56" h="58">
                <a:moveTo>
                  <a:pt x="83" y="0"/>
                </a:moveTo>
                <a:cubicBezTo>
                  <a:pt x="49" y="0"/>
                  <a:pt x="22" y="14"/>
                  <a:pt x="9" y="32"/>
                </a:cubicBezTo>
                <a:cubicBezTo>
                  <a:pt x="4" y="38"/>
                  <a:pt x="1" y="45"/>
                  <a:pt x="1" y="51"/>
                </a:cubicBezTo>
                <a:cubicBezTo>
                  <a:pt x="0" y="55"/>
                  <a:pt x="1" y="58"/>
                  <a:pt x="2" y="58"/>
                </a:cubicBezTo>
                <a:cubicBezTo>
                  <a:pt x="3" y="58"/>
                  <a:pt x="3" y="55"/>
                  <a:pt x="4" y="50"/>
                </a:cubicBezTo>
                <a:cubicBezTo>
                  <a:pt x="7" y="44"/>
                  <a:pt x="9" y="40"/>
                  <a:pt x="13" y="35"/>
                </a:cubicBezTo>
                <a:cubicBezTo>
                  <a:pt x="26" y="20"/>
                  <a:pt x="51" y="7"/>
                  <a:pt x="82" y="7"/>
                </a:cubicBezTo>
                <a:cubicBezTo>
                  <a:pt x="124" y="7"/>
                  <a:pt x="149" y="27"/>
                  <a:pt x="147" y="50"/>
                </a:cubicBezTo>
                <a:cubicBezTo>
                  <a:pt x="150" y="50"/>
                  <a:pt x="152" y="50"/>
                  <a:pt x="155" y="50"/>
                </a:cubicBezTo>
                <a:cubicBezTo>
                  <a:pt x="156" y="18"/>
                  <a:pt x="125" y="0"/>
                  <a:pt x="83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" name="未知">
            <a:extLst>
              <a:ext uri="{FF2B5EF4-FFF2-40B4-BE49-F238E27FC236}">
                <a16:creationId xmlns:a16="http://schemas.microsoft.com/office/drawing/2014/main" id="{AD000ABB-4207-CE4E-BC42-5C51E0F3E6FC}"/>
              </a:ext>
            </a:extLst>
          </p:cNvPr>
          <p:cNvSpPr>
            <a:spLocks/>
          </p:cNvSpPr>
          <p:nvPr/>
        </p:nvSpPr>
        <p:spPr bwMode="auto">
          <a:xfrm>
            <a:off x="1620838" y="2752725"/>
            <a:ext cx="1444625" cy="242888"/>
          </a:xfrm>
          <a:custGeom>
            <a:avLst/>
            <a:gdLst>
              <a:gd name="T0" fmla="*/ 2147483646 w 385"/>
              <a:gd name="T1" fmla="*/ 0 h 65"/>
              <a:gd name="T2" fmla="*/ 2147483646 w 385"/>
              <a:gd name="T3" fmla="*/ 2147483646 h 65"/>
              <a:gd name="T4" fmla="*/ 2147483646 w 385"/>
              <a:gd name="T5" fmla="*/ 2147483646 h 65"/>
              <a:gd name="T6" fmla="*/ 2147483646 w 385"/>
              <a:gd name="T7" fmla="*/ 2147483646 h 65"/>
              <a:gd name="T8" fmla="*/ 2147483646 w 385"/>
              <a:gd name="T9" fmla="*/ 2147483646 h 65"/>
              <a:gd name="T10" fmla="*/ 0 w 385"/>
              <a:gd name="T11" fmla="*/ 2147483646 h 65"/>
              <a:gd name="T12" fmla="*/ 2147483646 w 385"/>
              <a:gd name="T13" fmla="*/ 2147483646 h 65"/>
              <a:gd name="T14" fmla="*/ 2147483646 w 385"/>
              <a:gd name="T15" fmla="*/ 2147483646 h 65"/>
              <a:gd name="T16" fmla="*/ 2147483646 w 385"/>
              <a:gd name="T17" fmla="*/ 2147483646 h 65"/>
              <a:gd name="T18" fmla="*/ 2147483646 w 385"/>
              <a:gd name="T19" fmla="*/ 2147483646 h 65"/>
              <a:gd name="T20" fmla="*/ 2147483646 w 385"/>
              <a:gd name="T21" fmla="*/ 2147483646 h 65"/>
              <a:gd name="T22" fmla="*/ 2147483646 w 385"/>
              <a:gd name="T23" fmla="*/ 2147483646 h 65"/>
              <a:gd name="T24" fmla="*/ 2147483646 w 385"/>
              <a:gd name="T25" fmla="*/ 2147483646 h 65"/>
              <a:gd name="T26" fmla="*/ 2147483646 w 385"/>
              <a:gd name="T27" fmla="*/ 2147483646 h 65"/>
              <a:gd name="T28" fmla="*/ 2147483646 w 385"/>
              <a:gd name="T29" fmla="*/ 2147483646 h 65"/>
              <a:gd name="T30" fmla="*/ 2147483646 w 385"/>
              <a:gd name="T31" fmla="*/ 2147483646 h 65"/>
              <a:gd name="T32" fmla="*/ 2147483646 w 385"/>
              <a:gd name="T33" fmla="*/ 2147483646 h 65"/>
              <a:gd name="T34" fmla="*/ 2147483646 w 385"/>
              <a:gd name="T35" fmla="*/ 0 h 65"/>
              <a:gd name="T36" fmla="*/ 2147483646 w 385"/>
              <a:gd name="T37" fmla="*/ 0 h 65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385"/>
              <a:gd name="T58" fmla="*/ 0 h 65"/>
              <a:gd name="T59" fmla="*/ 385 w 385"/>
              <a:gd name="T60" fmla="*/ 65 h 65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385" h="65">
                <a:moveTo>
                  <a:pt x="377" y="0"/>
                </a:moveTo>
                <a:cubicBezTo>
                  <a:pt x="377" y="1"/>
                  <a:pt x="377" y="2"/>
                  <a:pt x="377" y="2"/>
                </a:cubicBezTo>
                <a:cubicBezTo>
                  <a:pt x="372" y="28"/>
                  <a:pt x="337" y="40"/>
                  <a:pt x="290" y="37"/>
                </a:cubicBezTo>
                <a:cubicBezTo>
                  <a:pt x="255" y="35"/>
                  <a:pt x="223" y="30"/>
                  <a:pt x="197" y="26"/>
                </a:cubicBezTo>
                <a:cubicBezTo>
                  <a:pt x="168" y="21"/>
                  <a:pt x="134" y="15"/>
                  <a:pt x="106" y="14"/>
                </a:cubicBezTo>
                <a:cubicBezTo>
                  <a:pt x="55" y="13"/>
                  <a:pt x="11" y="32"/>
                  <a:pt x="0" y="65"/>
                </a:cubicBezTo>
                <a:cubicBezTo>
                  <a:pt x="3" y="65"/>
                  <a:pt x="5" y="65"/>
                  <a:pt x="7" y="65"/>
                </a:cubicBezTo>
                <a:cubicBezTo>
                  <a:pt x="19" y="38"/>
                  <a:pt x="57" y="25"/>
                  <a:pt x="100" y="28"/>
                </a:cubicBezTo>
                <a:cubicBezTo>
                  <a:pt x="129" y="29"/>
                  <a:pt x="159" y="35"/>
                  <a:pt x="188" y="41"/>
                </a:cubicBezTo>
                <a:cubicBezTo>
                  <a:pt x="213" y="45"/>
                  <a:pt x="234" y="49"/>
                  <a:pt x="254" y="51"/>
                </a:cubicBezTo>
                <a:cubicBezTo>
                  <a:pt x="256" y="52"/>
                  <a:pt x="259" y="52"/>
                  <a:pt x="262" y="52"/>
                </a:cubicBezTo>
                <a:cubicBezTo>
                  <a:pt x="262" y="53"/>
                  <a:pt x="262" y="53"/>
                  <a:pt x="262" y="53"/>
                </a:cubicBezTo>
                <a:cubicBezTo>
                  <a:pt x="261" y="53"/>
                  <a:pt x="260" y="53"/>
                  <a:pt x="260" y="54"/>
                </a:cubicBezTo>
                <a:cubicBezTo>
                  <a:pt x="262" y="54"/>
                  <a:pt x="264" y="55"/>
                  <a:pt x="266" y="56"/>
                </a:cubicBezTo>
                <a:cubicBezTo>
                  <a:pt x="267" y="55"/>
                  <a:pt x="269" y="55"/>
                  <a:pt x="270" y="54"/>
                </a:cubicBezTo>
                <a:cubicBezTo>
                  <a:pt x="274" y="53"/>
                  <a:pt x="279" y="54"/>
                  <a:pt x="284" y="54"/>
                </a:cubicBezTo>
                <a:cubicBezTo>
                  <a:pt x="337" y="55"/>
                  <a:pt x="378" y="41"/>
                  <a:pt x="384" y="9"/>
                </a:cubicBezTo>
                <a:cubicBezTo>
                  <a:pt x="384" y="6"/>
                  <a:pt x="385" y="3"/>
                  <a:pt x="385" y="0"/>
                </a:cubicBezTo>
                <a:cubicBezTo>
                  <a:pt x="382" y="0"/>
                  <a:pt x="380" y="0"/>
                  <a:pt x="377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" name="未知">
            <a:extLst>
              <a:ext uri="{FF2B5EF4-FFF2-40B4-BE49-F238E27FC236}">
                <a16:creationId xmlns:a16="http://schemas.microsoft.com/office/drawing/2014/main" id="{11068D4F-352D-0342-9F21-B1EC3088E8B4}"/>
              </a:ext>
            </a:extLst>
          </p:cNvPr>
          <p:cNvSpPr>
            <a:spLocks/>
          </p:cNvSpPr>
          <p:nvPr/>
        </p:nvSpPr>
        <p:spPr bwMode="auto">
          <a:xfrm>
            <a:off x="1246188" y="2954338"/>
            <a:ext cx="1371600" cy="712787"/>
          </a:xfrm>
          <a:custGeom>
            <a:avLst/>
            <a:gdLst>
              <a:gd name="T0" fmla="*/ 2147483646 w 366"/>
              <a:gd name="T1" fmla="*/ 2147483646 h 190"/>
              <a:gd name="T2" fmla="*/ 2147483646 w 366"/>
              <a:gd name="T3" fmla="*/ 2147483646 h 190"/>
              <a:gd name="T4" fmla="*/ 2147483646 w 366"/>
              <a:gd name="T5" fmla="*/ 2147483646 h 190"/>
              <a:gd name="T6" fmla="*/ 2147483646 w 366"/>
              <a:gd name="T7" fmla="*/ 2147483646 h 190"/>
              <a:gd name="T8" fmla="*/ 2147483646 w 366"/>
              <a:gd name="T9" fmla="*/ 0 h 190"/>
              <a:gd name="T10" fmla="*/ 2147483646 w 366"/>
              <a:gd name="T11" fmla="*/ 2147483646 h 190"/>
              <a:gd name="T12" fmla="*/ 2147483646 w 366"/>
              <a:gd name="T13" fmla="*/ 2147483646 h 190"/>
              <a:gd name="T14" fmla="*/ 2147483646 w 366"/>
              <a:gd name="T15" fmla="*/ 2147483646 h 190"/>
              <a:gd name="T16" fmla="*/ 2147483646 w 366"/>
              <a:gd name="T17" fmla="*/ 2147483646 h 190"/>
              <a:gd name="T18" fmla="*/ 2147483646 w 366"/>
              <a:gd name="T19" fmla="*/ 2147483646 h 190"/>
              <a:gd name="T20" fmla="*/ 2147483646 w 366"/>
              <a:gd name="T21" fmla="*/ 2147483646 h 190"/>
              <a:gd name="T22" fmla="*/ 2147483646 w 366"/>
              <a:gd name="T23" fmla="*/ 2147483646 h 190"/>
              <a:gd name="T24" fmla="*/ 2147483646 w 366"/>
              <a:gd name="T25" fmla="*/ 2147483646 h 190"/>
              <a:gd name="T26" fmla="*/ 2147483646 w 366"/>
              <a:gd name="T27" fmla="*/ 2147483646 h 19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366"/>
              <a:gd name="T43" fmla="*/ 0 h 190"/>
              <a:gd name="T44" fmla="*/ 366 w 366"/>
              <a:gd name="T45" fmla="*/ 190 h 19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366" h="190">
                <a:moveTo>
                  <a:pt x="147" y="174"/>
                </a:moveTo>
                <a:cubicBezTo>
                  <a:pt x="182" y="165"/>
                  <a:pt x="229" y="146"/>
                  <a:pt x="267" y="111"/>
                </a:cubicBezTo>
                <a:cubicBezTo>
                  <a:pt x="295" y="84"/>
                  <a:pt x="305" y="62"/>
                  <a:pt x="328" y="34"/>
                </a:cubicBezTo>
                <a:cubicBezTo>
                  <a:pt x="342" y="18"/>
                  <a:pt x="356" y="7"/>
                  <a:pt x="366" y="2"/>
                </a:cubicBezTo>
                <a:cubicBezTo>
                  <a:pt x="364" y="1"/>
                  <a:pt x="362" y="0"/>
                  <a:pt x="360" y="0"/>
                </a:cubicBezTo>
                <a:cubicBezTo>
                  <a:pt x="331" y="9"/>
                  <a:pt x="304" y="28"/>
                  <a:pt x="278" y="56"/>
                </a:cubicBezTo>
                <a:cubicBezTo>
                  <a:pt x="247" y="88"/>
                  <a:pt x="234" y="111"/>
                  <a:pt x="203" y="138"/>
                </a:cubicBezTo>
                <a:cubicBezTo>
                  <a:pt x="180" y="157"/>
                  <a:pt x="147" y="170"/>
                  <a:pt x="129" y="173"/>
                </a:cubicBezTo>
                <a:cubicBezTo>
                  <a:pt x="108" y="171"/>
                  <a:pt x="70" y="166"/>
                  <a:pt x="47" y="166"/>
                </a:cubicBezTo>
                <a:cubicBezTo>
                  <a:pt x="26" y="166"/>
                  <a:pt x="4" y="169"/>
                  <a:pt x="2" y="180"/>
                </a:cubicBezTo>
                <a:cubicBezTo>
                  <a:pt x="0" y="190"/>
                  <a:pt x="35" y="190"/>
                  <a:pt x="55" y="189"/>
                </a:cubicBezTo>
                <a:cubicBezTo>
                  <a:pt x="70" y="189"/>
                  <a:pt x="98" y="186"/>
                  <a:pt x="113" y="183"/>
                </a:cubicBezTo>
                <a:cubicBezTo>
                  <a:pt x="116" y="184"/>
                  <a:pt x="120" y="184"/>
                  <a:pt x="124" y="184"/>
                </a:cubicBezTo>
                <a:cubicBezTo>
                  <a:pt x="130" y="178"/>
                  <a:pt x="137" y="173"/>
                  <a:pt x="147" y="17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未知">
            <a:extLst>
              <a:ext uri="{FF2B5EF4-FFF2-40B4-BE49-F238E27FC236}">
                <a16:creationId xmlns:a16="http://schemas.microsoft.com/office/drawing/2014/main" id="{C9AC18DA-721A-5F4C-BE9E-F62EF3A9071F}"/>
              </a:ext>
            </a:extLst>
          </p:cNvPr>
          <p:cNvSpPr>
            <a:spLocks/>
          </p:cNvSpPr>
          <p:nvPr/>
        </p:nvSpPr>
        <p:spPr bwMode="auto">
          <a:xfrm>
            <a:off x="1711325" y="3446463"/>
            <a:ext cx="911225" cy="225425"/>
          </a:xfrm>
          <a:custGeom>
            <a:avLst/>
            <a:gdLst>
              <a:gd name="T0" fmla="*/ 2147483646 w 243"/>
              <a:gd name="T1" fmla="*/ 2147483646 h 60"/>
              <a:gd name="T2" fmla="*/ 2147483646 w 243"/>
              <a:gd name="T3" fmla="*/ 2147483646 h 60"/>
              <a:gd name="T4" fmla="*/ 2147483646 w 243"/>
              <a:gd name="T5" fmla="*/ 2147483646 h 60"/>
              <a:gd name="T6" fmla="*/ 2147483646 w 243"/>
              <a:gd name="T7" fmla="*/ 2147483646 h 60"/>
              <a:gd name="T8" fmla="*/ 2147483646 w 243"/>
              <a:gd name="T9" fmla="*/ 2147483646 h 60"/>
              <a:gd name="T10" fmla="*/ 2147483646 w 243"/>
              <a:gd name="T11" fmla="*/ 2147483646 h 60"/>
              <a:gd name="T12" fmla="*/ 0 w 243"/>
              <a:gd name="T13" fmla="*/ 2147483646 h 60"/>
              <a:gd name="T14" fmla="*/ 2147483646 w 243"/>
              <a:gd name="T15" fmla="*/ 2147483646 h 60"/>
              <a:gd name="T16" fmla="*/ 2147483646 w 243"/>
              <a:gd name="T17" fmla="*/ 2147483646 h 60"/>
              <a:gd name="T18" fmla="*/ 2147483646 w 243"/>
              <a:gd name="T19" fmla="*/ 2147483646 h 60"/>
              <a:gd name="T20" fmla="*/ 2147483646 w 243"/>
              <a:gd name="T21" fmla="*/ 2147483646 h 60"/>
              <a:gd name="T22" fmla="*/ 2147483646 w 243"/>
              <a:gd name="T23" fmla="*/ 2147483646 h 6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43"/>
              <a:gd name="T37" fmla="*/ 0 h 60"/>
              <a:gd name="T38" fmla="*/ 243 w 243"/>
              <a:gd name="T39" fmla="*/ 60 h 6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43" h="60">
                <a:moveTo>
                  <a:pt x="234" y="4"/>
                </a:moveTo>
                <a:cubicBezTo>
                  <a:pt x="228" y="9"/>
                  <a:pt x="220" y="17"/>
                  <a:pt x="210" y="23"/>
                </a:cubicBezTo>
                <a:cubicBezTo>
                  <a:pt x="179" y="43"/>
                  <a:pt x="150" y="49"/>
                  <a:pt x="104" y="49"/>
                </a:cubicBezTo>
                <a:cubicBezTo>
                  <a:pt x="66" y="49"/>
                  <a:pt x="29" y="46"/>
                  <a:pt x="17" y="44"/>
                </a:cubicBezTo>
                <a:cubicBezTo>
                  <a:pt x="17" y="44"/>
                  <a:pt x="17" y="44"/>
                  <a:pt x="17" y="44"/>
                </a:cubicBezTo>
                <a:cubicBezTo>
                  <a:pt x="19" y="44"/>
                  <a:pt x="21" y="43"/>
                  <a:pt x="23" y="43"/>
                </a:cubicBezTo>
                <a:cubicBezTo>
                  <a:pt x="13" y="42"/>
                  <a:pt x="6" y="47"/>
                  <a:pt x="0" y="53"/>
                </a:cubicBezTo>
                <a:cubicBezTo>
                  <a:pt x="22" y="56"/>
                  <a:pt x="60" y="60"/>
                  <a:pt x="96" y="60"/>
                </a:cubicBezTo>
                <a:cubicBezTo>
                  <a:pt x="147" y="60"/>
                  <a:pt x="181" y="50"/>
                  <a:pt x="212" y="28"/>
                </a:cubicBezTo>
                <a:cubicBezTo>
                  <a:pt x="221" y="21"/>
                  <a:pt x="231" y="13"/>
                  <a:pt x="237" y="8"/>
                </a:cubicBezTo>
                <a:cubicBezTo>
                  <a:pt x="241" y="5"/>
                  <a:pt x="243" y="2"/>
                  <a:pt x="241" y="1"/>
                </a:cubicBezTo>
                <a:cubicBezTo>
                  <a:pt x="239" y="0"/>
                  <a:pt x="237" y="1"/>
                  <a:pt x="234" y="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" name="未知">
            <a:extLst>
              <a:ext uri="{FF2B5EF4-FFF2-40B4-BE49-F238E27FC236}">
                <a16:creationId xmlns:a16="http://schemas.microsoft.com/office/drawing/2014/main" id="{266D441C-6CB5-D74A-88D2-4C4F21576A00}"/>
              </a:ext>
            </a:extLst>
          </p:cNvPr>
          <p:cNvSpPr>
            <a:spLocks noEditPoints="1"/>
          </p:cNvSpPr>
          <p:nvPr/>
        </p:nvSpPr>
        <p:spPr bwMode="auto">
          <a:xfrm>
            <a:off x="3192463" y="3284538"/>
            <a:ext cx="465137" cy="376237"/>
          </a:xfrm>
          <a:custGeom>
            <a:avLst/>
            <a:gdLst>
              <a:gd name="T0" fmla="*/ 2147483646 w 124"/>
              <a:gd name="T1" fmla="*/ 2147483646 h 100"/>
              <a:gd name="T2" fmla="*/ 2147483646 w 124"/>
              <a:gd name="T3" fmla="*/ 2147483646 h 100"/>
              <a:gd name="T4" fmla="*/ 2147483646 w 124"/>
              <a:gd name="T5" fmla="*/ 2147483646 h 100"/>
              <a:gd name="T6" fmla="*/ 2147483646 w 124"/>
              <a:gd name="T7" fmla="*/ 2147483646 h 100"/>
              <a:gd name="T8" fmla="*/ 2147483646 w 124"/>
              <a:gd name="T9" fmla="*/ 2147483646 h 100"/>
              <a:gd name="T10" fmla="*/ 2147483646 w 124"/>
              <a:gd name="T11" fmla="*/ 2147483646 h 100"/>
              <a:gd name="T12" fmla="*/ 2147483646 w 124"/>
              <a:gd name="T13" fmla="*/ 2147483646 h 100"/>
              <a:gd name="T14" fmla="*/ 2147483646 w 124"/>
              <a:gd name="T15" fmla="*/ 2147483646 h 100"/>
              <a:gd name="T16" fmla="*/ 2147483646 w 124"/>
              <a:gd name="T17" fmla="*/ 2147483646 h 100"/>
              <a:gd name="T18" fmla="*/ 2147483646 w 124"/>
              <a:gd name="T19" fmla="*/ 2147483646 h 100"/>
              <a:gd name="T20" fmla="*/ 2147483646 w 124"/>
              <a:gd name="T21" fmla="*/ 2147483646 h 100"/>
              <a:gd name="T22" fmla="*/ 2147483646 w 124"/>
              <a:gd name="T23" fmla="*/ 2147483646 h 100"/>
              <a:gd name="T24" fmla="*/ 2147483646 w 124"/>
              <a:gd name="T25" fmla="*/ 2147483646 h 100"/>
              <a:gd name="T26" fmla="*/ 2147483646 w 124"/>
              <a:gd name="T27" fmla="*/ 2147483646 h 100"/>
              <a:gd name="T28" fmla="*/ 2147483646 w 124"/>
              <a:gd name="T29" fmla="*/ 2147483646 h 100"/>
              <a:gd name="T30" fmla="*/ 2147483646 w 124"/>
              <a:gd name="T31" fmla="*/ 2147483646 h 100"/>
              <a:gd name="T32" fmla="*/ 2147483646 w 124"/>
              <a:gd name="T33" fmla="*/ 2147483646 h 100"/>
              <a:gd name="T34" fmla="*/ 2147483646 w 124"/>
              <a:gd name="T35" fmla="*/ 2147483646 h 100"/>
              <a:gd name="T36" fmla="*/ 2147483646 w 124"/>
              <a:gd name="T37" fmla="*/ 2147483646 h 100"/>
              <a:gd name="T38" fmla="*/ 2147483646 w 124"/>
              <a:gd name="T39" fmla="*/ 2147483646 h 100"/>
              <a:gd name="T40" fmla="*/ 2147483646 w 124"/>
              <a:gd name="T41" fmla="*/ 2147483646 h 100"/>
              <a:gd name="T42" fmla="*/ 2147483646 w 124"/>
              <a:gd name="T43" fmla="*/ 2147483646 h 10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24"/>
              <a:gd name="T67" fmla="*/ 0 h 100"/>
              <a:gd name="T68" fmla="*/ 124 w 124"/>
              <a:gd name="T69" fmla="*/ 100 h 100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24" h="100">
                <a:moveTo>
                  <a:pt x="121" y="23"/>
                </a:moveTo>
                <a:cubicBezTo>
                  <a:pt x="124" y="14"/>
                  <a:pt x="120" y="4"/>
                  <a:pt x="109" y="3"/>
                </a:cubicBezTo>
                <a:cubicBezTo>
                  <a:pt x="95" y="0"/>
                  <a:pt x="76" y="7"/>
                  <a:pt x="55" y="18"/>
                </a:cubicBezTo>
                <a:cubicBezTo>
                  <a:pt x="44" y="23"/>
                  <a:pt x="35" y="29"/>
                  <a:pt x="29" y="33"/>
                </a:cubicBezTo>
                <a:cubicBezTo>
                  <a:pt x="24" y="37"/>
                  <a:pt x="15" y="45"/>
                  <a:pt x="13" y="46"/>
                </a:cubicBezTo>
                <a:cubicBezTo>
                  <a:pt x="7" y="52"/>
                  <a:pt x="4" y="55"/>
                  <a:pt x="5" y="57"/>
                </a:cubicBezTo>
                <a:cubicBezTo>
                  <a:pt x="6" y="58"/>
                  <a:pt x="8" y="57"/>
                  <a:pt x="10" y="55"/>
                </a:cubicBezTo>
                <a:cubicBezTo>
                  <a:pt x="14" y="52"/>
                  <a:pt x="16" y="50"/>
                  <a:pt x="17" y="49"/>
                </a:cubicBezTo>
                <a:cubicBezTo>
                  <a:pt x="18" y="49"/>
                  <a:pt x="18" y="49"/>
                  <a:pt x="18" y="49"/>
                </a:cubicBezTo>
                <a:cubicBezTo>
                  <a:pt x="8" y="61"/>
                  <a:pt x="4" y="69"/>
                  <a:pt x="3" y="78"/>
                </a:cubicBezTo>
                <a:cubicBezTo>
                  <a:pt x="0" y="95"/>
                  <a:pt x="13" y="100"/>
                  <a:pt x="25" y="100"/>
                </a:cubicBezTo>
                <a:cubicBezTo>
                  <a:pt x="46" y="98"/>
                  <a:pt x="71" y="80"/>
                  <a:pt x="85" y="68"/>
                </a:cubicBezTo>
                <a:cubicBezTo>
                  <a:pt x="86" y="68"/>
                  <a:pt x="86" y="68"/>
                  <a:pt x="86" y="68"/>
                </a:cubicBezTo>
                <a:cubicBezTo>
                  <a:pt x="101" y="55"/>
                  <a:pt x="113" y="39"/>
                  <a:pt x="123" y="21"/>
                </a:cubicBezTo>
                <a:cubicBezTo>
                  <a:pt x="123" y="22"/>
                  <a:pt x="122" y="23"/>
                  <a:pt x="121" y="23"/>
                </a:cubicBezTo>
                <a:close/>
                <a:moveTo>
                  <a:pt x="79" y="66"/>
                </a:moveTo>
                <a:cubicBezTo>
                  <a:pt x="64" y="79"/>
                  <a:pt x="44" y="91"/>
                  <a:pt x="33" y="91"/>
                </a:cubicBezTo>
                <a:cubicBezTo>
                  <a:pt x="29" y="91"/>
                  <a:pt x="27" y="90"/>
                  <a:pt x="26" y="86"/>
                </a:cubicBezTo>
                <a:cubicBezTo>
                  <a:pt x="25" y="79"/>
                  <a:pt x="34" y="64"/>
                  <a:pt x="57" y="43"/>
                </a:cubicBezTo>
                <a:cubicBezTo>
                  <a:pt x="76" y="23"/>
                  <a:pt x="96" y="8"/>
                  <a:pt x="107" y="8"/>
                </a:cubicBezTo>
                <a:cubicBezTo>
                  <a:pt x="113" y="8"/>
                  <a:pt x="118" y="11"/>
                  <a:pt x="117" y="18"/>
                </a:cubicBezTo>
                <a:cubicBezTo>
                  <a:pt x="116" y="27"/>
                  <a:pt x="97" y="50"/>
                  <a:pt x="79" y="6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未知">
            <a:extLst>
              <a:ext uri="{FF2B5EF4-FFF2-40B4-BE49-F238E27FC236}">
                <a16:creationId xmlns:a16="http://schemas.microsoft.com/office/drawing/2014/main" id="{62632D4E-C7DB-E142-B12D-B43C9B6E1E62}"/>
              </a:ext>
            </a:extLst>
          </p:cNvPr>
          <p:cNvSpPr>
            <a:spLocks/>
          </p:cNvSpPr>
          <p:nvPr/>
        </p:nvSpPr>
        <p:spPr bwMode="auto">
          <a:xfrm>
            <a:off x="3795713" y="3295650"/>
            <a:ext cx="333375" cy="357188"/>
          </a:xfrm>
          <a:custGeom>
            <a:avLst/>
            <a:gdLst>
              <a:gd name="T0" fmla="*/ 2147483646 w 89"/>
              <a:gd name="T1" fmla="*/ 2147483646 h 95"/>
              <a:gd name="T2" fmla="*/ 2147483646 w 89"/>
              <a:gd name="T3" fmla="*/ 2147483646 h 95"/>
              <a:gd name="T4" fmla="*/ 2147483646 w 89"/>
              <a:gd name="T5" fmla="*/ 0 h 95"/>
              <a:gd name="T6" fmla="*/ 2147483646 w 89"/>
              <a:gd name="T7" fmla="*/ 2147483646 h 95"/>
              <a:gd name="T8" fmla="*/ 2147483646 w 89"/>
              <a:gd name="T9" fmla="*/ 2147483646 h 95"/>
              <a:gd name="T10" fmla="*/ 2147483646 w 89"/>
              <a:gd name="T11" fmla="*/ 2147483646 h 95"/>
              <a:gd name="T12" fmla="*/ 2147483646 w 89"/>
              <a:gd name="T13" fmla="*/ 2147483646 h 95"/>
              <a:gd name="T14" fmla="*/ 2147483646 w 89"/>
              <a:gd name="T15" fmla="*/ 2147483646 h 95"/>
              <a:gd name="T16" fmla="*/ 2147483646 w 89"/>
              <a:gd name="T17" fmla="*/ 2147483646 h 95"/>
              <a:gd name="T18" fmla="*/ 2147483646 w 89"/>
              <a:gd name="T19" fmla="*/ 2147483646 h 95"/>
              <a:gd name="T20" fmla="*/ 2147483646 w 89"/>
              <a:gd name="T21" fmla="*/ 2147483646 h 95"/>
              <a:gd name="T22" fmla="*/ 2147483646 w 89"/>
              <a:gd name="T23" fmla="*/ 2147483646 h 95"/>
              <a:gd name="T24" fmla="*/ 2147483646 w 89"/>
              <a:gd name="T25" fmla="*/ 2147483646 h 95"/>
              <a:gd name="T26" fmla="*/ 2147483646 w 89"/>
              <a:gd name="T27" fmla="*/ 2147483646 h 95"/>
              <a:gd name="T28" fmla="*/ 2147483646 w 89"/>
              <a:gd name="T29" fmla="*/ 2147483646 h 95"/>
              <a:gd name="T30" fmla="*/ 2147483646 w 89"/>
              <a:gd name="T31" fmla="*/ 2147483646 h 95"/>
              <a:gd name="T32" fmla="*/ 2147483646 w 89"/>
              <a:gd name="T33" fmla="*/ 2147483646 h 95"/>
              <a:gd name="T34" fmla="*/ 2147483646 w 89"/>
              <a:gd name="T35" fmla="*/ 2147483646 h 95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89"/>
              <a:gd name="T55" fmla="*/ 0 h 95"/>
              <a:gd name="T56" fmla="*/ 89 w 89"/>
              <a:gd name="T57" fmla="*/ 95 h 95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89" h="95">
                <a:moveTo>
                  <a:pt x="77" y="35"/>
                </a:moveTo>
                <a:cubicBezTo>
                  <a:pt x="85" y="25"/>
                  <a:pt x="89" y="18"/>
                  <a:pt x="89" y="12"/>
                </a:cubicBezTo>
                <a:cubicBezTo>
                  <a:pt x="89" y="6"/>
                  <a:pt x="86" y="0"/>
                  <a:pt x="75" y="0"/>
                </a:cubicBezTo>
                <a:cubicBezTo>
                  <a:pt x="64" y="0"/>
                  <a:pt x="53" y="6"/>
                  <a:pt x="38" y="18"/>
                </a:cubicBezTo>
                <a:cubicBezTo>
                  <a:pt x="28" y="25"/>
                  <a:pt x="16" y="37"/>
                  <a:pt x="10" y="43"/>
                </a:cubicBezTo>
                <a:cubicBezTo>
                  <a:pt x="3" y="49"/>
                  <a:pt x="0" y="52"/>
                  <a:pt x="1" y="53"/>
                </a:cubicBezTo>
                <a:cubicBezTo>
                  <a:pt x="3" y="55"/>
                  <a:pt x="5" y="53"/>
                  <a:pt x="11" y="48"/>
                </a:cubicBezTo>
                <a:cubicBezTo>
                  <a:pt x="18" y="41"/>
                  <a:pt x="27" y="34"/>
                  <a:pt x="34" y="28"/>
                </a:cubicBezTo>
                <a:cubicBezTo>
                  <a:pt x="41" y="22"/>
                  <a:pt x="49" y="16"/>
                  <a:pt x="56" y="13"/>
                </a:cubicBezTo>
                <a:cubicBezTo>
                  <a:pt x="59" y="11"/>
                  <a:pt x="62" y="10"/>
                  <a:pt x="64" y="12"/>
                </a:cubicBezTo>
                <a:cubicBezTo>
                  <a:pt x="65" y="14"/>
                  <a:pt x="64" y="17"/>
                  <a:pt x="60" y="22"/>
                </a:cubicBezTo>
                <a:cubicBezTo>
                  <a:pt x="54" y="29"/>
                  <a:pt x="44" y="42"/>
                  <a:pt x="38" y="50"/>
                </a:cubicBezTo>
                <a:cubicBezTo>
                  <a:pt x="29" y="61"/>
                  <a:pt x="18" y="80"/>
                  <a:pt x="14" y="87"/>
                </a:cubicBezTo>
                <a:cubicBezTo>
                  <a:pt x="10" y="94"/>
                  <a:pt x="13" y="95"/>
                  <a:pt x="21" y="95"/>
                </a:cubicBezTo>
                <a:cubicBezTo>
                  <a:pt x="27" y="95"/>
                  <a:pt x="30" y="94"/>
                  <a:pt x="35" y="90"/>
                </a:cubicBezTo>
                <a:cubicBezTo>
                  <a:pt x="37" y="89"/>
                  <a:pt x="38" y="88"/>
                  <a:pt x="40" y="87"/>
                </a:cubicBezTo>
                <a:cubicBezTo>
                  <a:pt x="43" y="80"/>
                  <a:pt x="48" y="73"/>
                  <a:pt x="54" y="67"/>
                </a:cubicBezTo>
                <a:cubicBezTo>
                  <a:pt x="60" y="58"/>
                  <a:pt x="70" y="45"/>
                  <a:pt x="77" y="3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未知">
            <a:extLst>
              <a:ext uri="{FF2B5EF4-FFF2-40B4-BE49-F238E27FC236}">
                <a16:creationId xmlns:a16="http://schemas.microsoft.com/office/drawing/2014/main" id="{0AC12C90-E873-3345-B367-B780A034DBC0}"/>
              </a:ext>
            </a:extLst>
          </p:cNvPr>
          <p:cNvSpPr>
            <a:spLocks/>
          </p:cNvSpPr>
          <p:nvPr/>
        </p:nvSpPr>
        <p:spPr bwMode="auto">
          <a:xfrm>
            <a:off x="3946525" y="3295650"/>
            <a:ext cx="501650" cy="327025"/>
          </a:xfrm>
          <a:custGeom>
            <a:avLst/>
            <a:gdLst>
              <a:gd name="T0" fmla="*/ 2147483646 w 134"/>
              <a:gd name="T1" fmla="*/ 0 h 87"/>
              <a:gd name="T2" fmla="*/ 2147483646 w 134"/>
              <a:gd name="T3" fmla="*/ 2147483646 h 87"/>
              <a:gd name="T4" fmla="*/ 2147483646 w 134"/>
              <a:gd name="T5" fmla="*/ 2147483646 h 87"/>
              <a:gd name="T6" fmla="*/ 2147483646 w 134"/>
              <a:gd name="T7" fmla="*/ 2147483646 h 87"/>
              <a:gd name="T8" fmla="*/ 2147483646 w 134"/>
              <a:gd name="T9" fmla="*/ 2147483646 h 87"/>
              <a:gd name="T10" fmla="*/ 0 w 134"/>
              <a:gd name="T11" fmla="*/ 2147483646 h 87"/>
              <a:gd name="T12" fmla="*/ 2147483646 w 134"/>
              <a:gd name="T13" fmla="*/ 2147483646 h 87"/>
              <a:gd name="T14" fmla="*/ 2147483646 w 134"/>
              <a:gd name="T15" fmla="*/ 2147483646 h 87"/>
              <a:gd name="T16" fmla="*/ 2147483646 w 134"/>
              <a:gd name="T17" fmla="*/ 2147483646 h 87"/>
              <a:gd name="T18" fmla="*/ 2147483646 w 134"/>
              <a:gd name="T19" fmla="*/ 2147483646 h 87"/>
              <a:gd name="T20" fmla="*/ 2147483646 w 134"/>
              <a:gd name="T21" fmla="*/ 2147483646 h 87"/>
              <a:gd name="T22" fmla="*/ 2147483646 w 134"/>
              <a:gd name="T23" fmla="*/ 0 h 8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34"/>
              <a:gd name="T37" fmla="*/ 0 h 87"/>
              <a:gd name="T38" fmla="*/ 134 w 134"/>
              <a:gd name="T39" fmla="*/ 87 h 8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34" h="87">
                <a:moveTo>
                  <a:pt x="122" y="0"/>
                </a:moveTo>
                <a:cubicBezTo>
                  <a:pt x="106" y="0"/>
                  <a:pt x="82" y="15"/>
                  <a:pt x="63" y="29"/>
                </a:cubicBezTo>
                <a:cubicBezTo>
                  <a:pt x="43" y="43"/>
                  <a:pt x="25" y="59"/>
                  <a:pt x="12" y="70"/>
                </a:cubicBezTo>
                <a:cubicBezTo>
                  <a:pt x="12" y="70"/>
                  <a:pt x="12" y="70"/>
                  <a:pt x="12" y="70"/>
                </a:cubicBezTo>
                <a:cubicBezTo>
                  <a:pt x="12" y="69"/>
                  <a:pt x="13" y="68"/>
                  <a:pt x="14" y="67"/>
                </a:cubicBezTo>
                <a:cubicBezTo>
                  <a:pt x="8" y="73"/>
                  <a:pt x="3" y="80"/>
                  <a:pt x="0" y="87"/>
                </a:cubicBezTo>
                <a:cubicBezTo>
                  <a:pt x="21" y="70"/>
                  <a:pt x="34" y="58"/>
                  <a:pt x="57" y="41"/>
                </a:cubicBezTo>
                <a:cubicBezTo>
                  <a:pt x="74" y="27"/>
                  <a:pt x="89" y="18"/>
                  <a:pt x="99" y="13"/>
                </a:cubicBezTo>
                <a:cubicBezTo>
                  <a:pt x="105" y="10"/>
                  <a:pt x="111" y="8"/>
                  <a:pt x="114" y="9"/>
                </a:cubicBezTo>
                <a:cubicBezTo>
                  <a:pt x="116" y="11"/>
                  <a:pt x="115" y="13"/>
                  <a:pt x="114" y="15"/>
                </a:cubicBezTo>
                <a:cubicBezTo>
                  <a:pt x="121" y="10"/>
                  <a:pt x="127" y="6"/>
                  <a:pt x="134" y="3"/>
                </a:cubicBezTo>
                <a:cubicBezTo>
                  <a:pt x="131" y="1"/>
                  <a:pt x="127" y="0"/>
                  <a:pt x="122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未知">
            <a:extLst>
              <a:ext uri="{FF2B5EF4-FFF2-40B4-BE49-F238E27FC236}">
                <a16:creationId xmlns:a16="http://schemas.microsoft.com/office/drawing/2014/main" id="{1087BBE7-8BA3-3E45-AFB3-4D72622D1BC3}"/>
              </a:ext>
            </a:extLst>
          </p:cNvPr>
          <p:cNvSpPr>
            <a:spLocks/>
          </p:cNvSpPr>
          <p:nvPr/>
        </p:nvSpPr>
        <p:spPr bwMode="auto">
          <a:xfrm>
            <a:off x="5629275" y="3243263"/>
            <a:ext cx="217488" cy="104775"/>
          </a:xfrm>
          <a:custGeom>
            <a:avLst/>
            <a:gdLst>
              <a:gd name="T0" fmla="*/ 2147483646 w 58"/>
              <a:gd name="T1" fmla="*/ 2147483646 h 28"/>
              <a:gd name="T2" fmla="*/ 2147483646 w 58"/>
              <a:gd name="T3" fmla="*/ 2147483646 h 28"/>
              <a:gd name="T4" fmla="*/ 2147483646 w 58"/>
              <a:gd name="T5" fmla="*/ 2147483646 h 28"/>
              <a:gd name="T6" fmla="*/ 2147483646 w 58"/>
              <a:gd name="T7" fmla="*/ 2147483646 h 28"/>
              <a:gd name="T8" fmla="*/ 2147483646 w 58"/>
              <a:gd name="T9" fmla="*/ 2147483646 h 28"/>
              <a:gd name="T10" fmla="*/ 2147483646 w 58"/>
              <a:gd name="T11" fmla="*/ 2147483646 h 28"/>
              <a:gd name="T12" fmla="*/ 2147483646 w 58"/>
              <a:gd name="T13" fmla="*/ 0 h 28"/>
              <a:gd name="T14" fmla="*/ 0 w 58"/>
              <a:gd name="T15" fmla="*/ 2147483646 h 28"/>
              <a:gd name="T16" fmla="*/ 2147483646 w 58"/>
              <a:gd name="T17" fmla="*/ 2147483646 h 2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8"/>
              <a:gd name="T28" fmla="*/ 0 h 28"/>
              <a:gd name="T29" fmla="*/ 58 w 58"/>
              <a:gd name="T30" fmla="*/ 28 h 2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8" h="28">
                <a:moveTo>
                  <a:pt x="27" y="28"/>
                </a:moveTo>
                <a:cubicBezTo>
                  <a:pt x="37" y="28"/>
                  <a:pt x="44" y="25"/>
                  <a:pt x="50" y="21"/>
                </a:cubicBezTo>
                <a:cubicBezTo>
                  <a:pt x="54" y="19"/>
                  <a:pt x="58" y="14"/>
                  <a:pt x="56" y="13"/>
                </a:cubicBezTo>
                <a:cubicBezTo>
                  <a:pt x="55" y="11"/>
                  <a:pt x="53" y="15"/>
                  <a:pt x="48" y="18"/>
                </a:cubicBezTo>
                <a:cubicBezTo>
                  <a:pt x="44" y="21"/>
                  <a:pt x="37" y="23"/>
                  <a:pt x="29" y="23"/>
                </a:cubicBezTo>
                <a:cubicBezTo>
                  <a:pt x="15" y="23"/>
                  <a:pt x="9" y="14"/>
                  <a:pt x="9" y="1"/>
                </a:cubicBezTo>
                <a:cubicBezTo>
                  <a:pt x="9" y="1"/>
                  <a:pt x="9" y="1"/>
                  <a:pt x="9" y="0"/>
                </a:cubicBezTo>
                <a:cubicBezTo>
                  <a:pt x="6" y="1"/>
                  <a:pt x="3" y="2"/>
                  <a:pt x="0" y="3"/>
                </a:cubicBezTo>
                <a:cubicBezTo>
                  <a:pt x="2" y="19"/>
                  <a:pt x="13" y="28"/>
                  <a:pt x="27" y="2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未知">
            <a:extLst>
              <a:ext uri="{FF2B5EF4-FFF2-40B4-BE49-F238E27FC236}">
                <a16:creationId xmlns:a16="http://schemas.microsoft.com/office/drawing/2014/main" id="{A6BA3B9A-E4F1-3A47-A612-A9CD60BFD1A0}"/>
              </a:ext>
            </a:extLst>
          </p:cNvPr>
          <p:cNvSpPr>
            <a:spLocks noEditPoints="1"/>
          </p:cNvSpPr>
          <p:nvPr/>
        </p:nvSpPr>
        <p:spPr bwMode="auto">
          <a:xfrm>
            <a:off x="5813425" y="2774950"/>
            <a:ext cx="1147763" cy="889000"/>
          </a:xfrm>
          <a:custGeom>
            <a:avLst/>
            <a:gdLst>
              <a:gd name="T0" fmla="*/ 2147483646 w 306"/>
              <a:gd name="T1" fmla="*/ 2147483646 h 237"/>
              <a:gd name="T2" fmla="*/ 2147483646 w 306"/>
              <a:gd name="T3" fmla="*/ 2147483646 h 237"/>
              <a:gd name="T4" fmla="*/ 2147483646 w 306"/>
              <a:gd name="T5" fmla="*/ 2147483646 h 237"/>
              <a:gd name="T6" fmla="*/ 2147483646 w 306"/>
              <a:gd name="T7" fmla="*/ 2147483646 h 237"/>
              <a:gd name="T8" fmla="*/ 2147483646 w 306"/>
              <a:gd name="T9" fmla="*/ 2147483646 h 237"/>
              <a:gd name="T10" fmla="*/ 2147483646 w 306"/>
              <a:gd name="T11" fmla="*/ 2147483646 h 237"/>
              <a:gd name="T12" fmla="*/ 0 w 306"/>
              <a:gd name="T13" fmla="*/ 2147483646 h 237"/>
              <a:gd name="T14" fmla="*/ 2147483646 w 306"/>
              <a:gd name="T15" fmla="*/ 2147483646 h 237"/>
              <a:gd name="T16" fmla="*/ 2147483646 w 306"/>
              <a:gd name="T17" fmla="*/ 2147483646 h 237"/>
              <a:gd name="T18" fmla="*/ 2147483646 w 306"/>
              <a:gd name="T19" fmla="*/ 2147483646 h 237"/>
              <a:gd name="T20" fmla="*/ 2147483646 w 306"/>
              <a:gd name="T21" fmla="*/ 2147483646 h 237"/>
              <a:gd name="T22" fmla="*/ 2147483646 w 306"/>
              <a:gd name="T23" fmla="*/ 2147483646 h 237"/>
              <a:gd name="T24" fmla="*/ 2147483646 w 306"/>
              <a:gd name="T25" fmla="*/ 2147483646 h 237"/>
              <a:gd name="T26" fmla="*/ 2147483646 w 306"/>
              <a:gd name="T27" fmla="*/ 2147483646 h 237"/>
              <a:gd name="T28" fmla="*/ 2147483646 w 306"/>
              <a:gd name="T29" fmla="*/ 2147483646 h 237"/>
              <a:gd name="T30" fmla="*/ 2147483646 w 306"/>
              <a:gd name="T31" fmla="*/ 2147483646 h 237"/>
              <a:gd name="T32" fmla="*/ 2147483646 w 306"/>
              <a:gd name="T33" fmla="*/ 2147483646 h 237"/>
              <a:gd name="T34" fmla="*/ 2147483646 w 306"/>
              <a:gd name="T35" fmla="*/ 2147483646 h 237"/>
              <a:gd name="T36" fmla="*/ 2147483646 w 306"/>
              <a:gd name="T37" fmla="*/ 2147483646 h 237"/>
              <a:gd name="T38" fmla="*/ 2147483646 w 306"/>
              <a:gd name="T39" fmla="*/ 2147483646 h 23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306"/>
              <a:gd name="T61" fmla="*/ 0 h 237"/>
              <a:gd name="T62" fmla="*/ 306 w 306"/>
              <a:gd name="T63" fmla="*/ 237 h 237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306" h="237">
                <a:moveTo>
                  <a:pt x="295" y="1"/>
                </a:moveTo>
                <a:cubicBezTo>
                  <a:pt x="284" y="0"/>
                  <a:pt x="268" y="11"/>
                  <a:pt x="255" y="23"/>
                </a:cubicBezTo>
                <a:cubicBezTo>
                  <a:pt x="227" y="52"/>
                  <a:pt x="209" y="72"/>
                  <a:pt x="169" y="121"/>
                </a:cubicBezTo>
                <a:cubicBezTo>
                  <a:pt x="148" y="146"/>
                  <a:pt x="122" y="173"/>
                  <a:pt x="88" y="197"/>
                </a:cubicBezTo>
                <a:cubicBezTo>
                  <a:pt x="68" y="212"/>
                  <a:pt x="41" y="228"/>
                  <a:pt x="28" y="227"/>
                </a:cubicBezTo>
                <a:cubicBezTo>
                  <a:pt x="24" y="226"/>
                  <a:pt x="21" y="224"/>
                  <a:pt x="20" y="219"/>
                </a:cubicBezTo>
                <a:cubicBezTo>
                  <a:pt x="14" y="224"/>
                  <a:pt x="7" y="229"/>
                  <a:pt x="0" y="233"/>
                </a:cubicBezTo>
                <a:cubicBezTo>
                  <a:pt x="4" y="236"/>
                  <a:pt x="9" y="237"/>
                  <a:pt x="16" y="237"/>
                </a:cubicBezTo>
                <a:cubicBezTo>
                  <a:pt x="52" y="237"/>
                  <a:pt x="115" y="187"/>
                  <a:pt x="150" y="151"/>
                </a:cubicBezTo>
                <a:cubicBezTo>
                  <a:pt x="149" y="152"/>
                  <a:pt x="148" y="153"/>
                  <a:pt x="148" y="154"/>
                </a:cubicBezTo>
                <a:cubicBezTo>
                  <a:pt x="169" y="132"/>
                  <a:pt x="191" y="105"/>
                  <a:pt x="218" y="97"/>
                </a:cubicBezTo>
                <a:cubicBezTo>
                  <a:pt x="236" y="80"/>
                  <a:pt x="245" y="73"/>
                  <a:pt x="261" y="60"/>
                </a:cubicBezTo>
                <a:cubicBezTo>
                  <a:pt x="272" y="51"/>
                  <a:pt x="287" y="38"/>
                  <a:pt x="297" y="25"/>
                </a:cubicBezTo>
                <a:cubicBezTo>
                  <a:pt x="305" y="14"/>
                  <a:pt x="306" y="2"/>
                  <a:pt x="295" y="1"/>
                </a:cubicBezTo>
                <a:close/>
                <a:moveTo>
                  <a:pt x="289" y="28"/>
                </a:moveTo>
                <a:cubicBezTo>
                  <a:pt x="284" y="34"/>
                  <a:pt x="271" y="46"/>
                  <a:pt x="257" y="57"/>
                </a:cubicBezTo>
                <a:cubicBezTo>
                  <a:pt x="248" y="65"/>
                  <a:pt x="239" y="72"/>
                  <a:pt x="229" y="80"/>
                </a:cubicBezTo>
                <a:cubicBezTo>
                  <a:pt x="243" y="61"/>
                  <a:pt x="256" y="43"/>
                  <a:pt x="270" y="27"/>
                </a:cubicBezTo>
                <a:cubicBezTo>
                  <a:pt x="279" y="14"/>
                  <a:pt x="290" y="4"/>
                  <a:pt x="296" y="6"/>
                </a:cubicBezTo>
                <a:cubicBezTo>
                  <a:pt x="300" y="8"/>
                  <a:pt x="299" y="16"/>
                  <a:pt x="289" y="2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" name="未知">
            <a:extLst>
              <a:ext uri="{FF2B5EF4-FFF2-40B4-BE49-F238E27FC236}">
                <a16:creationId xmlns:a16="http://schemas.microsoft.com/office/drawing/2014/main" id="{7747E9A9-81C0-BE42-9D1D-D1E2BE57DA37}"/>
              </a:ext>
            </a:extLst>
          </p:cNvPr>
          <p:cNvSpPr>
            <a:spLocks/>
          </p:cNvSpPr>
          <p:nvPr/>
        </p:nvSpPr>
        <p:spPr bwMode="auto">
          <a:xfrm>
            <a:off x="6176963" y="3757613"/>
            <a:ext cx="330200" cy="296862"/>
          </a:xfrm>
          <a:custGeom>
            <a:avLst/>
            <a:gdLst>
              <a:gd name="T0" fmla="*/ 2147483646 w 88"/>
              <a:gd name="T1" fmla="*/ 2147483646 h 79"/>
              <a:gd name="T2" fmla="*/ 0 w 88"/>
              <a:gd name="T3" fmla="*/ 2147483646 h 79"/>
              <a:gd name="T4" fmla="*/ 2147483646 w 88"/>
              <a:gd name="T5" fmla="*/ 2147483646 h 79"/>
              <a:gd name="T6" fmla="*/ 2147483646 w 88"/>
              <a:gd name="T7" fmla="*/ 2147483646 h 79"/>
              <a:gd name="T8" fmla="*/ 2147483646 w 88"/>
              <a:gd name="T9" fmla="*/ 2147483646 h 79"/>
              <a:gd name="T10" fmla="*/ 2147483646 w 88"/>
              <a:gd name="T11" fmla="*/ 2147483646 h 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8"/>
              <a:gd name="T19" fmla="*/ 0 h 79"/>
              <a:gd name="T20" fmla="*/ 88 w 88"/>
              <a:gd name="T21" fmla="*/ 79 h 7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8" h="79">
                <a:moveTo>
                  <a:pt x="3" y="1"/>
                </a:moveTo>
                <a:cubicBezTo>
                  <a:pt x="2" y="3"/>
                  <a:pt x="1" y="4"/>
                  <a:pt x="0" y="6"/>
                </a:cubicBezTo>
                <a:cubicBezTo>
                  <a:pt x="53" y="5"/>
                  <a:pt x="82" y="29"/>
                  <a:pt x="77" y="68"/>
                </a:cubicBezTo>
                <a:cubicBezTo>
                  <a:pt x="76" y="76"/>
                  <a:pt x="75" y="77"/>
                  <a:pt x="76" y="78"/>
                </a:cubicBezTo>
                <a:cubicBezTo>
                  <a:pt x="78" y="79"/>
                  <a:pt x="81" y="73"/>
                  <a:pt x="82" y="67"/>
                </a:cubicBezTo>
                <a:cubicBezTo>
                  <a:pt x="88" y="27"/>
                  <a:pt x="57" y="0"/>
                  <a:pt x="3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" name="未知">
            <a:extLst>
              <a:ext uri="{FF2B5EF4-FFF2-40B4-BE49-F238E27FC236}">
                <a16:creationId xmlns:a16="http://schemas.microsoft.com/office/drawing/2014/main" id="{ED55EC37-2F79-EE48-B979-72DE6FD0780E}"/>
              </a:ext>
            </a:extLst>
          </p:cNvPr>
          <p:cNvSpPr>
            <a:spLocks noEditPoints="1"/>
          </p:cNvSpPr>
          <p:nvPr/>
        </p:nvSpPr>
        <p:spPr bwMode="auto">
          <a:xfrm>
            <a:off x="5364163" y="3746500"/>
            <a:ext cx="822325" cy="644525"/>
          </a:xfrm>
          <a:custGeom>
            <a:avLst/>
            <a:gdLst>
              <a:gd name="T0" fmla="*/ 2147483646 w 219"/>
              <a:gd name="T1" fmla="*/ 2147483646 h 172"/>
              <a:gd name="T2" fmla="*/ 2147483646 w 219"/>
              <a:gd name="T3" fmla="*/ 0 h 172"/>
              <a:gd name="T4" fmla="*/ 2147483646 w 219"/>
              <a:gd name="T5" fmla="*/ 2147483646 h 172"/>
              <a:gd name="T6" fmla="*/ 2147483646 w 219"/>
              <a:gd name="T7" fmla="*/ 2147483646 h 172"/>
              <a:gd name="T8" fmla="*/ 2147483646 w 219"/>
              <a:gd name="T9" fmla="*/ 2147483646 h 172"/>
              <a:gd name="T10" fmla="*/ 2147483646 w 219"/>
              <a:gd name="T11" fmla="*/ 2147483646 h 172"/>
              <a:gd name="T12" fmla="*/ 2147483646 w 219"/>
              <a:gd name="T13" fmla="*/ 2147483646 h 172"/>
              <a:gd name="T14" fmla="*/ 2147483646 w 219"/>
              <a:gd name="T15" fmla="*/ 2147483646 h 172"/>
              <a:gd name="T16" fmla="*/ 2147483646 w 219"/>
              <a:gd name="T17" fmla="*/ 2147483646 h 172"/>
              <a:gd name="T18" fmla="*/ 2147483646 w 219"/>
              <a:gd name="T19" fmla="*/ 2147483646 h 172"/>
              <a:gd name="T20" fmla="*/ 2147483646 w 219"/>
              <a:gd name="T21" fmla="*/ 2147483646 h 172"/>
              <a:gd name="T22" fmla="*/ 2147483646 w 219"/>
              <a:gd name="T23" fmla="*/ 2147483646 h 172"/>
              <a:gd name="T24" fmla="*/ 2147483646 w 219"/>
              <a:gd name="T25" fmla="*/ 2147483646 h 172"/>
              <a:gd name="T26" fmla="*/ 2147483646 w 219"/>
              <a:gd name="T27" fmla="*/ 2147483646 h 172"/>
              <a:gd name="T28" fmla="*/ 2147483646 w 219"/>
              <a:gd name="T29" fmla="*/ 2147483646 h 172"/>
              <a:gd name="T30" fmla="*/ 2147483646 w 219"/>
              <a:gd name="T31" fmla="*/ 2147483646 h 172"/>
              <a:gd name="T32" fmla="*/ 2147483646 w 219"/>
              <a:gd name="T33" fmla="*/ 2147483646 h 172"/>
              <a:gd name="T34" fmla="*/ 2147483646 w 219"/>
              <a:gd name="T35" fmla="*/ 2147483646 h 172"/>
              <a:gd name="T36" fmla="*/ 2147483646 w 219"/>
              <a:gd name="T37" fmla="*/ 2147483646 h 17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19"/>
              <a:gd name="T58" fmla="*/ 0 h 172"/>
              <a:gd name="T59" fmla="*/ 219 w 219"/>
              <a:gd name="T60" fmla="*/ 172 h 172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19" h="172">
                <a:moveTo>
                  <a:pt x="216" y="4"/>
                </a:moveTo>
                <a:cubicBezTo>
                  <a:pt x="217" y="3"/>
                  <a:pt x="218" y="1"/>
                  <a:pt x="219" y="0"/>
                </a:cubicBezTo>
                <a:cubicBezTo>
                  <a:pt x="210" y="1"/>
                  <a:pt x="200" y="2"/>
                  <a:pt x="191" y="3"/>
                </a:cubicBezTo>
                <a:cubicBezTo>
                  <a:pt x="190" y="5"/>
                  <a:pt x="189" y="6"/>
                  <a:pt x="188" y="8"/>
                </a:cubicBezTo>
                <a:cubicBezTo>
                  <a:pt x="158" y="14"/>
                  <a:pt x="118" y="30"/>
                  <a:pt x="83" y="54"/>
                </a:cubicBezTo>
                <a:cubicBezTo>
                  <a:pt x="54" y="73"/>
                  <a:pt x="4" y="118"/>
                  <a:pt x="2" y="149"/>
                </a:cubicBezTo>
                <a:cubicBezTo>
                  <a:pt x="0" y="168"/>
                  <a:pt x="15" y="172"/>
                  <a:pt x="25" y="172"/>
                </a:cubicBezTo>
                <a:cubicBezTo>
                  <a:pt x="55" y="172"/>
                  <a:pt x="111" y="134"/>
                  <a:pt x="154" y="84"/>
                </a:cubicBezTo>
                <a:cubicBezTo>
                  <a:pt x="182" y="51"/>
                  <a:pt x="196" y="33"/>
                  <a:pt x="212" y="9"/>
                </a:cubicBezTo>
                <a:cubicBezTo>
                  <a:pt x="213" y="9"/>
                  <a:pt x="214" y="9"/>
                  <a:pt x="215" y="9"/>
                </a:cubicBezTo>
                <a:cubicBezTo>
                  <a:pt x="216" y="7"/>
                  <a:pt x="217" y="6"/>
                  <a:pt x="218" y="4"/>
                </a:cubicBezTo>
                <a:cubicBezTo>
                  <a:pt x="217" y="4"/>
                  <a:pt x="217" y="4"/>
                  <a:pt x="216" y="4"/>
                </a:cubicBezTo>
                <a:close/>
                <a:moveTo>
                  <a:pt x="133" y="83"/>
                </a:moveTo>
                <a:cubicBezTo>
                  <a:pt x="110" y="114"/>
                  <a:pt x="82" y="142"/>
                  <a:pt x="63" y="154"/>
                </a:cubicBezTo>
                <a:cubicBezTo>
                  <a:pt x="49" y="162"/>
                  <a:pt x="38" y="166"/>
                  <a:pt x="29" y="165"/>
                </a:cubicBezTo>
                <a:cubicBezTo>
                  <a:pt x="24" y="164"/>
                  <a:pt x="18" y="160"/>
                  <a:pt x="18" y="151"/>
                </a:cubicBezTo>
                <a:cubicBezTo>
                  <a:pt x="18" y="124"/>
                  <a:pt x="59" y="78"/>
                  <a:pt x="87" y="59"/>
                </a:cubicBezTo>
                <a:cubicBezTo>
                  <a:pt x="120" y="36"/>
                  <a:pt x="157" y="20"/>
                  <a:pt x="185" y="14"/>
                </a:cubicBezTo>
                <a:cubicBezTo>
                  <a:pt x="165" y="39"/>
                  <a:pt x="146" y="66"/>
                  <a:pt x="133" y="8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未知">
            <a:extLst>
              <a:ext uri="{FF2B5EF4-FFF2-40B4-BE49-F238E27FC236}">
                <a16:creationId xmlns:a16="http://schemas.microsoft.com/office/drawing/2014/main" id="{752CA227-E041-874A-AA30-1F21CBFF83B7}"/>
              </a:ext>
            </a:extLst>
          </p:cNvPr>
          <p:cNvSpPr>
            <a:spLocks/>
          </p:cNvSpPr>
          <p:nvPr/>
        </p:nvSpPr>
        <p:spPr bwMode="auto">
          <a:xfrm>
            <a:off x="6088063" y="3138488"/>
            <a:ext cx="542925" cy="619125"/>
          </a:xfrm>
          <a:custGeom>
            <a:avLst/>
            <a:gdLst>
              <a:gd name="T0" fmla="*/ 2147483646 w 145"/>
              <a:gd name="T1" fmla="*/ 2147483646 h 165"/>
              <a:gd name="T2" fmla="*/ 2147483646 w 145"/>
              <a:gd name="T3" fmla="*/ 0 h 165"/>
              <a:gd name="T4" fmla="*/ 2147483646 w 145"/>
              <a:gd name="T5" fmla="*/ 2147483646 h 165"/>
              <a:gd name="T6" fmla="*/ 0 w 145"/>
              <a:gd name="T7" fmla="*/ 2147483646 h 165"/>
              <a:gd name="T8" fmla="*/ 2147483646 w 145"/>
              <a:gd name="T9" fmla="*/ 2147483646 h 165"/>
              <a:gd name="T10" fmla="*/ 2147483646 w 145"/>
              <a:gd name="T11" fmla="*/ 2147483646 h 165"/>
              <a:gd name="T12" fmla="*/ 2147483646 w 145"/>
              <a:gd name="T13" fmla="*/ 2147483646 h 16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5"/>
              <a:gd name="T22" fmla="*/ 0 h 165"/>
              <a:gd name="T23" fmla="*/ 145 w 145"/>
              <a:gd name="T24" fmla="*/ 165 h 16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5" h="165">
                <a:moveTo>
                  <a:pt x="143" y="1"/>
                </a:moveTo>
                <a:cubicBezTo>
                  <a:pt x="144" y="1"/>
                  <a:pt x="144" y="0"/>
                  <a:pt x="145" y="0"/>
                </a:cubicBezTo>
                <a:cubicBezTo>
                  <a:pt x="118" y="8"/>
                  <a:pt x="96" y="35"/>
                  <a:pt x="75" y="57"/>
                </a:cubicBezTo>
                <a:cubicBezTo>
                  <a:pt x="58" y="81"/>
                  <a:pt x="26" y="127"/>
                  <a:pt x="0" y="165"/>
                </a:cubicBezTo>
                <a:cubicBezTo>
                  <a:pt x="9" y="164"/>
                  <a:pt x="19" y="163"/>
                  <a:pt x="28" y="162"/>
                </a:cubicBezTo>
                <a:cubicBezTo>
                  <a:pt x="39" y="146"/>
                  <a:pt x="53" y="126"/>
                  <a:pt x="72" y="99"/>
                </a:cubicBezTo>
                <a:cubicBezTo>
                  <a:pt x="92" y="71"/>
                  <a:pt x="123" y="29"/>
                  <a:pt x="143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未知">
            <a:extLst>
              <a:ext uri="{FF2B5EF4-FFF2-40B4-BE49-F238E27FC236}">
                <a16:creationId xmlns:a16="http://schemas.microsoft.com/office/drawing/2014/main" id="{48B61958-70F8-484C-AF54-86AE01F50F3E}"/>
              </a:ext>
            </a:extLst>
          </p:cNvPr>
          <p:cNvSpPr>
            <a:spLocks/>
          </p:cNvSpPr>
          <p:nvPr/>
        </p:nvSpPr>
        <p:spPr bwMode="auto">
          <a:xfrm>
            <a:off x="5780088" y="2794000"/>
            <a:ext cx="573087" cy="854075"/>
          </a:xfrm>
          <a:custGeom>
            <a:avLst/>
            <a:gdLst>
              <a:gd name="T0" fmla="*/ 2147483646 w 153"/>
              <a:gd name="T1" fmla="*/ 0 h 228"/>
              <a:gd name="T2" fmla="*/ 2147483646 w 153"/>
              <a:gd name="T3" fmla="*/ 2147483646 h 228"/>
              <a:gd name="T4" fmla="*/ 2147483646 w 153"/>
              <a:gd name="T5" fmla="*/ 2147483646 h 228"/>
              <a:gd name="T6" fmla="*/ 2147483646 w 153"/>
              <a:gd name="T7" fmla="*/ 2147483646 h 228"/>
              <a:gd name="T8" fmla="*/ 2147483646 w 153"/>
              <a:gd name="T9" fmla="*/ 2147483646 h 228"/>
              <a:gd name="T10" fmla="*/ 2147483646 w 153"/>
              <a:gd name="T11" fmla="*/ 2147483646 h 228"/>
              <a:gd name="T12" fmla="*/ 2147483646 w 153"/>
              <a:gd name="T13" fmla="*/ 2147483646 h 228"/>
              <a:gd name="T14" fmla="*/ 2147483646 w 153"/>
              <a:gd name="T15" fmla="*/ 2147483646 h 228"/>
              <a:gd name="T16" fmla="*/ 2147483646 w 153"/>
              <a:gd name="T17" fmla="*/ 2147483646 h 228"/>
              <a:gd name="T18" fmla="*/ 2147483646 w 153"/>
              <a:gd name="T19" fmla="*/ 2147483646 h 228"/>
              <a:gd name="T20" fmla="*/ 2147483646 w 153"/>
              <a:gd name="T21" fmla="*/ 0 h 22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53"/>
              <a:gd name="T34" fmla="*/ 0 h 228"/>
              <a:gd name="T35" fmla="*/ 153 w 153"/>
              <a:gd name="T36" fmla="*/ 228 h 22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53" h="228">
                <a:moveTo>
                  <a:pt x="128" y="0"/>
                </a:moveTo>
                <a:cubicBezTo>
                  <a:pt x="125" y="1"/>
                  <a:pt x="122" y="2"/>
                  <a:pt x="119" y="4"/>
                </a:cubicBezTo>
                <a:cubicBezTo>
                  <a:pt x="128" y="6"/>
                  <a:pt x="134" y="13"/>
                  <a:pt x="131" y="24"/>
                </a:cubicBezTo>
                <a:cubicBezTo>
                  <a:pt x="125" y="44"/>
                  <a:pt x="105" y="69"/>
                  <a:pt x="71" y="108"/>
                </a:cubicBezTo>
                <a:cubicBezTo>
                  <a:pt x="28" y="155"/>
                  <a:pt x="4" y="184"/>
                  <a:pt x="1" y="207"/>
                </a:cubicBezTo>
                <a:cubicBezTo>
                  <a:pt x="0" y="217"/>
                  <a:pt x="3" y="224"/>
                  <a:pt x="9" y="228"/>
                </a:cubicBezTo>
                <a:cubicBezTo>
                  <a:pt x="16" y="224"/>
                  <a:pt x="23" y="219"/>
                  <a:pt x="29" y="214"/>
                </a:cubicBezTo>
                <a:cubicBezTo>
                  <a:pt x="29" y="213"/>
                  <a:pt x="29" y="211"/>
                  <a:pt x="30" y="209"/>
                </a:cubicBezTo>
                <a:cubicBezTo>
                  <a:pt x="32" y="191"/>
                  <a:pt x="56" y="162"/>
                  <a:pt x="99" y="114"/>
                </a:cubicBezTo>
                <a:cubicBezTo>
                  <a:pt x="126" y="83"/>
                  <a:pt x="152" y="53"/>
                  <a:pt x="152" y="29"/>
                </a:cubicBezTo>
                <a:cubicBezTo>
                  <a:pt x="153" y="14"/>
                  <a:pt x="143" y="4"/>
                  <a:pt x="128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" name="未知">
            <a:extLst>
              <a:ext uri="{FF2B5EF4-FFF2-40B4-BE49-F238E27FC236}">
                <a16:creationId xmlns:a16="http://schemas.microsoft.com/office/drawing/2014/main" id="{6724A81B-0DDB-6A44-BD2C-19A6A6B46EE5}"/>
              </a:ext>
            </a:extLst>
          </p:cNvPr>
          <p:cNvSpPr>
            <a:spLocks/>
          </p:cNvSpPr>
          <p:nvPr/>
        </p:nvSpPr>
        <p:spPr bwMode="auto">
          <a:xfrm>
            <a:off x="5626100" y="2782888"/>
            <a:ext cx="633413" cy="471487"/>
          </a:xfrm>
          <a:custGeom>
            <a:avLst/>
            <a:gdLst>
              <a:gd name="T0" fmla="*/ 2147483646 w 169"/>
              <a:gd name="T1" fmla="*/ 0 h 126"/>
              <a:gd name="T2" fmla="*/ 2147483646 w 169"/>
              <a:gd name="T3" fmla="*/ 2147483646 h 126"/>
              <a:gd name="T4" fmla="*/ 2147483646 w 169"/>
              <a:gd name="T5" fmla="*/ 2147483646 h 126"/>
              <a:gd name="T6" fmla="*/ 2147483646 w 169"/>
              <a:gd name="T7" fmla="*/ 2147483646 h 126"/>
              <a:gd name="T8" fmla="*/ 2147483646 w 169"/>
              <a:gd name="T9" fmla="*/ 2147483646 h 126"/>
              <a:gd name="T10" fmla="*/ 2147483646 w 169"/>
              <a:gd name="T11" fmla="*/ 2147483646 h 126"/>
              <a:gd name="T12" fmla="*/ 2147483646 w 169"/>
              <a:gd name="T13" fmla="*/ 2147483646 h 126"/>
              <a:gd name="T14" fmla="*/ 2147483646 w 169"/>
              <a:gd name="T15" fmla="*/ 2147483646 h 126"/>
              <a:gd name="T16" fmla="*/ 2147483646 w 169"/>
              <a:gd name="T17" fmla="*/ 2147483646 h 126"/>
              <a:gd name="T18" fmla="*/ 2147483646 w 169"/>
              <a:gd name="T19" fmla="*/ 0 h 12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69"/>
              <a:gd name="T31" fmla="*/ 0 h 126"/>
              <a:gd name="T32" fmla="*/ 169 w 169"/>
              <a:gd name="T33" fmla="*/ 126 h 12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69" h="126">
                <a:moveTo>
                  <a:pt x="149" y="0"/>
                </a:moveTo>
                <a:cubicBezTo>
                  <a:pt x="122" y="0"/>
                  <a:pt x="77" y="13"/>
                  <a:pt x="43" y="43"/>
                </a:cubicBezTo>
                <a:cubicBezTo>
                  <a:pt x="16" y="68"/>
                  <a:pt x="0" y="101"/>
                  <a:pt x="1" y="125"/>
                </a:cubicBezTo>
                <a:cubicBezTo>
                  <a:pt x="1" y="125"/>
                  <a:pt x="1" y="126"/>
                  <a:pt x="1" y="126"/>
                </a:cubicBezTo>
                <a:cubicBezTo>
                  <a:pt x="4" y="125"/>
                  <a:pt x="7" y="124"/>
                  <a:pt x="10" y="123"/>
                </a:cubicBezTo>
                <a:cubicBezTo>
                  <a:pt x="10" y="101"/>
                  <a:pt x="31" y="75"/>
                  <a:pt x="54" y="53"/>
                </a:cubicBezTo>
                <a:cubicBezTo>
                  <a:pt x="84" y="23"/>
                  <a:pt x="121" y="5"/>
                  <a:pt x="149" y="5"/>
                </a:cubicBezTo>
                <a:cubicBezTo>
                  <a:pt x="153" y="5"/>
                  <a:pt x="157" y="6"/>
                  <a:pt x="160" y="7"/>
                </a:cubicBezTo>
                <a:cubicBezTo>
                  <a:pt x="163" y="5"/>
                  <a:pt x="166" y="4"/>
                  <a:pt x="169" y="3"/>
                </a:cubicBezTo>
                <a:cubicBezTo>
                  <a:pt x="163" y="1"/>
                  <a:pt x="156" y="0"/>
                  <a:pt x="14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未知">
            <a:extLst>
              <a:ext uri="{FF2B5EF4-FFF2-40B4-BE49-F238E27FC236}">
                <a16:creationId xmlns:a16="http://schemas.microsoft.com/office/drawing/2014/main" id="{EB2B6B58-8643-1344-9AC5-C76FD0C8C46B}"/>
              </a:ext>
            </a:extLst>
          </p:cNvPr>
          <p:cNvSpPr>
            <a:spLocks/>
          </p:cNvSpPr>
          <p:nvPr/>
        </p:nvSpPr>
        <p:spPr bwMode="auto">
          <a:xfrm>
            <a:off x="6510338" y="3295650"/>
            <a:ext cx="382587" cy="368300"/>
          </a:xfrm>
          <a:custGeom>
            <a:avLst/>
            <a:gdLst>
              <a:gd name="T0" fmla="*/ 2147483646 w 102"/>
              <a:gd name="T1" fmla="*/ 2147483646 h 98"/>
              <a:gd name="T2" fmla="*/ 2147483646 w 102"/>
              <a:gd name="T3" fmla="*/ 2147483646 h 98"/>
              <a:gd name="T4" fmla="*/ 2147483646 w 102"/>
              <a:gd name="T5" fmla="*/ 2147483646 h 98"/>
              <a:gd name="T6" fmla="*/ 2147483646 w 102"/>
              <a:gd name="T7" fmla="*/ 2147483646 h 98"/>
              <a:gd name="T8" fmla="*/ 2147483646 w 102"/>
              <a:gd name="T9" fmla="*/ 2147483646 h 98"/>
              <a:gd name="T10" fmla="*/ 2147483646 w 102"/>
              <a:gd name="T11" fmla="*/ 0 h 98"/>
              <a:gd name="T12" fmla="*/ 2147483646 w 102"/>
              <a:gd name="T13" fmla="*/ 2147483646 h 98"/>
              <a:gd name="T14" fmla="*/ 2147483646 w 102"/>
              <a:gd name="T15" fmla="*/ 2147483646 h 98"/>
              <a:gd name="T16" fmla="*/ 2147483646 w 102"/>
              <a:gd name="T17" fmla="*/ 2147483646 h 98"/>
              <a:gd name="T18" fmla="*/ 2147483646 w 102"/>
              <a:gd name="T19" fmla="*/ 2147483646 h 98"/>
              <a:gd name="T20" fmla="*/ 2147483646 w 102"/>
              <a:gd name="T21" fmla="*/ 2147483646 h 98"/>
              <a:gd name="T22" fmla="*/ 2147483646 w 102"/>
              <a:gd name="T23" fmla="*/ 2147483646 h 98"/>
              <a:gd name="T24" fmla="*/ 2147483646 w 102"/>
              <a:gd name="T25" fmla="*/ 2147483646 h 98"/>
              <a:gd name="T26" fmla="*/ 2147483646 w 102"/>
              <a:gd name="T27" fmla="*/ 2147483646 h 98"/>
              <a:gd name="T28" fmla="*/ 2147483646 w 102"/>
              <a:gd name="T29" fmla="*/ 2147483646 h 98"/>
              <a:gd name="T30" fmla="*/ 2147483646 w 102"/>
              <a:gd name="T31" fmla="*/ 2147483646 h 98"/>
              <a:gd name="T32" fmla="*/ 2147483646 w 102"/>
              <a:gd name="T33" fmla="*/ 2147483646 h 98"/>
              <a:gd name="T34" fmla="*/ 2147483646 w 102"/>
              <a:gd name="T35" fmla="*/ 2147483646 h 98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02"/>
              <a:gd name="T55" fmla="*/ 0 h 98"/>
              <a:gd name="T56" fmla="*/ 102 w 102"/>
              <a:gd name="T57" fmla="*/ 98 h 98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02" h="98">
                <a:moveTo>
                  <a:pt x="32" y="93"/>
                </a:moveTo>
                <a:cubicBezTo>
                  <a:pt x="26" y="93"/>
                  <a:pt x="24" y="89"/>
                  <a:pt x="24" y="83"/>
                </a:cubicBezTo>
                <a:cubicBezTo>
                  <a:pt x="26" y="72"/>
                  <a:pt x="40" y="51"/>
                  <a:pt x="56" y="35"/>
                </a:cubicBezTo>
                <a:cubicBezTo>
                  <a:pt x="72" y="20"/>
                  <a:pt x="82" y="11"/>
                  <a:pt x="96" y="5"/>
                </a:cubicBezTo>
                <a:cubicBezTo>
                  <a:pt x="100" y="3"/>
                  <a:pt x="102" y="3"/>
                  <a:pt x="102" y="2"/>
                </a:cubicBezTo>
                <a:cubicBezTo>
                  <a:pt x="102" y="0"/>
                  <a:pt x="97" y="0"/>
                  <a:pt x="93" y="0"/>
                </a:cubicBezTo>
                <a:cubicBezTo>
                  <a:pt x="81" y="0"/>
                  <a:pt x="64" y="6"/>
                  <a:pt x="48" y="14"/>
                </a:cubicBezTo>
                <a:cubicBezTo>
                  <a:pt x="37" y="20"/>
                  <a:pt x="29" y="25"/>
                  <a:pt x="22" y="30"/>
                </a:cubicBezTo>
                <a:cubicBezTo>
                  <a:pt x="16" y="34"/>
                  <a:pt x="9" y="40"/>
                  <a:pt x="5" y="44"/>
                </a:cubicBezTo>
                <a:cubicBezTo>
                  <a:pt x="3" y="46"/>
                  <a:pt x="0" y="49"/>
                  <a:pt x="1" y="51"/>
                </a:cubicBezTo>
                <a:cubicBezTo>
                  <a:pt x="2" y="52"/>
                  <a:pt x="4" y="51"/>
                  <a:pt x="8" y="47"/>
                </a:cubicBezTo>
                <a:cubicBezTo>
                  <a:pt x="12" y="44"/>
                  <a:pt x="14" y="42"/>
                  <a:pt x="18" y="38"/>
                </a:cubicBezTo>
                <a:cubicBezTo>
                  <a:pt x="18" y="39"/>
                  <a:pt x="18" y="39"/>
                  <a:pt x="18" y="39"/>
                </a:cubicBezTo>
                <a:cubicBezTo>
                  <a:pt x="8" y="50"/>
                  <a:pt x="1" y="63"/>
                  <a:pt x="1" y="74"/>
                </a:cubicBezTo>
                <a:cubicBezTo>
                  <a:pt x="0" y="90"/>
                  <a:pt x="11" y="98"/>
                  <a:pt x="28" y="98"/>
                </a:cubicBezTo>
                <a:cubicBezTo>
                  <a:pt x="29" y="98"/>
                  <a:pt x="30" y="98"/>
                  <a:pt x="31" y="98"/>
                </a:cubicBezTo>
                <a:cubicBezTo>
                  <a:pt x="31" y="96"/>
                  <a:pt x="32" y="94"/>
                  <a:pt x="33" y="93"/>
                </a:cubicBezTo>
                <a:cubicBezTo>
                  <a:pt x="33" y="93"/>
                  <a:pt x="32" y="93"/>
                  <a:pt x="32" y="9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未知">
            <a:extLst>
              <a:ext uri="{FF2B5EF4-FFF2-40B4-BE49-F238E27FC236}">
                <a16:creationId xmlns:a16="http://schemas.microsoft.com/office/drawing/2014/main" id="{CD6483A1-17CC-3B48-8270-B95D885073F3}"/>
              </a:ext>
            </a:extLst>
          </p:cNvPr>
          <p:cNvSpPr>
            <a:spLocks/>
          </p:cNvSpPr>
          <p:nvPr/>
        </p:nvSpPr>
        <p:spPr bwMode="auto">
          <a:xfrm>
            <a:off x="6618288" y="3295650"/>
            <a:ext cx="360362" cy="368300"/>
          </a:xfrm>
          <a:custGeom>
            <a:avLst/>
            <a:gdLst>
              <a:gd name="T0" fmla="*/ 2147483646 w 96"/>
              <a:gd name="T1" fmla="*/ 2147483646 h 98"/>
              <a:gd name="T2" fmla="*/ 2147483646 w 96"/>
              <a:gd name="T3" fmla="*/ 2147483646 h 98"/>
              <a:gd name="T4" fmla="*/ 2147483646 w 96"/>
              <a:gd name="T5" fmla="*/ 2147483646 h 98"/>
              <a:gd name="T6" fmla="*/ 2147483646 w 96"/>
              <a:gd name="T7" fmla="*/ 2147483646 h 98"/>
              <a:gd name="T8" fmla="*/ 2147483646 w 96"/>
              <a:gd name="T9" fmla="*/ 2147483646 h 98"/>
              <a:gd name="T10" fmla="*/ 2147483646 w 96"/>
              <a:gd name="T11" fmla="*/ 2147483646 h 98"/>
              <a:gd name="T12" fmla="*/ 2147483646 w 96"/>
              <a:gd name="T13" fmla="*/ 2147483646 h 98"/>
              <a:gd name="T14" fmla="*/ 2147483646 w 96"/>
              <a:gd name="T15" fmla="*/ 2147483646 h 98"/>
              <a:gd name="T16" fmla="*/ 2147483646 w 96"/>
              <a:gd name="T17" fmla="*/ 2147483646 h 98"/>
              <a:gd name="T18" fmla="*/ 2147483646 w 96"/>
              <a:gd name="T19" fmla="*/ 2147483646 h 98"/>
              <a:gd name="T20" fmla="*/ 2147483646 w 96"/>
              <a:gd name="T21" fmla="*/ 2147483646 h 98"/>
              <a:gd name="T22" fmla="*/ 2147483646 w 96"/>
              <a:gd name="T23" fmla="*/ 2147483646 h 98"/>
              <a:gd name="T24" fmla="*/ 0 w 96"/>
              <a:gd name="T25" fmla="*/ 2147483646 h 98"/>
              <a:gd name="T26" fmla="*/ 2147483646 w 96"/>
              <a:gd name="T27" fmla="*/ 2147483646 h 98"/>
              <a:gd name="T28" fmla="*/ 2147483646 w 96"/>
              <a:gd name="T29" fmla="*/ 2147483646 h 98"/>
              <a:gd name="T30" fmla="*/ 2147483646 w 96"/>
              <a:gd name="T31" fmla="*/ 2147483646 h 98"/>
              <a:gd name="T32" fmla="*/ 2147483646 w 96"/>
              <a:gd name="T33" fmla="*/ 2147483646 h 9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96"/>
              <a:gd name="T52" fmla="*/ 0 h 98"/>
              <a:gd name="T53" fmla="*/ 96 w 96"/>
              <a:gd name="T54" fmla="*/ 98 h 98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96" h="98">
                <a:moveTo>
                  <a:pt x="64" y="68"/>
                </a:moveTo>
                <a:cubicBezTo>
                  <a:pt x="64" y="68"/>
                  <a:pt x="64" y="68"/>
                  <a:pt x="64" y="68"/>
                </a:cubicBezTo>
                <a:cubicBezTo>
                  <a:pt x="67" y="65"/>
                  <a:pt x="69" y="62"/>
                  <a:pt x="72" y="59"/>
                </a:cubicBezTo>
                <a:cubicBezTo>
                  <a:pt x="85" y="47"/>
                  <a:pt x="93" y="34"/>
                  <a:pt x="95" y="23"/>
                </a:cubicBezTo>
                <a:cubicBezTo>
                  <a:pt x="96" y="15"/>
                  <a:pt x="93" y="8"/>
                  <a:pt x="88" y="4"/>
                </a:cubicBezTo>
                <a:cubicBezTo>
                  <a:pt x="86" y="2"/>
                  <a:pt x="83" y="0"/>
                  <a:pt x="80" y="1"/>
                </a:cubicBezTo>
                <a:cubicBezTo>
                  <a:pt x="79" y="2"/>
                  <a:pt x="81" y="3"/>
                  <a:pt x="81" y="9"/>
                </a:cubicBezTo>
                <a:cubicBezTo>
                  <a:pt x="81" y="12"/>
                  <a:pt x="81" y="18"/>
                  <a:pt x="79" y="22"/>
                </a:cubicBezTo>
                <a:cubicBezTo>
                  <a:pt x="76" y="24"/>
                  <a:pt x="68" y="28"/>
                  <a:pt x="62" y="36"/>
                </a:cubicBezTo>
                <a:cubicBezTo>
                  <a:pt x="55" y="46"/>
                  <a:pt x="53" y="54"/>
                  <a:pt x="52" y="59"/>
                </a:cubicBezTo>
                <a:cubicBezTo>
                  <a:pt x="52" y="60"/>
                  <a:pt x="52" y="60"/>
                  <a:pt x="51" y="60"/>
                </a:cubicBezTo>
                <a:cubicBezTo>
                  <a:pt x="35" y="78"/>
                  <a:pt x="14" y="92"/>
                  <a:pt x="2" y="93"/>
                </a:cubicBezTo>
                <a:cubicBezTo>
                  <a:pt x="1" y="94"/>
                  <a:pt x="0" y="96"/>
                  <a:pt x="0" y="98"/>
                </a:cubicBezTo>
                <a:cubicBezTo>
                  <a:pt x="19" y="97"/>
                  <a:pt x="40" y="85"/>
                  <a:pt x="54" y="75"/>
                </a:cubicBezTo>
                <a:cubicBezTo>
                  <a:pt x="56" y="74"/>
                  <a:pt x="58" y="73"/>
                  <a:pt x="59" y="71"/>
                </a:cubicBezTo>
                <a:cubicBezTo>
                  <a:pt x="60" y="72"/>
                  <a:pt x="60" y="72"/>
                  <a:pt x="60" y="72"/>
                </a:cubicBezTo>
                <a:cubicBezTo>
                  <a:pt x="61" y="70"/>
                  <a:pt x="62" y="69"/>
                  <a:pt x="64" y="6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未知">
            <a:extLst>
              <a:ext uri="{FF2B5EF4-FFF2-40B4-BE49-F238E27FC236}">
                <a16:creationId xmlns:a16="http://schemas.microsoft.com/office/drawing/2014/main" id="{BD2252CF-7134-864A-8BA6-495E54D5DD37}"/>
              </a:ext>
            </a:extLst>
          </p:cNvPr>
          <p:cNvSpPr>
            <a:spLocks/>
          </p:cNvSpPr>
          <p:nvPr/>
        </p:nvSpPr>
        <p:spPr bwMode="auto">
          <a:xfrm>
            <a:off x="7013575" y="3300413"/>
            <a:ext cx="333375" cy="195262"/>
          </a:xfrm>
          <a:custGeom>
            <a:avLst/>
            <a:gdLst>
              <a:gd name="T0" fmla="*/ 2147483646 w 89"/>
              <a:gd name="T1" fmla="*/ 0 h 52"/>
              <a:gd name="T2" fmla="*/ 2147483646 w 89"/>
              <a:gd name="T3" fmla="*/ 2147483646 h 52"/>
              <a:gd name="T4" fmla="*/ 2147483646 w 89"/>
              <a:gd name="T5" fmla="*/ 2147483646 h 52"/>
              <a:gd name="T6" fmla="*/ 2147483646 w 89"/>
              <a:gd name="T7" fmla="*/ 2147483646 h 52"/>
              <a:gd name="T8" fmla="*/ 2147483646 w 89"/>
              <a:gd name="T9" fmla="*/ 2147483646 h 52"/>
              <a:gd name="T10" fmla="*/ 2147483646 w 89"/>
              <a:gd name="T11" fmla="*/ 2147483646 h 52"/>
              <a:gd name="T12" fmla="*/ 2147483646 w 89"/>
              <a:gd name="T13" fmla="*/ 2147483646 h 52"/>
              <a:gd name="T14" fmla="*/ 2147483646 w 89"/>
              <a:gd name="T15" fmla="*/ 2147483646 h 52"/>
              <a:gd name="T16" fmla="*/ 2147483646 w 89"/>
              <a:gd name="T17" fmla="*/ 2147483646 h 52"/>
              <a:gd name="T18" fmla="*/ 2147483646 w 89"/>
              <a:gd name="T19" fmla="*/ 0 h 5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9"/>
              <a:gd name="T31" fmla="*/ 0 h 52"/>
              <a:gd name="T32" fmla="*/ 89 w 89"/>
              <a:gd name="T33" fmla="*/ 52 h 5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9" h="52">
                <a:moveTo>
                  <a:pt x="78" y="0"/>
                </a:moveTo>
                <a:cubicBezTo>
                  <a:pt x="68" y="0"/>
                  <a:pt x="61" y="2"/>
                  <a:pt x="46" y="12"/>
                </a:cubicBezTo>
                <a:cubicBezTo>
                  <a:pt x="33" y="21"/>
                  <a:pt x="14" y="37"/>
                  <a:pt x="8" y="42"/>
                </a:cubicBezTo>
                <a:cubicBezTo>
                  <a:pt x="2" y="48"/>
                  <a:pt x="0" y="50"/>
                  <a:pt x="2" y="51"/>
                </a:cubicBezTo>
                <a:cubicBezTo>
                  <a:pt x="3" y="52"/>
                  <a:pt x="5" y="51"/>
                  <a:pt x="10" y="47"/>
                </a:cubicBezTo>
                <a:cubicBezTo>
                  <a:pt x="15" y="42"/>
                  <a:pt x="21" y="37"/>
                  <a:pt x="29" y="30"/>
                </a:cubicBezTo>
                <a:cubicBezTo>
                  <a:pt x="38" y="24"/>
                  <a:pt x="49" y="16"/>
                  <a:pt x="53" y="14"/>
                </a:cubicBezTo>
                <a:cubicBezTo>
                  <a:pt x="52" y="15"/>
                  <a:pt x="50" y="16"/>
                  <a:pt x="49" y="18"/>
                </a:cubicBezTo>
                <a:cubicBezTo>
                  <a:pt x="61" y="15"/>
                  <a:pt x="75" y="9"/>
                  <a:pt x="88" y="4"/>
                </a:cubicBezTo>
                <a:cubicBezTo>
                  <a:pt x="89" y="1"/>
                  <a:pt x="86" y="0"/>
                  <a:pt x="78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" name="未知">
            <a:extLst>
              <a:ext uri="{FF2B5EF4-FFF2-40B4-BE49-F238E27FC236}">
                <a16:creationId xmlns:a16="http://schemas.microsoft.com/office/drawing/2014/main" id="{15BAE497-B72E-5241-957E-E53D8E278746}"/>
              </a:ext>
            </a:extLst>
          </p:cNvPr>
          <p:cNvSpPr>
            <a:spLocks/>
          </p:cNvSpPr>
          <p:nvPr/>
        </p:nvSpPr>
        <p:spPr bwMode="auto">
          <a:xfrm>
            <a:off x="7024688" y="3302000"/>
            <a:ext cx="319087" cy="338138"/>
          </a:xfrm>
          <a:custGeom>
            <a:avLst/>
            <a:gdLst>
              <a:gd name="T0" fmla="*/ 2147483646 w 85"/>
              <a:gd name="T1" fmla="*/ 2147483646 h 90"/>
              <a:gd name="T2" fmla="*/ 2147483646 w 85"/>
              <a:gd name="T3" fmla="*/ 2147483646 h 90"/>
              <a:gd name="T4" fmla="*/ 2147483646 w 85"/>
              <a:gd name="T5" fmla="*/ 2147483646 h 90"/>
              <a:gd name="T6" fmla="*/ 2147483646 w 85"/>
              <a:gd name="T7" fmla="*/ 0 h 90"/>
              <a:gd name="T8" fmla="*/ 2147483646 w 85"/>
              <a:gd name="T9" fmla="*/ 2147483646 h 90"/>
              <a:gd name="T10" fmla="*/ 2147483646 w 85"/>
              <a:gd name="T11" fmla="*/ 2147483646 h 90"/>
              <a:gd name="T12" fmla="*/ 2147483646 w 85"/>
              <a:gd name="T13" fmla="*/ 2147483646 h 90"/>
              <a:gd name="T14" fmla="*/ 2147483646 w 85"/>
              <a:gd name="T15" fmla="*/ 2147483646 h 90"/>
              <a:gd name="T16" fmla="*/ 2147483646 w 85"/>
              <a:gd name="T17" fmla="*/ 2147483646 h 90"/>
              <a:gd name="T18" fmla="*/ 2147483646 w 85"/>
              <a:gd name="T19" fmla="*/ 2147483646 h 9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5"/>
              <a:gd name="T31" fmla="*/ 0 h 90"/>
              <a:gd name="T32" fmla="*/ 85 w 85"/>
              <a:gd name="T33" fmla="*/ 90 h 9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5" h="90">
                <a:moveTo>
                  <a:pt x="32" y="68"/>
                </a:moveTo>
                <a:cubicBezTo>
                  <a:pt x="35" y="62"/>
                  <a:pt x="44" y="50"/>
                  <a:pt x="53" y="38"/>
                </a:cubicBezTo>
                <a:cubicBezTo>
                  <a:pt x="64" y="25"/>
                  <a:pt x="74" y="12"/>
                  <a:pt x="81" y="4"/>
                </a:cubicBezTo>
                <a:cubicBezTo>
                  <a:pt x="83" y="2"/>
                  <a:pt x="84" y="1"/>
                  <a:pt x="85" y="0"/>
                </a:cubicBezTo>
                <a:cubicBezTo>
                  <a:pt x="72" y="5"/>
                  <a:pt x="58" y="11"/>
                  <a:pt x="46" y="14"/>
                </a:cubicBezTo>
                <a:cubicBezTo>
                  <a:pt x="31" y="28"/>
                  <a:pt x="21" y="40"/>
                  <a:pt x="11" y="54"/>
                </a:cubicBezTo>
                <a:cubicBezTo>
                  <a:pt x="6" y="60"/>
                  <a:pt x="1" y="69"/>
                  <a:pt x="1" y="76"/>
                </a:cubicBezTo>
                <a:cubicBezTo>
                  <a:pt x="0" y="83"/>
                  <a:pt x="4" y="88"/>
                  <a:pt x="9" y="90"/>
                </a:cubicBezTo>
                <a:cubicBezTo>
                  <a:pt x="17" y="85"/>
                  <a:pt x="24" y="80"/>
                  <a:pt x="31" y="76"/>
                </a:cubicBezTo>
                <a:cubicBezTo>
                  <a:pt x="31" y="74"/>
                  <a:pt x="31" y="71"/>
                  <a:pt x="32" y="6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" name="未知">
            <a:extLst>
              <a:ext uri="{FF2B5EF4-FFF2-40B4-BE49-F238E27FC236}">
                <a16:creationId xmlns:a16="http://schemas.microsoft.com/office/drawing/2014/main" id="{A15F8683-03C5-DE43-A236-11897D1B757D}"/>
              </a:ext>
            </a:extLst>
          </p:cNvPr>
          <p:cNvSpPr>
            <a:spLocks/>
          </p:cNvSpPr>
          <p:nvPr/>
        </p:nvSpPr>
        <p:spPr bwMode="auto">
          <a:xfrm>
            <a:off x="7048500" y="3284538"/>
            <a:ext cx="623888" cy="365125"/>
          </a:xfrm>
          <a:custGeom>
            <a:avLst/>
            <a:gdLst>
              <a:gd name="T0" fmla="*/ 2147483646 w 166"/>
              <a:gd name="T1" fmla="*/ 0 h 97"/>
              <a:gd name="T2" fmla="*/ 2147483646 w 166"/>
              <a:gd name="T3" fmla="*/ 2147483646 h 97"/>
              <a:gd name="T4" fmla="*/ 2147483646 w 166"/>
              <a:gd name="T5" fmla="*/ 2147483646 h 97"/>
              <a:gd name="T6" fmla="*/ 2147483646 w 166"/>
              <a:gd name="T7" fmla="*/ 2147483646 h 97"/>
              <a:gd name="T8" fmla="*/ 2147483646 w 166"/>
              <a:gd name="T9" fmla="*/ 2147483646 h 97"/>
              <a:gd name="T10" fmla="*/ 2147483646 w 166"/>
              <a:gd name="T11" fmla="*/ 2147483646 h 97"/>
              <a:gd name="T12" fmla="*/ 0 w 166"/>
              <a:gd name="T13" fmla="*/ 2147483646 h 97"/>
              <a:gd name="T14" fmla="*/ 2147483646 w 166"/>
              <a:gd name="T15" fmla="*/ 2147483646 h 97"/>
              <a:gd name="T16" fmla="*/ 2147483646 w 166"/>
              <a:gd name="T17" fmla="*/ 2147483646 h 97"/>
              <a:gd name="T18" fmla="*/ 2147483646 w 166"/>
              <a:gd name="T19" fmla="*/ 2147483646 h 97"/>
              <a:gd name="T20" fmla="*/ 2147483646 w 166"/>
              <a:gd name="T21" fmla="*/ 2147483646 h 97"/>
              <a:gd name="T22" fmla="*/ 2147483646 w 166"/>
              <a:gd name="T23" fmla="*/ 2147483646 h 97"/>
              <a:gd name="T24" fmla="*/ 2147483646 w 166"/>
              <a:gd name="T25" fmla="*/ 2147483646 h 97"/>
              <a:gd name="T26" fmla="*/ 2147483646 w 166"/>
              <a:gd name="T27" fmla="*/ 2147483646 h 97"/>
              <a:gd name="T28" fmla="*/ 2147483646 w 166"/>
              <a:gd name="T29" fmla="*/ 2147483646 h 97"/>
              <a:gd name="T30" fmla="*/ 2147483646 w 166"/>
              <a:gd name="T31" fmla="*/ 2147483646 h 97"/>
              <a:gd name="T32" fmla="*/ 2147483646 w 166"/>
              <a:gd name="T33" fmla="*/ 2147483646 h 97"/>
              <a:gd name="T34" fmla="*/ 2147483646 w 166"/>
              <a:gd name="T35" fmla="*/ 0 h 97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66"/>
              <a:gd name="T55" fmla="*/ 0 h 97"/>
              <a:gd name="T56" fmla="*/ 166 w 166"/>
              <a:gd name="T57" fmla="*/ 97 h 97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66" h="97">
                <a:moveTo>
                  <a:pt x="152" y="0"/>
                </a:moveTo>
                <a:cubicBezTo>
                  <a:pt x="143" y="0"/>
                  <a:pt x="140" y="2"/>
                  <a:pt x="136" y="6"/>
                </a:cubicBezTo>
                <a:cubicBezTo>
                  <a:pt x="118" y="19"/>
                  <a:pt x="103" y="33"/>
                  <a:pt x="77" y="53"/>
                </a:cubicBezTo>
                <a:cubicBezTo>
                  <a:pt x="60" y="66"/>
                  <a:pt x="48" y="75"/>
                  <a:pt x="36" y="82"/>
                </a:cubicBezTo>
                <a:cubicBezTo>
                  <a:pt x="30" y="84"/>
                  <a:pt x="25" y="85"/>
                  <a:pt x="23" y="83"/>
                </a:cubicBezTo>
                <a:cubicBezTo>
                  <a:pt x="22" y="82"/>
                  <a:pt x="22" y="81"/>
                  <a:pt x="22" y="81"/>
                </a:cubicBezTo>
                <a:cubicBezTo>
                  <a:pt x="15" y="85"/>
                  <a:pt x="8" y="90"/>
                  <a:pt x="0" y="95"/>
                </a:cubicBezTo>
                <a:cubicBezTo>
                  <a:pt x="3" y="96"/>
                  <a:pt x="6" y="97"/>
                  <a:pt x="10" y="97"/>
                </a:cubicBezTo>
                <a:cubicBezTo>
                  <a:pt x="26" y="97"/>
                  <a:pt x="46" y="83"/>
                  <a:pt x="68" y="66"/>
                </a:cubicBezTo>
                <a:cubicBezTo>
                  <a:pt x="81" y="57"/>
                  <a:pt x="98" y="44"/>
                  <a:pt x="109" y="35"/>
                </a:cubicBezTo>
                <a:cubicBezTo>
                  <a:pt x="108" y="35"/>
                  <a:pt x="108" y="35"/>
                  <a:pt x="108" y="35"/>
                </a:cubicBezTo>
                <a:cubicBezTo>
                  <a:pt x="108" y="35"/>
                  <a:pt x="108" y="35"/>
                  <a:pt x="109" y="35"/>
                </a:cubicBezTo>
                <a:cubicBezTo>
                  <a:pt x="110" y="34"/>
                  <a:pt x="111" y="33"/>
                  <a:pt x="112" y="32"/>
                </a:cubicBezTo>
                <a:cubicBezTo>
                  <a:pt x="113" y="32"/>
                  <a:pt x="113" y="32"/>
                  <a:pt x="113" y="32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26" y="27"/>
                  <a:pt x="139" y="21"/>
                  <a:pt x="153" y="16"/>
                </a:cubicBezTo>
                <a:cubicBezTo>
                  <a:pt x="155" y="14"/>
                  <a:pt x="158" y="11"/>
                  <a:pt x="160" y="8"/>
                </a:cubicBezTo>
                <a:cubicBezTo>
                  <a:pt x="166" y="1"/>
                  <a:pt x="161" y="0"/>
                  <a:pt x="152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" name="未知">
            <a:extLst>
              <a:ext uri="{FF2B5EF4-FFF2-40B4-BE49-F238E27FC236}">
                <a16:creationId xmlns:a16="http://schemas.microsoft.com/office/drawing/2014/main" id="{E4ED539D-A263-CC47-932B-C621F5038E36}"/>
              </a:ext>
            </a:extLst>
          </p:cNvPr>
          <p:cNvSpPr>
            <a:spLocks/>
          </p:cNvSpPr>
          <p:nvPr/>
        </p:nvSpPr>
        <p:spPr bwMode="auto">
          <a:xfrm>
            <a:off x="7351713" y="3330575"/>
            <a:ext cx="280987" cy="296863"/>
          </a:xfrm>
          <a:custGeom>
            <a:avLst/>
            <a:gdLst>
              <a:gd name="T0" fmla="*/ 2147483646 w 75"/>
              <a:gd name="T1" fmla="*/ 2147483646 h 79"/>
              <a:gd name="T2" fmla="*/ 2147483646 w 75"/>
              <a:gd name="T3" fmla="*/ 2147483646 h 79"/>
              <a:gd name="T4" fmla="*/ 2147483646 w 75"/>
              <a:gd name="T5" fmla="*/ 0 h 79"/>
              <a:gd name="T6" fmla="*/ 2147483646 w 75"/>
              <a:gd name="T7" fmla="*/ 2147483646 h 79"/>
              <a:gd name="T8" fmla="*/ 2147483646 w 75"/>
              <a:gd name="T9" fmla="*/ 2147483646 h 79"/>
              <a:gd name="T10" fmla="*/ 0 w 75"/>
              <a:gd name="T11" fmla="*/ 2147483646 h 79"/>
              <a:gd name="T12" fmla="*/ 2147483646 w 75"/>
              <a:gd name="T13" fmla="*/ 2147483646 h 79"/>
              <a:gd name="T14" fmla="*/ 2147483646 w 75"/>
              <a:gd name="T15" fmla="*/ 2147483646 h 79"/>
              <a:gd name="T16" fmla="*/ 2147483646 w 75"/>
              <a:gd name="T17" fmla="*/ 2147483646 h 7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5"/>
              <a:gd name="T28" fmla="*/ 0 h 79"/>
              <a:gd name="T29" fmla="*/ 75 w 75"/>
              <a:gd name="T30" fmla="*/ 79 h 79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5" h="79">
                <a:moveTo>
                  <a:pt x="33" y="55"/>
                </a:moveTo>
                <a:cubicBezTo>
                  <a:pt x="36" y="49"/>
                  <a:pt x="43" y="39"/>
                  <a:pt x="53" y="27"/>
                </a:cubicBezTo>
                <a:cubicBezTo>
                  <a:pt x="61" y="16"/>
                  <a:pt x="68" y="9"/>
                  <a:pt x="75" y="0"/>
                </a:cubicBezTo>
                <a:cubicBezTo>
                  <a:pt x="61" y="5"/>
                  <a:pt x="48" y="11"/>
                  <a:pt x="34" y="17"/>
                </a:cubicBezTo>
                <a:cubicBezTo>
                  <a:pt x="25" y="26"/>
                  <a:pt x="15" y="36"/>
                  <a:pt x="9" y="45"/>
                </a:cubicBezTo>
                <a:cubicBezTo>
                  <a:pt x="4" y="52"/>
                  <a:pt x="0" y="60"/>
                  <a:pt x="0" y="67"/>
                </a:cubicBezTo>
                <a:cubicBezTo>
                  <a:pt x="0" y="73"/>
                  <a:pt x="3" y="78"/>
                  <a:pt x="9" y="79"/>
                </a:cubicBezTo>
                <a:cubicBezTo>
                  <a:pt x="16" y="74"/>
                  <a:pt x="23" y="69"/>
                  <a:pt x="30" y="65"/>
                </a:cubicBezTo>
                <a:cubicBezTo>
                  <a:pt x="29" y="62"/>
                  <a:pt x="30" y="59"/>
                  <a:pt x="33" y="5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" name="未知">
            <a:extLst>
              <a:ext uri="{FF2B5EF4-FFF2-40B4-BE49-F238E27FC236}">
                <a16:creationId xmlns:a16="http://schemas.microsoft.com/office/drawing/2014/main" id="{A9C93E0D-3E7E-7D46-9166-9A1D8C9F3806}"/>
              </a:ext>
            </a:extLst>
          </p:cNvPr>
          <p:cNvSpPr>
            <a:spLocks/>
          </p:cNvSpPr>
          <p:nvPr/>
        </p:nvSpPr>
        <p:spPr bwMode="auto">
          <a:xfrm>
            <a:off x="7394575" y="3409950"/>
            <a:ext cx="355600" cy="225425"/>
          </a:xfrm>
          <a:custGeom>
            <a:avLst/>
            <a:gdLst>
              <a:gd name="T0" fmla="*/ 2147483646 w 95"/>
              <a:gd name="T1" fmla="*/ 2147483646 h 60"/>
              <a:gd name="T2" fmla="*/ 2147483646 w 95"/>
              <a:gd name="T3" fmla="*/ 2147483646 h 60"/>
              <a:gd name="T4" fmla="*/ 2147483646 w 95"/>
              <a:gd name="T5" fmla="*/ 2147483646 h 60"/>
              <a:gd name="T6" fmla="*/ 2147483646 w 95"/>
              <a:gd name="T7" fmla="*/ 2147483646 h 60"/>
              <a:gd name="T8" fmla="*/ 2147483646 w 95"/>
              <a:gd name="T9" fmla="*/ 2147483646 h 60"/>
              <a:gd name="T10" fmla="*/ 2147483646 w 95"/>
              <a:gd name="T11" fmla="*/ 2147483646 h 60"/>
              <a:gd name="T12" fmla="*/ 0 w 95"/>
              <a:gd name="T13" fmla="*/ 2147483646 h 60"/>
              <a:gd name="T14" fmla="*/ 2147483646 w 95"/>
              <a:gd name="T15" fmla="*/ 2147483646 h 60"/>
              <a:gd name="T16" fmla="*/ 2147483646 w 95"/>
              <a:gd name="T17" fmla="*/ 2147483646 h 60"/>
              <a:gd name="T18" fmla="*/ 2147483646 w 95"/>
              <a:gd name="T19" fmla="*/ 2147483646 h 60"/>
              <a:gd name="T20" fmla="*/ 2147483646 w 95"/>
              <a:gd name="T21" fmla="*/ 2147483646 h 6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95"/>
              <a:gd name="T34" fmla="*/ 0 h 60"/>
              <a:gd name="T35" fmla="*/ 95 w 95"/>
              <a:gd name="T36" fmla="*/ 60 h 6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95" h="60">
                <a:moveTo>
                  <a:pt x="93" y="2"/>
                </a:moveTo>
                <a:cubicBezTo>
                  <a:pt x="92" y="0"/>
                  <a:pt x="89" y="3"/>
                  <a:pt x="85" y="6"/>
                </a:cubicBezTo>
                <a:cubicBezTo>
                  <a:pt x="79" y="11"/>
                  <a:pt x="70" y="20"/>
                  <a:pt x="59" y="28"/>
                </a:cubicBezTo>
                <a:cubicBezTo>
                  <a:pt x="50" y="35"/>
                  <a:pt x="40" y="42"/>
                  <a:pt x="34" y="45"/>
                </a:cubicBezTo>
                <a:cubicBezTo>
                  <a:pt x="29" y="47"/>
                  <a:pt x="25" y="49"/>
                  <a:pt x="22" y="46"/>
                </a:cubicBezTo>
                <a:cubicBezTo>
                  <a:pt x="21" y="46"/>
                  <a:pt x="21" y="45"/>
                  <a:pt x="21" y="44"/>
                </a:cubicBezTo>
                <a:cubicBezTo>
                  <a:pt x="14" y="48"/>
                  <a:pt x="7" y="53"/>
                  <a:pt x="0" y="58"/>
                </a:cubicBezTo>
                <a:cubicBezTo>
                  <a:pt x="3" y="59"/>
                  <a:pt x="5" y="60"/>
                  <a:pt x="8" y="60"/>
                </a:cubicBezTo>
                <a:cubicBezTo>
                  <a:pt x="26" y="60"/>
                  <a:pt x="45" y="45"/>
                  <a:pt x="55" y="38"/>
                </a:cubicBezTo>
                <a:cubicBezTo>
                  <a:pt x="68" y="27"/>
                  <a:pt x="82" y="16"/>
                  <a:pt x="89" y="9"/>
                </a:cubicBezTo>
                <a:cubicBezTo>
                  <a:pt x="90" y="8"/>
                  <a:pt x="95" y="3"/>
                  <a:pt x="93" y="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" name="未知">
            <a:extLst>
              <a:ext uri="{FF2B5EF4-FFF2-40B4-BE49-F238E27FC236}">
                <a16:creationId xmlns:a16="http://schemas.microsoft.com/office/drawing/2014/main" id="{97211968-EE52-8A4C-AB7F-2D4C19F1D5FB}"/>
              </a:ext>
            </a:extLst>
          </p:cNvPr>
          <p:cNvSpPr>
            <a:spLocks/>
          </p:cNvSpPr>
          <p:nvPr/>
        </p:nvSpPr>
        <p:spPr bwMode="auto">
          <a:xfrm>
            <a:off x="2716213" y="2478088"/>
            <a:ext cx="911225" cy="869950"/>
          </a:xfrm>
          <a:custGeom>
            <a:avLst/>
            <a:gdLst>
              <a:gd name="T0" fmla="*/ 0 w 243"/>
              <a:gd name="T1" fmla="*/ 2147483646 h 232"/>
              <a:gd name="T2" fmla="*/ 2147483646 w 243"/>
              <a:gd name="T3" fmla="*/ 2147483646 h 232"/>
              <a:gd name="T4" fmla="*/ 2147483646 w 243"/>
              <a:gd name="T5" fmla="*/ 2147483646 h 232"/>
              <a:gd name="T6" fmla="*/ 2147483646 w 243"/>
              <a:gd name="T7" fmla="*/ 2147483646 h 232"/>
              <a:gd name="T8" fmla="*/ 2147483646 w 243"/>
              <a:gd name="T9" fmla="*/ 2147483646 h 232"/>
              <a:gd name="T10" fmla="*/ 2147483646 w 243"/>
              <a:gd name="T11" fmla="*/ 2147483646 h 232"/>
              <a:gd name="T12" fmla="*/ 2147483646 w 243"/>
              <a:gd name="T13" fmla="*/ 0 h 232"/>
              <a:gd name="T14" fmla="*/ 2147483646 w 243"/>
              <a:gd name="T15" fmla="*/ 0 h 232"/>
              <a:gd name="T16" fmla="*/ 2147483646 w 243"/>
              <a:gd name="T17" fmla="*/ 2147483646 h 232"/>
              <a:gd name="T18" fmla="*/ 2147483646 w 243"/>
              <a:gd name="T19" fmla="*/ 2147483646 h 232"/>
              <a:gd name="T20" fmla="*/ 2147483646 w 243"/>
              <a:gd name="T21" fmla="*/ 2147483646 h 232"/>
              <a:gd name="T22" fmla="*/ 0 w 243"/>
              <a:gd name="T23" fmla="*/ 2147483646 h 23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43"/>
              <a:gd name="T37" fmla="*/ 0 h 232"/>
              <a:gd name="T38" fmla="*/ 243 w 243"/>
              <a:gd name="T39" fmla="*/ 232 h 23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43" h="232">
                <a:moveTo>
                  <a:pt x="0" y="232"/>
                </a:moveTo>
                <a:cubicBezTo>
                  <a:pt x="18" y="220"/>
                  <a:pt x="43" y="210"/>
                  <a:pt x="45" y="210"/>
                </a:cubicBezTo>
                <a:cubicBezTo>
                  <a:pt x="74" y="171"/>
                  <a:pt x="88" y="153"/>
                  <a:pt x="128" y="106"/>
                </a:cubicBezTo>
                <a:cubicBezTo>
                  <a:pt x="156" y="72"/>
                  <a:pt x="183" y="46"/>
                  <a:pt x="201" y="28"/>
                </a:cubicBezTo>
                <a:cubicBezTo>
                  <a:pt x="212" y="17"/>
                  <a:pt x="227" y="6"/>
                  <a:pt x="236" y="6"/>
                </a:cubicBezTo>
                <a:cubicBezTo>
                  <a:pt x="238" y="6"/>
                  <a:pt x="239" y="6"/>
                  <a:pt x="241" y="7"/>
                </a:cubicBezTo>
                <a:cubicBezTo>
                  <a:pt x="243" y="0"/>
                  <a:pt x="243" y="0"/>
                  <a:pt x="243" y="0"/>
                </a:cubicBezTo>
                <a:cubicBezTo>
                  <a:pt x="243" y="0"/>
                  <a:pt x="242" y="0"/>
                  <a:pt x="242" y="0"/>
                </a:cubicBezTo>
                <a:cubicBezTo>
                  <a:pt x="226" y="0"/>
                  <a:pt x="211" y="11"/>
                  <a:pt x="196" y="22"/>
                </a:cubicBezTo>
                <a:cubicBezTo>
                  <a:pt x="167" y="41"/>
                  <a:pt x="101" y="111"/>
                  <a:pt x="69" y="148"/>
                </a:cubicBezTo>
                <a:cubicBezTo>
                  <a:pt x="44" y="176"/>
                  <a:pt x="21" y="206"/>
                  <a:pt x="3" y="230"/>
                </a:cubicBezTo>
                <a:cubicBezTo>
                  <a:pt x="2" y="231"/>
                  <a:pt x="1" y="232"/>
                  <a:pt x="0" y="23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" name="未知">
            <a:extLst>
              <a:ext uri="{FF2B5EF4-FFF2-40B4-BE49-F238E27FC236}">
                <a16:creationId xmlns:a16="http://schemas.microsoft.com/office/drawing/2014/main" id="{983AD918-7883-4149-BE1C-92B439954F03}"/>
              </a:ext>
            </a:extLst>
          </p:cNvPr>
          <p:cNvSpPr>
            <a:spLocks/>
          </p:cNvSpPr>
          <p:nvPr/>
        </p:nvSpPr>
        <p:spPr bwMode="auto">
          <a:xfrm>
            <a:off x="2884488" y="3295650"/>
            <a:ext cx="277812" cy="365125"/>
          </a:xfrm>
          <a:custGeom>
            <a:avLst/>
            <a:gdLst>
              <a:gd name="T0" fmla="*/ 2147483646 w 74"/>
              <a:gd name="T1" fmla="*/ 2147483646 h 97"/>
              <a:gd name="T2" fmla="*/ 2147483646 w 74"/>
              <a:gd name="T3" fmla="*/ 2147483646 h 97"/>
              <a:gd name="T4" fmla="*/ 2147483646 w 74"/>
              <a:gd name="T5" fmla="*/ 2147483646 h 97"/>
              <a:gd name="T6" fmla="*/ 2147483646 w 74"/>
              <a:gd name="T7" fmla="*/ 2147483646 h 97"/>
              <a:gd name="T8" fmla="*/ 2147483646 w 74"/>
              <a:gd name="T9" fmla="*/ 0 h 97"/>
              <a:gd name="T10" fmla="*/ 2147483646 w 74"/>
              <a:gd name="T11" fmla="*/ 2147483646 h 97"/>
              <a:gd name="T12" fmla="*/ 2147483646 w 74"/>
              <a:gd name="T13" fmla="*/ 2147483646 h 97"/>
              <a:gd name="T14" fmla="*/ 2147483646 w 74"/>
              <a:gd name="T15" fmla="*/ 2147483646 h 97"/>
              <a:gd name="T16" fmla="*/ 2147483646 w 74"/>
              <a:gd name="T17" fmla="*/ 2147483646 h 97"/>
              <a:gd name="T18" fmla="*/ 0 w 74"/>
              <a:gd name="T19" fmla="*/ 2147483646 h 97"/>
              <a:gd name="T20" fmla="*/ 2147483646 w 74"/>
              <a:gd name="T21" fmla="*/ 2147483646 h 97"/>
              <a:gd name="T22" fmla="*/ 2147483646 w 74"/>
              <a:gd name="T23" fmla="*/ 2147483646 h 97"/>
              <a:gd name="T24" fmla="*/ 2147483646 w 74"/>
              <a:gd name="T25" fmla="*/ 2147483646 h 9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74"/>
              <a:gd name="T40" fmla="*/ 0 h 97"/>
              <a:gd name="T41" fmla="*/ 74 w 74"/>
              <a:gd name="T42" fmla="*/ 97 h 9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74" h="97">
                <a:moveTo>
                  <a:pt x="30" y="84"/>
                </a:moveTo>
                <a:cubicBezTo>
                  <a:pt x="28" y="82"/>
                  <a:pt x="29" y="78"/>
                  <a:pt x="33" y="72"/>
                </a:cubicBezTo>
                <a:cubicBezTo>
                  <a:pt x="36" y="66"/>
                  <a:pt x="42" y="58"/>
                  <a:pt x="51" y="48"/>
                </a:cubicBezTo>
                <a:cubicBezTo>
                  <a:pt x="59" y="37"/>
                  <a:pt x="71" y="24"/>
                  <a:pt x="73" y="14"/>
                </a:cubicBezTo>
                <a:cubicBezTo>
                  <a:pt x="74" y="5"/>
                  <a:pt x="67" y="0"/>
                  <a:pt x="56" y="0"/>
                </a:cubicBezTo>
                <a:cubicBezTo>
                  <a:pt x="53" y="3"/>
                  <a:pt x="50" y="6"/>
                  <a:pt x="46" y="9"/>
                </a:cubicBezTo>
                <a:cubicBezTo>
                  <a:pt x="46" y="9"/>
                  <a:pt x="47" y="9"/>
                  <a:pt x="47" y="9"/>
                </a:cubicBezTo>
                <a:cubicBezTo>
                  <a:pt x="50" y="11"/>
                  <a:pt x="48" y="14"/>
                  <a:pt x="46" y="17"/>
                </a:cubicBezTo>
                <a:cubicBezTo>
                  <a:pt x="40" y="25"/>
                  <a:pt x="32" y="34"/>
                  <a:pt x="23" y="44"/>
                </a:cubicBezTo>
                <a:cubicBezTo>
                  <a:pt x="13" y="57"/>
                  <a:pt x="1" y="70"/>
                  <a:pt x="0" y="82"/>
                </a:cubicBezTo>
                <a:cubicBezTo>
                  <a:pt x="0" y="92"/>
                  <a:pt x="6" y="97"/>
                  <a:pt x="17" y="97"/>
                </a:cubicBezTo>
                <a:cubicBezTo>
                  <a:pt x="17" y="97"/>
                  <a:pt x="18" y="96"/>
                  <a:pt x="19" y="96"/>
                </a:cubicBezTo>
                <a:cubicBezTo>
                  <a:pt x="22" y="92"/>
                  <a:pt x="26" y="88"/>
                  <a:pt x="30" y="8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" name="未知">
            <a:extLst>
              <a:ext uri="{FF2B5EF4-FFF2-40B4-BE49-F238E27FC236}">
                <a16:creationId xmlns:a16="http://schemas.microsoft.com/office/drawing/2014/main" id="{F31A653C-19A7-0047-8F2D-810C8E76D800}"/>
              </a:ext>
            </a:extLst>
          </p:cNvPr>
          <p:cNvSpPr>
            <a:spLocks/>
          </p:cNvSpPr>
          <p:nvPr/>
        </p:nvSpPr>
        <p:spPr bwMode="auto">
          <a:xfrm>
            <a:off x="2955925" y="3438525"/>
            <a:ext cx="319088" cy="217488"/>
          </a:xfrm>
          <a:custGeom>
            <a:avLst/>
            <a:gdLst>
              <a:gd name="T0" fmla="*/ 2147483646 w 85"/>
              <a:gd name="T1" fmla="*/ 2147483646 h 58"/>
              <a:gd name="T2" fmla="*/ 2147483646 w 85"/>
              <a:gd name="T3" fmla="*/ 2147483646 h 58"/>
              <a:gd name="T4" fmla="*/ 2147483646 w 85"/>
              <a:gd name="T5" fmla="*/ 2147483646 h 58"/>
              <a:gd name="T6" fmla="*/ 2147483646 w 85"/>
              <a:gd name="T7" fmla="*/ 2147483646 h 58"/>
              <a:gd name="T8" fmla="*/ 2147483646 w 85"/>
              <a:gd name="T9" fmla="*/ 2147483646 h 58"/>
              <a:gd name="T10" fmla="*/ 2147483646 w 85"/>
              <a:gd name="T11" fmla="*/ 2147483646 h 58"/>
              <a:gd name="T12" fmla="*/ 0 w 85"/>
              <a:gd name="T13" fmla="*/ 2147483646 h 58"/>
              <a:gd name="T14" fmla="*/ 2147483646 w 85"/>
              <a:gd name="T15" fmla="*/ 2147483646 h 58"/>
              <a:gd name="T16" fmla="*/ 2147483646 w 85"/>
              <a:gd name="T17" fmla="*/ 2147483646 h 58"/>
              <a:gd name="T18" fmla="*/ 2147483646 w 85"/>
              <a:gd name="T19" fmla="*/ 2147483646 h 5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5"/>
              <a:gd name="T31" fmla="*/ 0 h 58"/>
              <a:gd name="T32" fmla="*/ 85 w 85"/>
              <a:gd name="T33" fmla="*/ 58 h 5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5" h="58">
                <a:moveTo>
                  <a:pt x="84" y="1"/>
                </a:moveTo>
                <a:cubicBezTo>
                  <a:pt x="83" y="0"/>
                  <a:pt x="81" y="0"/>
                  <a:pt x="77" y="4"/>
                </a:cubicBezTo>
                <a:cubicBezTo>
                  <a:pt x="71" y="10"/>
                  <a:pt x="60" y="20"/>
                  <a:pt x="51" y="27"/>
                </a:cubicBezTo>
                <a:cubicBezTo>
                  <a:pt x="38" y="37"/>
                  <a:pt x="31" y="40"/>
                  <a:pt x="25" y="44"/>
                </a:cubicBezTo>
                <a:cubicBezTo>
                  <a:pt x="20" y="46"/>
                  <a:pt x="14" y="48"/>
                  <a:pt x="11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7" y="50"/>
                  <a:pt x="3" y="54"/>
                  <a:pt x="0" y="58"/>
                </a:cubicBezTo>
                <a:cubicBezTo>
                  <a:pt x="16" y="57"/>
                  <a:pt x="36" y="45"/>
                  <a:pt x="47" y="37"/>
                </a:cubicBezTo>
                <a:cubicBezTo>
                  <a:pt x="58" y="28"/>
                  <a:pt x="75" y="13"/>
                  <a:pt x="80" y="8"/>
                </a:cubicBezTo>
                <a:cubicBezTo>
                  <a:pt x="84" y="4"/>
                  <a:pt x="85" y="2"/>
                  <a:pt x="84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" name="未知">
            <a:extLst>
              <a:ext uri="{FF2B5EF4-FFF2-40B4-BE49-F238E27FC236}">
                <a16:creationId xmlns:a16="http://schemas.microsoft.com/office/drawing/2014/main" id="{101F54DF-4742-2043-A970-5C0F057C9BC0}"/>
              </a:ext>
            </a:extLst>
          </p:cNvPr>
          <p:cNvSpPr>
            <a:spLocks/>
          </p:cNvSpPr>
          <p:nvPr/>
        </p:nvSpPr>
        <p:spPr bwMode="auto">
          <a:xfrm>
            <a:off x="2667000" y="3295650"/>
            <a:ext cx="427038" cy="300038"/>
          </a:xfrm>
          <a:custGeom>
            <a:avLst/>
            <a:gdLst>
              <a:gd name="T0" fmla="*/ 2147483646 w 114"/>
              <a:gd name="T1" fmla="*/ 2147483646 h 80"/>
              <a:gd name="T2" fmla="*/ 2147483646 w 114"/>
              <a:gd name="T3" fmla="*/ 2147483646 h 80"/>
              <a:gd name="T4" fmla="*/ 2147483646 w 114"/>
              <a:gd name="T5" fmla="*/ 2147483646 h 80"/>
              <a:gd name="T6" fmla="*/ 2147483646 w 114"/>
              <a:gd name="T7" fmla="*/ 0 h 80"/>
              <a:gd name="T8" fmla="*/ 2147483646 w 114"/>
              <a:gd name="T9" fmla="*/ 0 h 80"/>
              <a:gd name="T10" fmla="*/ 2147483646 w 114"/>
              <a:gd name="T11" fmla="*/ 2147483646 h 80"/>
              <a:gd name="T12" fmla="*/ 2147483646 w 114"/>
              <a:gd name="T13" fmla="*/ 2147483646 h 80"/>
              <a:gd name="T14" fmla="*/ 0 w 114"/>
              <a:gd name="T15" fmla="*/ 2147483646 h 80"/>
              <a:gd name="T16" fmla="*/ 2147483646 w 114"/>
              <a:gd name="T17" fmla="*/ 2147483646 h 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14"/>
              <a:gd name="T28" fmla="*/ 0 h 80"/>
              <a:gd name="T29" fmla="*/ 114 w 114"/>
              <a:gd name="T30" fmla="*/ 80 h 8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14" h="80">
                <a:moveTo>
                  <a:pt x="48" y="41"/>
                </a:moveTo>
                <a:cubicBezTo>
                  <a:pt x="65" y="27"/>
                  <a:pt x="81" y="18"/>
                  <a:pt x="91" y="13"/>
                </a:cubicBezTo>
                <a:cubicBezTo>
                  <a:pt x="96" y="10"/>
                  <a:pt x="101" y="8"/>
                  <a:pt x="104" y="9"/>
                </a:cubicBezTo>
                <a:cubicBezTo>
                  <a:pt x="108" y="6"/>
                  <a:pt x="111" y="3"/>
                  <a:pt x="114" y="0"/>
                </a:cubicBezTo>
                <a:cubicBezTo>
                  <a:pt x="114" y="0"/>
                  <a:pt x="114" y="0"/>
                  <a:pt x="114" y="0"/>
                </a:cubicBezTo>
                <a:cubicBezTo>
                  <a:pt x="97" y="0"/>
                  <a:pt x="73" y="15"/>
                  <a:pt x="54" y="29"/>
                </a:cubicBezTo>
                <a:cubicBezTo>
                  <a:pt x="36" y="43"/>
                  <a:pt x="19" y="57"/>
                  <a:pt x="6" y="68"/>
                </a:cubicBezTo>
                <a:cubicBezTo>
                  <a:pt x="3" y="72"/>
                  <a:pt x="1" y="76"/>
                  <a:pt x="0" y="80"/>
                </a:cubicBezTo>
                <a:cubicBezTo>
                  <a:pt x="16" y="67"/>
                  <a:pt x="29" y="56"/>
                  <a:pt x="48" y="4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" name="未知">
            <a:extLst>
              <a:ext uri="{FF2B5EF4-FFF2-40B4-BE49-F238E27FC236}">
                <a16:creationId xmlns:a16="http://schemas.microsoft.com/office/drawing/2014/main" id="{BD860BA2-EFEB-2246-B050-5453F77EAFA3}"/>
              </a:ext>
            </a:extLst>
          </p:cNvPr>
          <p:cNvSpPr>
            <a:spLocks/>
          </p:cNvSpPr>
          <p:nvPr/>
        </p:nvSpPr>
        <p:spPr bwMode="auto">
          <a:xfrm>
            <a:off x="2581275" y="2478088"/>
            <a:ext cx="1112838" cy="1001712"/>
          </a:xfrm>
          <a:custGeom>
            <a:avLst/>
            <a:gdLst>
              <a:gd name="T0" fmla="*/ 2147483646 w 297"/>
              <a:gd name="T1" fmla="*/ 0 h 267"/>
              <a:gd name="T2" fmla="*/ 2147483646 w 297"/>
              <a:gd name="T3" fmla="*/ 2147483646 h 267"/>
              <a:gd name="T4" fmla="*/ 2147483646 w 297"/>
              <a:gd name="T5" fmla="*/ 2147483646 h 267"/>
              <a:gd name="T6" fmla="*/ 2147483646 w 297"/>
              <a:gd name="T7" fmla="*/ 2147483646 h 267"/>
              <a:gd name="T8" fmla="*/ 2147483646 w 297"/>
              <a:gd name="T9" fmla="*/ 2147483646 h 267"/>
              <a:gd name="T10" fmla="*/ 2147483646 w 297"/>
              <a:gd name="T11" fmla="*/ 2147483646 h 267"/>
              <a:gd name="T12" fmla="*/ 2147483646 w 297"/>
              <a:gd name="T13" fmla="*/ 2147483646 h 267"/>
              <a:gd name="T14" fmla="*/ 2147483646 w 297"/>
              <a:gd name="T15" fmla="*/ 2147483646 h 267"/>
              <a:gd name="T16" fmla="*/ 2147483646 w 297"/>
              <a:gd name="T17" fmla="*/ 2147483646 h 267"/>
              <a:gd name="T18" fmla="*/ 2147483646 w 297"/>
              <a:gd name="T19" fmla="*/ 2147483646 h 267"/>
              <a:gd name="T20" fmla="*/ 2147483646 w 297"/>
              <a:gd name="T21" fmla="*/ 2147483646 h 267"/>
              <a:gd name="T22" fmla="*/ 0 w 297"/>
              <a:gd name="T23" fmla="*/ 2147483646 h 267"/>
              <a:gd name="T24" fmla="*/ 2147483646 w 297"/>
              <a:gd name="T25" fmla="*/ 2147483646 h 267"/>
              <a:gd name="T26" fmla="*/ 2147483646 w 297"/>
              <a:gd name="T27" fmla="*/ 2147483646 h 267"/>
              <a:gd name="T28" fmla="*/ 2147483646 w 297"/>
              <a:gd name="T29" fmla="*/ 2147483646 h 267"/>
              <a:gd name="T30" fmla="*/ 2147483646 w 297"/>
              <a:gd name="T31" fmla="*/ 2147483646 h 267"/>
              <a:gd name="T32" fmla="*/ 2147483646 w 297"/>
              <a:gd name="T33" fmla="*/ 2147483646 h 267"/>
              <a:gd name="T34" fmla="*/ 2147483646 w 297"/>
              <a:gd name="T35" fmla="*/ 2147483646 h 267"/>
              <a:gd name="T36" fmla="*/ 2147483646 w 297"/>
              <a:gd name="T37" fmla="*/ 2147483646 h 267"/>
              <a:gd name="T38" fmla="*/ 2147483646 w 297"/>
              <a:gd name="T39" fmla="*/ 0 h 26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97"/>
              <a:gd name="T61" fmla="*/ 0 h 267"/>
              <a:gd name="T62" fmla="*/ 297 w 297"/>
              <a:gd name="T63" fmla="*/ 267 h 267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97" h="267">
                <a:moveTo>
                  <a:pt x="279" y="0"/>
                </a:moveTo>
                <a:cubicBezTo>
                  <a:pt x="277" y="7"/>
                  <a:pt x="277" y="7"/>
                  <a:pt x="277" y="7"/>
                </a:cubicBezTo>
                <a:cubicBezTo>
                  <a:pt x="277" y="7"/>
                  <a:pt x="277" y="7"/>
                  <a:pt x="277" y="7"/>
                </a:cubicBezTo>
                <a:cubicBezTo>
                  <a:pt x="280" y="8"/>
                  <a:pt x="282" y="11"/>
                  <a:pt x="282" y="16"/>
                </a:cubicBezTo>
                <a:cubicBezTo>
                  <a:pt x="279" y="40"/>
                  <a:pt x="231" y="84"/>
                  <a:pt x="178" y="130"/>
                </a:cubicBezTo>
                <a:cubicBezTo>
                  <a:pt x="153" y="151"/>
                  <a:pt x="132" y="165"/>
                  <a:pt x="80" y="211"/>
                </a:cubicBezTo>
                <a:cubicBezTo>
                  <a:pt x="81" y="209"/>
                  <a:pt x="82" y="208"/>
                  <a:pt x="83" y="206"/>
                </a:cubicBezTo>
                <a:cubicBezTo>
                  <a:pt x="82" y="208"/>
                  <a:pt x="81" y="209"/>
                  <a:pt x="81" y="210"/>
                </a:cubicBezTo>
                <a:cubicBezTo>
                  <a:pt x="79" y="210"/>
                  <a:pt x="54" y="220"/>
                  <a:pt x="36" y="232"/>
                </a:cubicBezTo>
                <a:cubicBezTo>
                  <a:pt x="37" y="232"/>
                  <a:pt x="38" y="231"/>
                  <a:pt x="39" y="230"/>
                </a:cubicBezTo>
                <a:cubicBezTo>
                  <a:pt x="26" y="241"/>
                  <a:pt x="5" y="259"/>
                  <a:pt x="3" y="261"/>
                </a:cubicBezTo>
                <a:cubicBezTo>
                  <a:pt x="1" y="263"/>
                  <a:pt x="0" y="264"/>
                  <a:pt x="0" y="266"/>
                </a:cubicBezTo>
                <a:cubicBezTo>
                  <a:pt x="1" y="267"/>
                  <a:pt x="3" y="267"/>
                  <a:pt x="6" y="264"/>
                </a:cubicBezTo>
                <a:cubicBezTo>
                  <a:pt x="12" y="259"/>
                  <a:pt x="19" y="253"/>
                  <a:pt x="27" y="246"/>
                </a:cubicBezTo>
                <a:cubicBezTo>
                  <a:pt x="27" y="246"/>
                  <a:pt x="27" y="246"/>
                  <a:pt x="27" y="246"/>
                </a:cubicBezTo>
                <a:cubicBezTo>
                  <a:pt x="27" y="246"/>
                  <a:pt x="27" y="247"/>
                  <a:pt x="26" y="247"/>
                </a:cubicBezTo>
                <a:cubicBezTo>
                  <a:pt x="34" y="241"/>
                  <a:pt x="54" y="225"/>
                  <a:pt x="75" y="222"/>
                </a:cubicBezTo>
                <a:cubicBezTo>
                  <a:pt x="114" y="188"/>
                  <a:pt x="151" y="162"/>
                  <a:pt x="183" y="136"/>
                </a:cubicBezTo>
                <a:cubicBezTo>
                  <a:pt x="238" y="90"/>
                  <a:pt x="291" y="46"/>
                  <a:pt x="295" y="20"/>
                </a:cubicBezTo>
                <a:cubicBezTo>
                  <a:pt x="297" y="10"/>
                  <a:pt x="293" y="0"/>
                  <a:pt x="27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" name="未知">
            <a:extLst>
              <a:ext uri="{FF2B5EF4-FFF2-40B4-BE49-F238E27FC236}">
                <a16:creationId xmlns:a16="http://schemas.microsoft.com/office/drawing/2014/main" id="{D67E4632-382F-A34A-A83B-4DEBF2744A96}"/>
              </a:ext>
            </a:extLst>
          </p:cNvPr>
          <p:cNvSpPr>
            <a:spLocks/>
          </p:cNvSpPr>
          <p:nvPr/>
        </p:nvSpPr>
        <p:spPr bwMode="auto">
          <a:xfrm>
            <a:off x="2520950" y="3311525"/>
            <a:ext cx="341313" cy="341313"/>
          </a:xfrm>
          <a:custGeom>
            <a:avLst/>
            <a:gdLst>
              <a:gd name="T0" fmla="*/ 2147483646 w 91"/>
              <a:gd name="T1" fmla="*/ 2147483646 h 91"/>
              <a:gd name="T2" fmla="*/ 2147483646 w 91"/>
              <a:gd name="T3" fmla="*/ 2147483646 h 91"/>
              <a:gd name="T4" fmla="*/ 2147483646 w 91"/>
              <a:gd name="T5" fmla="*/ 2147483646 h 91"/>
              <a:gd name="T6" fmla="*/ 2147483646 w 91"/>
              <a:gd name="T7" fmla="*/ 2147483646 h 91"/>
              <a:gd name="T8" fmla="*/ 2147483646 w 91"/>
              <a:gd name="T9" fmla="*/ 2147483646 h 91"/>
              <a:gd name="T10" fmla="*/ 2147483646 w 91"/>
              <a:gd name="T11" fmla="*/ 2147483646 h 91"/>
              <a:gd name="T12" fmla="*/ 2147483646 w 91"/>
              <a:gd name="T13" fmla="*/ 2147483646 h 91"/>
              <a:gd name="T14" fmla="*/ 2147483646 w 91"/>
              <a:gd name="T15" fmla="*/ 2147483646 h 91"/>
              <a:gd name="T16" fmla="*/ 2147483646 w 91"/>
              <a:gd name="T17" fmla="*/ 2147483646 h 91"/>
              <a:gd name="T18" fmla="*/ 2147483646 w 91"/>
              <a:gd name="T19" fmla="*/ 2147483646 h 91"/>
              <a:gd name="T20" fmla="*/ 2147483646 w 91"/>
              <a:gd name="T21" fmla="*/ 0 h 91"/>
              <a:gd name="T22" fmla="*/ 2147483646 w 91"/>
              <a:gd name="T23" fmla="*/ 2147483646 h 91"/>
              <a:gd name="T24" fmla="*/ 2147483646 w 91"/>
              <a:gd name="T25" fmla="*/ 2147483646 h 9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91"/>
              <a:gd name="T40" fmla="*/ 0 h 91"/>
              <a:gd name="T41" fmla="*/ 91 w 91"/>
              <a:gd name="T42" fmla="*/ 91 h 91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91" h="91">
                <a:moveTo>
                  <a:pt x="33" y="37"/>
                </a:moveTo>
                <a:cubicBezTo>
                  <a:pt x="17" y="60"/>
                  <a:pt x="17" y="60"/>
                  <a:pt x="17" y="60"/>
                </a:cubicBezTo>
                <a:cubicBezTo>
                  <a:pt x="12" y="68"/>
                  <a:pt x="8" y="76"/>
                  <a:pt x="4" y="83"/>
                </a:cubicBezTo>
                <a:cubicBezTo>
                  <a:pt x="0" y="90"/>
                  <a:pt x="4" y="91"/>
                  <a:pt x="11" y="91"/>
                </a:cubicBezTo>
                <a:cubicBezTo>
                  <a:pt x="17" y="91"/>
                  <a:pt x="21" y="90"/>
                  <a:pt x="26" y="86"/>
                </a:cubicBezTo>
                <a:cubicBezTo>
                  <a:pt x="30" y="83"/>
                  <a:pt x="35" y="79"/>
                  <a:pt x="39" y="76"/>
                </a:cubicBezTo>
                <a:cubicBezTo>
                  <a:pt x="40" y="72"/>
                  <a:pt x="42" y="68"/>
                  <a:pt x="45" y="64"/>
                </a:cubicBezTo>
                <a:cubicBezTo>
                  <a:pt x="44" y="65"/>
                  <a:pt x="43" y="66"/>
                  <a:pt x="43" y="66"/>
                </a:cubicBezTo>
                <a:cubicBezTo>
                  <a:pt x="42" y="66"/>
                  <a:pt x="42" y="66"/>
                  <a:pt x="42" y="66"/>
                </a:cubicBezTo>
                <a:cubicBezTo>
                  <a:pt x="55" y="47"/>
                  <a:pt x="78" y="13"/>
                  <a:pt x="87" y="3"/>
                </a:cubicBezTo>
                <a:cubicBezTo>
                  <a:pt x="89" y="2"/>
                  <a:pt x="90" y="1"/>
                  <a:pt x="91" y="0"/>
                </a:cubicBezTo>
                <a:cubicBezTo>
                  <a:pt x="70" y="3"/>
                  <a:pt x="50" y="19"/>
                  <a:pt x="42" y="25"/>
                </a:cubicBezTo>
                <a:cubicBezTo>
                  <a:pt x="39" y="29"/>
                  <a:pt x="36" y="33"/>
                  <a:pt x="33" y="3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" name="未知">
            <a:extLst>
              <a:ext uri="{FF2B5EF4-FFF2-40B4-BE49-F238E27FC236}">
                <a16:creationId xmlns:a16="http://schemas.microsoft.com/office/drawing/2014/main" id="{4F140843-DD4C-8540-A8C4-0F560E9A44B8}"/>
              </a:ext>
            </a:extLst>
          </p:cNvPr>
          <p:cNvSpPr>
            <a:spLocks/>
          </p:cNvSpPr>
          <p:nvPr/>
        </p:nvSpPr>
        <p:spPr bwMode="auto">
          <a:xfrm>
            <a:off x="4540250" y="3213100"/>
            <a:ext cx="608013" cy="360363"/>
          </a:xfrm>
          <a:custGeom>
            <a:avLst/>
            <a:gdLst>
              <a:gd name="T0" fmla="*/ 2147483646 w 162"/>
              <a:gd name="T1" fmla="*/ 2147483646 h 96"/>
              <a:gd name="T2" fmla="*/ 2147483646 w 162"/>
              <a:gd name="T3" fmla="*/ 2147483646 h 96"/>
              <a:gd name="T4" fmla="*/ 2147483646 w 162"/>
              <a:gd name="T5" fmla="*/ 2147483646 h 96"/>
              <a:gd name="T6" fmla="*/ 2147483646 w 162"/>
              <a:gd name="T7" fmla="*/ 2147483646 h 96"/>
              <a:gd name="T8" fmla="*/ 2147483646 w 162"/>
              <a:gd name="T9" fmla="*/ 2147483646 h 96"/>
              <a:gd name="T10" fmla="*/ 2147483646 w 162"/>
              <a:gd name="T11" fmla="*/ 2147483646 h 96"/>
              <a:gd name="T12" fmla="*/ 2147483646 w 162"/>
              <a:gd name="T13" fmla="*/ 2147483646 h 96"/>
              <a:gd name="T14" fmla="*/ 2147483646 w 162"/>
              <a:gd name="T15" fmla="*/ 2147483646 h 96"/>
              <a:gd name="T16" fmla="*/ 2147483646 w 162"/>
              <a:gd name="T17" fmla="*/ 2147483646 h 96"/>
              <a:gd name="T18" fmla="*/ 2147483646 w 162"/>
              <a:gd name="T19" fmla="*/ 2147483646 h 96"/>
              <a:gd name="T20" fmla="*/ 2147483646 w 162"/>
              <a:gd name="T21" fmla="*/ 2147483646 h 96"/>
              <a:gd name="T22" fmla="*/ 2147483646 w 162"/>
              <a:gd name="T23" fmla="*/ 2147483646 h 96"/>
              <a:gd name="T24" fmla="*/ 2147483646 w 162"/>
              <a:gd name="T25" fmla="*/ 2147483646 h 96"/>
              <a:gd name="T26" fmla="*/ 2147483646 w 162"/>
              <a:gd name="T27" fmla="*/ 2147483646 h 96"/>
              <a:gd name="T28" fmla="*/ 2147483646 w 162"/>
              <a:gd name="T29" fmla="*/ 2147483646 h 96"/>
              <a:gd name="T30" fmla="*/ 2147483646 w 162"/>
              <a:gd name="T31" fmla="*/ 2147483646 h 96"/>
              <a:gd name="T32" fmla="*/ 2147483646 w 162"/>
              <a:gd name="T33" fmla="*/ 2147483646 h 96"/>
              <a:gd name="T34" fmla="*/ 2147483646 w 162"/>
              <a:gd name="T35" fmla="*/ 2147483646 h 96"/>
              <a:gd name="T36" fmla="*/ 2147483646 w 162"/>
              <a:gd name="T37" fmla="*/ 2147483646 h 9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62"/>
              <a:gd name="T58" fmla="*/ 0 h 96"/>
              <a:gd name="T59" fmla="*/ 162 w 162"/>
              <a:gd name="T60" fmla="*/ 96 h 9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62" h="96">
                <a:moveTo>
                  <a:pt x="155" y="1"/>
                </a:moveTo>
                <a:cubicBezTo>
                  <a:pt x="146" y="0"/>
                  <a:pt x="136" y="2"/>
                  <a:pt x="127" y="6"/>
                </a:cubicBezTo>
                <a:cubicBezTo>
                  <a:pt x="117" y="10"/>
                  <a:pt x="101" y="20"/>
                  <a:pt x="91" y="28"/>
                </a:cubicBezTo>
                <a:cubicBezTo>
                  <a:pt x="72" y="42"/>
                  <a:pt x="59" y="55"/>
                  <a:pt x="44" y="69"/>
                </a:cubicBezTo>
                <a:cubicBezTo>
                  <a:pt x="43" y="68"/>
                  <a:pt x="43" y="68"/>
                  <a:pt x="43" y="68"/>
                </a:cubicBezTo>
                <a:cubicBezTo>
                  <a:pt x="50" y="58"/>
                  <a:pt x="77" y="18"/>
                  <a:pt x="87" y="8"/>
                </a:cubicBezTo>
                <a:cubicBezTo>
                  <a:pt x="88" y="7"/>
                  <a:pt x="89" y="6"/>
                  <a:pt x="90" y="5"/>
                </a:cubicBezTo>
                <a:cubicBezTo>
                  <a:pt x="73" y="9"/>
                  <a:pt x="56" y="1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37" y="36"/>
                  <a:pt x="32" y="42"/>
                  <a:pt x="26" y="51"/>
                </a:cubicBezTo>
                <a:cubicBezTo>
                  <a:pt x="17" y="65"/>
                  <a:pt x="8" y="77"/>
                  <a:pt x="3" y="88"/>
                </a:cubicBezTo>
                <a:cubicBezTo>
                  <a:pt x="0" y="95"/>
                  <a:pt x="2" y="96"/>
                  <a:pt x="11" y="96"/>
                </a:cubicBezTo>
                <a:cubicBezTo>
                  <a:pt x="17" y="96"/>
                  <a:pt x="20" y="95"/>
                  <a:pt x="25" y="91"/>
                </a:cubicBezTo>
                <a:cubicBezTo>
                  <a:pt x="36" y="83"/>
                  <a:pt x="62" y="59"/>
                  <a:pt x="86" y="39"/>
                </a:cubicBezTo>
                <a:cubicBezTo>
                  <a:pt x="102" y="26"/>
                  <a:pt x="113" y="18"/>
                  <a:pt x="127" y="12"/>
                </a:cubicBezTo>
                <a:cubicBezTo>
                  <a:pt x="133" y="9"/>
                  <a:pt x="140" y="7"/>
                  <a:pt x="144" y="9"/>
                </a:cubicBezTo>
                <a:cubicBezTo>
                  <a:pt x="145" y="9"/>
                  <a:pt x="145" y="10"/>
                  <a:pt x="146" y="10"/>
                </a:cubicBezTo>
                <a:cubicBezTo>
                  <a:pt x="151" y="8"/>
                  <a:pt x="157" y="5"/>
                  <a:pt x="162" y="2"/>
                </a:cubicBezTo>
                <a:cubicBezTo>
                  <a:pt x="160" y="1"/>
                  <a:pt x="157" y="1"/>
                  <a:pt x="155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" name="未知">
            <a:extLst>
              <a:ext uri="{FF2B5EF4-FFF2-40B4-BE49-F238E27FC236}">
                <a16:creationId xmlns:a16="http://schemas.microsoft.com/office/drawing/2014/main" id="{FDEFAF5B-CC46-824E-8D00-FB497001C308}"/>
              </a:ext>
            </a:extLst>
          </p:cNvPr>
          <p:cNvSpPr>
            <a:spLocks/>
          </p:cNvSpPr>
          <p:nvPr/>
        </p:nvSpPr>
        <p:spPr bwMode="auto">
          <a:xfrm>
            <a:off x="4891088" y="3213100"/>
            <a:ext cx="314325" cy="360363"/>
          </a:xfrm>
          <a:custGeom>
            <a:avLst/>
            <a:gdLst>
              <a:gd name="T0" fmla="*/ 2147483646 w 84"/>
              <a:gd name="T1" fmla="*/ 0 h 96"/>
              <a:gd name="T2" fmla="*/ 2147483646 w 84"/>
              <a:gd name="T3" fmla="*/ 2147483646 h 96"/>
              <a:gd name="T4" fmla="*/ 2147483646 w 84"/>
              <a:gd name="T5" fmla="*/ 2147483646 h 96"/>
              <a:gd name="T6" fmla="*/ 2147483646 w 84"/>
              <a:gd name="T7" fmla="*/ 2147483646 h 96"/>
              <a:gd name="T8" fmla="*/ 2147483646 w 84"/>
              <a:gd name="T9" fmla="*/ 2147483646 h 96"/>
              <a:gd name="T10" fmla="*/ 0 w 84"/>
              <a:gd name="T11" fmla="*/ 2147483646 h 96"/>
              <a:gd name="T12" fmla="*/ 2147483646 w 84"/>
              <a:gd name="T13" fmla="*/ 2147483646 h 96"/>
              <a:gd name="T14" fmla="*/ 2147483646 w 84"/>
              <a:gd name="T15" fmla="*/ 2147483646 h 96"/>
              <a:gd name="T16" fmla="*/ 2147483646 w 84"/>
              <a:gd name="T17" fmla="*/ 2147483646 h 96"/>
              <a:gd name="T18" fmla="*/ 2147483646 w 84"/>
              <a:gd name="T19" fmla="*/ 2147483646 h 96"/>
              <a:gd name="T20" fmla="*/ 2147483646 w 84"/>
              <a:gd name="T21" fmla="*/ 2147483646 h 96"/>
              <a:gd name="T22" fmla="*/ 2147483646 w 84"/>
              <a:gd name="T23" fmla="*/ 2147483646 h 96"/>
              <a:gd name="T24" fmla="*/ 2147483646 w 84"/>
              <a:gd name="T25" fmla="*/ 2147483646 h 96"/>
              <a:gd name="T26" fmla="*/ 2147483646 w 84"/>
              <a:gd name="T27" fmla="*/ 0 h 9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84"/>
              <a:gd name="T43" fmla="*/ 0 h 96"/>
              <a:gd name="T44" fmla="*/ 84 w 84"/>
              <a:gd name="T45" fmla="*/ 96 h 9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84" h="96">
                <a:moveTo>
                  <a:pt x="69" y="0"/>
                </a:moveTo>
                <a:cubicBezTo>
                  <a:pt x="64" y="3"/>
                  <a:pt x="58" y="6"/>
                  <a:pt x="53" y="8"/>
                </a:cubicBezTo>
                <a:cubicBezTo>
                  <a:pt x="57" y="11"/>
                  <a:pt x="55" y="19"/>
                  <a:pt x="52" y="23"/>
                </a:cubicBezTo>
                <a:cubicBezTo>
                  <a:pt x="47" y="28"/>
                  <a:pt x="41" y="29"/>
                  <a:pt x="35" y="30"/>
                </a:cubicBezTo>
                <a:cubicBezTo>
                  <a:pt x="27" y="31"/>
                  <a:pt x="17" y="35"/>
                  <a:pt x="12" y="40"/>
                </a:cubicBezTo>
                <a:cubicBezTo>
                  <a:pt x="8" y="44"/>
                  <a:pt x="1" y="56"/>
                  <a:pt x="0" y="70"/>
                </a:cubicBezTo>
                <a:cubicBezTo>
                  <a:pt x="0" y="88"/>
                  <a:pt x="8" y="96"/>
                  <a:pt x="19" y="96"/>
                </a:cubicBezTo>
                <a:cubicBezTo>
                  <a:pt x="19" y="96"/>
                  <a:pt x="20" y="95"/>
                  <a:pt x="20" y="95"/>
                </a:cubicBezTo>
                <a:cubicBezTo>
                  <a:pt x="24" y="90"/>
                  <a:pt x="28" y="85"/>
                  <a:pt x="32" y="80"/>
                </a:cubicBezTo>
                <a:cubicBezTo>
                  <a:pt x="28" y="78"/>
                  <a:pt x="27" y="72"/>
                  <a:pt x="26" y="62"/>
                </a:cubicBezTo>
                <a:cubicBezTo>
                  <a:pt x="25" y="52"/>
                  <a:pt x="27" y="45"/>
                  <a:pt x="30" y="40"/>
                </a:cubicBezTo>
                <a:cubicBezTo>
                  <a:pt x="34" y="35"/>
                  <a:pt x="43" y="34"/>
                  <a:pt x="54" y="32"/>
                </a:cubicBezTo>
                <a:cubicBezTo>
                  <a:pt x="66" y="30"/>
                  <a:pt x="76" y="28"/>
                  <a:pt x="80" y="21"/>
                </a:cubicBezTo>
                <a:cubicBezTo>
                  <a:pt x="84" y="12"/>
                  <a:pt x="79" y="4"/>
                  <a:pt x="6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" name="未知">
            <a:extLst>
              <a:ext uri="{FF2B5EF4-FFF2-40B4-BE49-F238E27FC236}">
                <a16:creationId xmlns:a16="http://schemas.microsoft.com/office/drawing/2014/main" id="{F7A912DD-B23D-4344-A152-DE017227EE29}"/>
              </a:ext>
            </a:extLst>
          </p:cNvPr>
          <p:cNvSpPr>
            <a:spLocks/>
          </p:cNvSpPr>
          <p:nvPr/>
        </p:nvSpPr>
        <p:spPr bwMode="auto">
          <a:xfrm>
            <a:off x="4959350" y="3348038"/>
            <a:ext cx="319088" cy="220662"/>
          </a:xfrm>
          <a:custGeom>
            <a:avLst/>
            <a:gdLst>
              <a:gd name="T0" fmla="*/ 2147483646 w 85"/>
              <a:gd name="T1" fmla="*/ 2147483646 h 59"/>
              <a:gd name="T2" fmla="*/ 2147483646 w 85"/>
              <a:gd name="T3" fmla="*/ 2147483646 h 59"/>
              <a:gd name="T4" fmla="*/ 2147483646 w 85"/>
              <a:gd name="T5" fmla="*/ 2147483646 h 59"/>
              <a:gd name="T6" fmla="*/ 2147483646 w 85"/>
              <a:gd name="T7" fmla="*/ 2147483646 h 59"/>
              <a:gd name="T8" fmla="*/ 2147483646 w 85"/>
              <a:gd name="T9" fmla="*/ 2147483646 h 59"/>
              <a:gd name="T10" fmla="*/ 2147483646 w 85"/>
              <a:gd name="T11" fmla="*/ 2147483646 h 59"/>
              <a:gd name="T12" fmla="*/ 0 w 85"/>
              <a:gd name="T13" fmla="*/ 2147483646 h 59"/>
              <a:gd name="T14" fmla="*/ 2147483646 w 85"/>
              <a:gd name="T15" fmla="*/ 2147483646 h 59"/>
              <a:gd name="T16" fmla="*/ 2147483646 w 85"/>
              <a:gd name="T17" fmla="*/ 2147483646 h 59"/>
              <a:gd name="T18" fmla="*/ 2147483646 w 85"/>
              <a:gd name="T19" fmla="*/ 2147483646 h 5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5"/>
              <a:gd name="T31" fmla="*/ 0 h 59"/>
              <a:gd name="T32" fmla="*/ 85 w 85"/>
              <a:gd name="T33" fmla="*/ 59 h 5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5" h="59">
                <a:moveTo>
                  <a:pt x="84" y="2"/>
                </a:moveTo>
                <a:cubicBezTo>
                  <a:pt x="82" y="0"/>
                  <a:pt x="77" y="5"/>
                  <a:pt x="77" y="5"/>
                </a:cubicBezTo>
                <a:cubicBezTo>
                  <a:pt x="70" y="11"/>
                  <a:pt x="62" y="18"/>
                  <a:pt x="50" y="28"/>
                </a:cubicBezTo>
                <a:cubicBezTo>
                  <a:pt x="42" y="35"/>
                  <a:pt x="34" y="39"/>
                  <a:pt x="29" y="42"/>
                </a:cubicBezTo>
                <a:cubicBezTo>
                  <a:pt x="23" y="45"/>
                  <a:pt x="19" y="47"/>
                  <a:pt x="15" y="46"/>
                </a:cubicBezTo>
                <a:cubicBezTo>
                  <a:pt x="14" y="46"/>
                  <a:pt x="13" y="45"/>
                  <a:pt x="12" y="44"/>
                </a:cubicBezTo>
                <a:cubicBezTo>
                  <a:pt x="8" y="49"/>
                  <a:pt x="4" y="54"/>
                  <a:pt x="0" y="59"/>
                </a:cubicBezTo>
                <a:cubicBezTo>
                  <a:pt x="17" y="59"/>
                  <a:pt x="36" y="46"/>
                  <a:pt x="46" y="38"/>
                </a:cubicBezTo>
                <a:cubicBezTo>
                  <a:pt x="59" y="28"/>
                  <a:pt x="71" y="17"/>
                  <a:pt x="78" y="10"/>
                </a:cubicBezTo>
                <a:cubicBezTo>
                  <a:pt x="80" y="9"/>
                  <a:pt x="85" y="4"/>
                  <a:pt x="84" y="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" name="未知">
            <a:extLst>
              <a:ext uri="{FF2B5EF4-FFF2-40B4-BE49-F238E27FC236}">
                <a16:creationId xmlns:a16="http://schemas.microsoft.com/office/drawing/2014/main" id="{DB7CE014-0639-B740-B15D-49EDBFB10C18}"/>
              </a:ext>
            </a:extLst>
          </p:cNvPr>
          <p:cNvSpPr>
            <a:spLocks/>
          </p:cNvSpPr>
          <p:nvPr/>
        </p:nvSpPr>
        <p:spPr bwMode="auto">
          <a:xfrm>
            <a:off x="6851650" y="3435350"/>
            <a:ext cx="230188" cy="138113"/>
          </a:xfrm>
          <a:custGeom>
            <a:avLst/>
            <a:gdLst>
              <a:gd name="T0" fmla="*/ 2147483646 w 61"/>
              <a:gd name="T1" fmla="*/ 2147483646 h 37"/>
              <a:gd name="T2" fmla="*/ 2147483646 w 61"/>
              <a:gd name="T3" fmla="*/ 2147483646 h 37"/>
              <a:gd name="T4" fmla="*/ 2147483646 w 61"/>
              <a:gd name="T5" fmla="*/ 2147483646 h 37"/>
              <a:gd name="T6" fmla="*/ 2147483646 w 61"/>
              <a:gd name="T7" fmla="*/ 2147483646 h 37"/>
              <a:gd name="T8" fmla="*/ 2147483646 w 61"/>
              <a:gd name="T9" fmla="*/ 2147483646 h 37"/>
              <a:gd name="T10" fmla="*/ 0 w 61"/>
              <a:gd name="T11" fmla="*/ 2147483646 h 37"/>
              <a:gd name="T12" fmla="*/ 2147483646 w 61"/>
              <a:gd name="T13" fmla="*/ 2147483646 h 37"/>
              <a:gd name="T14" fmla="*/ 2147483646 w 61"/>
              <a:gd name="T15" fmla="*/ 2147483646 h 37"/>
              <a:gd name="T16" fmla="*/ 2147483646 w 61"/>
              <a:gd name="T17" fmla="*/ 2147483646 h 37"/>
              <a:gd name="T18" fmla="*/ 2147483646 w 61"/>
              <a:gd name="T19" fmla="*/ 2147483646 h 3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1"/>
              <a:gd name="T31" fmla="*/ 0 h 37"/>
              <a:gd name="T32" fmla="*/ 61 w 61"/>
              <a:gd name="T33" fmla="*/ 37 h 3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1" h="37">
                <a:moveTo>
                  <a:pt x="59" y="1"/>
                </a:moveTo>
                <a:cubicBezTo>
                  <a:pt x="58" y="0"/>
                  <a:pt x="55" y="3"/>
                  <a:pt x="50" y="7"/>
                </a:cubicBezTo>
                <a:cubicBezTo>
                  <a:pt x="44" y="12"/>
                  <a:pt x="40" y="16"/>
                  <a:pt x="33" y="21"/>
                </a:cubicBezTo>
                <a:cubicBezTo>
                  <a:pt x="25" y="27"/>
                  <a:pt x="19" y="29"/>
                  <a:pt x="14" y="31"/>
                </a:cubicBezTo>
                <a:cubicBezTo>
                  <a:pt x="12" y="31"/>
                  <a:pt x="6" y="32"/>
                  <a:pt x="4" y="31"/>
                </a:cubicBezTo>
                <a:cubicBezTo>
                  <a:pt x="2" y="32"/>
                  <a:pt x="1" y="33"/>
                  <a:pt x="0" y="35"/>
                </a:cubicBezTo>
                <a:cubicBezTo>
                  <a:pt x="4" y="37"/>
                  <a:pt x="10" y="36"/>
                  <a:pt x="14" y="35"/>
                </a:cubicBezTo>
                <a:cubicBezTo>
                  <a:pt x="19" y="34"/>
                  <a:pt x="26" y="32"/>
                  <a:pt x="35" y="26"/>
                </a:cubicBezTo>
                <a:cubicBezTo>
                  <a:pt x="42" y="21"/>
                  <a:pt x="47" y="16"/>
                  <a:pt x="52" y="11"/>
                </a:cubicBezTo>
                <a:cubicBezTo>
                  <a:pt x="58" y="6"/>
                  <a:pt x="61" y="3"/>
                  <a:pt x="59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" name="未知">
            <a:extLst>
              <a:ext uri="{FF2B5EF4-FFF2-40B4-BE49-F238E27FC236}">
                <a16:creationId xmlns:a16="http://schemas.microsoft.com/office/drawing/2014/main" id="{6979DDEF-43CD-5F47-9151-46322205783C}"/>
              </a:ext>
            </a:extLst>
          </p:cNvPr>
          <p:cNvSpPr>
            <a:spLocks/>
          </p:cNvSpPr>
          <p:nvPr/>
        </p:nvSpPr>
        <p:spPr bwMode="auto">
          <a:xfrm>
            <a:off x="3511550" y="3435350"/>
            <a:ext cx="355600" cy="225425"/>
          </a:xfrm>
          <a:custGeom>
            <a:avLst/>
            <a:gdLst>
              <a:gd name="T0" fmla="*/ 2147483646 w 95"/>
              <a:gd name="T1" fmla="*/ 2147483646 h 60"/>
              <a:gd name="T2" fmla="*/ 2147483646 w 95"/>
              <a:gd name="T3" fmla="*/ 2147483646 h 60"/>
              <a:gd name="T4" fmla="*/ 2147483646 w 95"/>
              <a:gd name="T5" fmla="*/ 2147483646 h 60"/>
              <a:gd name="T6" fmla="*/ 2147483646 w 95"/>
              <a:gd name="T7" fmla="*/ 2147483646 h 60"/>
              <a:gd name="T8" fmla="*/ 2147483646 w 95"/>
              <a:gd name="T9" fmla="*/ 2147483646 h 60"/>
              <a:gd name="T10" fmla="*/ 2147483646 w 95"/>
              <a:gd name="T11" fmla="*/ 2147483646 h 60"/>
              <a:gd name="T12" fmla="*/ 0 w 95"/>
              <a:gd name="T13" fmla="*/ 2147483646 h 60"/>
              <a:gd name="T14" fmla="*/ 2147483646 w 95"/>
              <a:gd name="T15" fmla="*/ 2147483646 h 60"/>
              <a:gd name="T16" fmla="*/ 2147483646 w 95"/>
              <a:gd name="T17" fmla="*/ 2147483646 h 60"/>
              <a:gd name="T18" fmla="*/ 2147483646 w 95"/>
              <a:gd name="T19" fmla="*/ 2147483646 h 60"/>
              <a:gd name="T20" fmla="*/ 2147483646 w 95"/>
              <a:gd name="T21" fmla="*/ 2147483646 h 6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95"/>
              <a:gd name="T34" fmla="*/ 0 h 60"/>
              <a:gd name="T35" fmla="*/ 95 w 95"/>
              <a:gd name="T36" fmla="*/ 60 h 6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95" h="60">
                <a:moveTo>
                  <a:pt x="94" y="1"/>
                </a:moveTo>
                <a:cubicBezTo>
                  <a:pt x="92" y="0"/>
                  <a:pt x="89" y="3"/>
                  <a:pt x="86" y="5"/>
                </a:cubicBezTo>
                <a:cubicBezTo>
                  <a:pt x="80" y="11"/>
                  <a:pt x="71" y="18"/>
                  <a:pt x="60" y="28"/>
                </a:cubicBezTo>
                <a:cubicBezTo>
                  <a:pt x="51" y="35"/>
                  <a:pt x="41" y="42"/>
                  <a:pt x="35" y="45"/>
                </a:cubicBezTo>
                <a:cubicBezTo>
                  <a:pt x="31" y="47"/>
                  <a:pt x="25" y="49"/>
                  <a:pt x="23" y="47"/>
                </a:cubicBezTo>
                <a:cubicBezTo>
                  <a:pt x="22" y="46"/>
                  <a:pt x="21" y="45"/>
                  <a:pt x="21" y="44"/>
                </a:cubicBezTo>
                <a:cubicBezTo>
                  <a:pt x="14" y="48"/>
                  <a:pt x="7" y="53"/>
                  <a:pt x="0" y="58"/>
                </a:cubicBezTo>
                <a:cubicBezTo>
                  <a:pt x="2" y="59"/>
                  <a:pt x="5" y="60"/>
                  <a:pt x="9" y="60"/>
                </a:cubicBezTo>
                <a:cubicBezTo>
                  <a:pt x="27" y="60"/>
                  <a:pt x="45" y="46"/>
                  <a:pt x="56" y="38"/>
                </a:cubicBezTo>
                <a:cubicBezTo>
                  <a:pt x="66" y="29"/>
                  <a:pt x="80" y="18"/>
                  <a:pt x="87" y="11"/>
                </a:cubicBezTo>
                <a:cubicBezTo>
                  <a:pt x="93" y="6"/>
                  <a:pt x="95" y="3"/>
                  <a:pt x="94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" name="未知">
            <a:extLst>
              <a:ext uri="{FF2B5EF4-FFF2-40B4-BE49-F238E27FC236}">
                <a16:creationId xmlns:a16="http://schemas.microsoft.com/office/drawing/2014/main" id="{03C74C19-BCE6-1841-99D5-80DE6D11CF0D}"/>
              </a:ext>
            </a:extLst>
          </p:cNvPr>
          <p:cNvSpPr>
            <a:spLocks/>
          </p:cNvSpPr>
          <p:nvPr/>
        </p:nvSpPr>
        <p:spPr bwMode="auto">
          <a:xfrm>
            <a:off x="3484563" y="3292475"/>
            <a:ext cx="327025" cy="360363"/>
          </a:xfrm>
          <a:custGeom>
            <a:avLst/>
            <a:gdLst>
              <a:gd name="T0" fmla="*/ 2147483646 w 87"/>
              <a:gd name="T1" fmla="*/ 2147483646 h 96"/>
              <a:gd name="T2" fmla="*/ 2147483646 w 87"/>
              <a:gd name="T3" fmla="*/ 2147483646 h 96"/>
              <a:gd name="T4" fmla="*/ 2147483646 w 87"/>
              <a:gd name="T5" fmla="*/ 2147483646 h 96"/>
              <a:gd name="T6" fmla="*/ 2147483646 w 87"/>
              <a:gd name="T7" fmla="*/ 2147483646 h 96"/>
              <a:gd name="T8" fmla="*/ 0 w 87"/>
              <a:gd name="T9" fmla="*/ 2147483646 h 96"/>
              <a:gd name="T10" fmla="*/ 2147483646 w 87"/>
              <a:gd name="T11" fmla="*/ 2147483646 h 96"/>
              <a:gd name="T12" fmla="*/ 2147483646 w 87"/>
              <a:gd name="T13" fmla="*/ 2147483646 h 96"/>
              <a:gd name="T14" fmla="*/ 2147483646 w 87"/>
              <a:gd name="T15" fmla="*/ 2147483646 h 96"/>
              <a:gd name="T16" fmla="*/ 2147483646 w 87"/>
              <a:gd name="T17" fmla="*/ 2147483646 h 96"/>
              <a:gd name="T18" fmla="*/ 2147483646 w 87"/>
              <a:gd name="T19" fmla="*/ 2147483646 h 96"/>
              <a:gd name="T20" fmla="*/ 2147483646 w 87"/>
              <a:gd name="T21" fmla="*/ 2147483646 h 9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87"/>
              <a:gd name="T34" fmla="*/ 0 h 96"/>
              <a:gd name="T35" fmla="*/ 87 w 87"/>
              <a:gd name="T36" fmla="*/ 96 h 9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87" h="96">
                <a:moveTo>
                  <a:pt x="74" y="1"/>
                </a:moveTo>
                <a:cubicBezTo>
                  <a:pt x="66" y="1"/>
                  <a:pt x="57" y="7"/>
                  <a:pt x="45" y="19"/>
                </a:cubicBezTo>
                <a:cubicBezTo>
                  <a:pt x="35" y="37"/>
                  <a:pt x="23" y="53"/>
                  <a:pt x="8" y="66"/>
                </a:cubicBezTo>
                <a:cubicBezTo>
                  <a:pt x="8" y="66"/>
                  <a:pt x="8" y="66"/>
                  <a:pt x="8" y="66"/>
                </a:cubicBezTo>
                <a:cubicBezTo>
                  <a:pt x="3" y="72"/>
                  <a:pt x="0" y="80"/>
                  <a:pt x="0" y="86"/>
                </a:cubicBezTo>
                <a:cubicBezTo>
                  <a:pt x="0" y="90"/>
                  <a:pt x="3" y="94"/>
                  <a:pt x="7" y="96"/>
                </a:cubicBezTo>
                <a:cubicBezTo>
                  <a:pt x="14" y="91"/>
                  <a:pt x="21" y="86"/>
                  <a:pt x="28" y="82"/>
                </a:cubicBezTo>
                <a:cubicBezTo>
                  <a:pt x="28" y="80"/>
                  <a:pt x="29" y="76"/>
                  <a:pt x="31" y="72"/>
                </a:cubicBezTo>
                <a:cubicBezTo>
                  <a:pt x="36" y="64"/>
                  <a:pt x="43" y="54"/>
                  <a:pt x="50" y="46"/>
                </a:cubicBezTo>
                <a:cubicBezTo>
                  <a:pt x="62" y="31"/>
                  <a:pt x="74" y="18"/>
                  <a:pt x="81" y="9"/>
                </a:cubicBezTo>
                <a:cubicBezTo>
                  <a:pt x="87" y="3"/>
                  <a:pt x="85" y="0"/>
                  <a:pt x="74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37" name="图片 25" descr="羽毛.png">
            <a:extLst>
              <a:ext uri="{FF2B5EF4-FFF2-40B4-BE49-F238E27FC236}">
                <a16:creationId xmlns:a16="http://schemas.microsoft.com/office/drawing/2014/main" id="{D712DEC3-5E62-214A-B8DA-981843DF52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50554">
            <a:off x="7875588" y="-982663"/>
            <a:ext cx="1239837" cy="3965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未知">
            <a:extLst>
              <a:ext uri="{FF2B5EF4-FFF2-40B4-BE49-F238E27FC236}">
                <a16:creationId xmlns:a16="http://schemas.microsoft.com/office/drawing/2014/main" id="{350396C9-8D97-9642-8567-9040D881DDFB}"/>
              </a:ext>
            </a:extLst>
          </p:cNvPr>
          <p:cNvSpPr>
            <a:spLocks/>
          </p:cNvSpPr>
          <p:nvPr/>
        </p:nvSpPr>
        <p:spPr bwMode="auto">
          <a:xfrm>
            <a:off x="4572000" y="2420938"/>
            <a:ext cx="1112838" cy="1001712"/>
          </a:xfrm>
          <a:custGeom>
            <a:avLst/>
            <a:gdLst>
              <a:gd name="T0" fmla="*/ 2147483646 w 297"/>
              <a:gd name="T1" fmla="*/ 0 h 267"/>
              <a:gd name="T2" fmla="*/ 2147483646 w 297"/>
              <a:gd name="T3" fmla="*/ 2147483646 h 267"/>
              <a:gd name="T4" fmla="*/ 2147483646 w 297"/>
              <a:gd name="T5" fmla="*/ 2147483646 h 267"/>
              <a:gd name="T6" fmla="*/ 2147483646 w 297"/>
              <a:gd name="T7" fmla="*/ 2147483646 h 267"/>
              <a:gd name="T8" fmla="*/ 2147483646 w 297"/>
              <a:gd name="T9" fmla="*/ 2147483646 h 267"/>
              <a:gd name="T10" fmla="*/ 2147483646 w 297"/>
              <a:gd name="T11" fmla="*/ 2147483646 h 267"/>
              <a:gd name="T12" fmla="*/ 2147483646 w 297"/>
              <a:gd name="T13" fmla="*/ 2147483646 h 267"/>
              <a:gd name="T14" fmla="*/ 2147483646 w 297"/>
              <a:gd name="T15" fmla="*/ 2147483646 h 267"/>
              <a:gd name="T16" fmla="*/ 2147483646 w 297"/>
              <a:gd name="T17" fmla="*/ 2147483646 h 267"/>
              <a:gd name="T18" fmla="*/ 2147483646 w 297"/>
              <a:gd name="T19" fmla="*/ 2147483646 h 267"/>
              <a:gd name="T20" fmla="*/ 2147483646 w 297"/>
              <a:gd name="T21" fmla="*/ 2147483646 h 267"/>
              <a:gd name="T22" fmla="*/ 0 w 297"/>
              <a:gd name="T23" fmla="*/ 2147483646 h 267"/>
              <a:gd name="T24" fmla="*/ 2147483646 w 297"/>
              <a:gd name="T25" fmla="*/ 2147483646 h 267"/>
              <a:gd name="T26" fmla="*/ 2147483646 w 297"/>
              <a:gd name="T27" fmla="*/ 2147483646 h 267"/>
              <a:gd name="T28" fmla="*/ 2147483646 w 297"/>
              <a:gd name="T29" fmla="*/ 2147483646 h 267"/>
              <a:gd name="T30" fmla="*/ 2147483646 w 297"/>
              <a:gd name="T31" fmla="*/ 2147483646 h 267"/>
              <a:gd name="T32" fmla="*/ 2147483646 w 297"/>
              <a:gd name="T33" fmla="*/ 2147483646 h 267"/>
              <a:gd name="T34" fmla="*/ 2147483646 w 297"/>
              <a:gd name="T35" fmla="*/ 2147483646 h 267"/>
              <a:gd name="T36" fmla="*/ 2147483646 w 297"/>
              <a:gd name="T37" fmla="*/ 2147483646 h 267"/>
              <a:gd name="T38" fmla="*/ 2147483646 w 297"/>
              <a:gd name="T39" fmla="*/ 0 h 26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97"/>
              <a:gd name="T61" fmla="*/ 0 h 267"/>
              <a:gd name="T62" fmla="*/ 297 w 297"/>
              <a:gd name="T63" fmla="*/ 267 h 267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97" h="267">
                <a:moveTo>
                  <a:pt x="279" y="0"/>
                </a:moveTo>
                <a:cubicBezTo>
                  <a:pt x="277" y="7"/>
                  <a:pt x="277" y="7"/>
                  <a:pt x="277" y="7"/>
                </a:cubicBezTo>
                <a:cubicBezTo>
                  <a:pt x="277" y="7"/>
                  <a:pt x="277" y="7"/>
                  <a:pt x="277" y="7"/>
                </a:cubicBezTo>
                <a:cubicBezTo>
                  <a:pt x="280" y="8"/>
                  <a:pt x="282" y="11"/>
                  <a:pt x="282" y="16"/>
                </a:cubicBezTo>
                <a:cubicBezTo>
                  <a:pt x="279" y="40"/>
                  <a:pt x="231" y="84"/>
                  <a:pt x="178" y="130"/>
                </a:cubicBezTo>
                <a:cubicBezTo>
                  <a:pt x="153" y="151"/>
                  <a:pt x="132" y="165"/>
                  <a:pt x="80" y="211"/>
                </a:cubicBezTo>
                <a:cubicBezTo>
                  <a:pt x="81" y="209"/>
                  <a:pt x="82" y="208"/>
                  <a:pt x="83" y="206"/>
                </a:cubicBezTo>
                <a:cubicBezTo>
                  <a:pt x="82" y="208"/>
                  <a:pt x="81" y="209"/>
                  <a:pt x="81" y="210"/>
                </a:cubicBezTo>
                <a:cubicBezTo>
                  <a:pt x="79" y="210"/>
                  <a:pt x="54" y="220"/>
                  <a:pt x="36" y="232"/>
                </a:cubicBezTo>
                <a:cubicBezTo>
                  <a:pt x="37" y="232"/>
                  <a:pt x="38" y="231"/>
                  <a:pt x="39" y="230"/>
                </a:cubicBezTo>
                <a:cubicBezTo>
                  <a:pt x="26" y="241"/>
                  <a:pt x="5" y="259"/>
                  <a:pt x="3" y="261"/>
                </a:cubicBezTo>
                <a:cubicBezTo>
                  <a:pt x="1" y="263"/>
                  <a:pt x="0" y="264"/>
                  <a:pt x="0" y="266"/>
                </a:cubicBezTo>
                <a:cubicBezTo>
                  <a:pt x="1" y="267"/>
                  <a:pt x="3" y="267"/>
                  <a:pt x="6" y="264"/>
                </a:cubicBezTo>
                <a:cubicBezTo>
                  <a:pt x="12" y="259"/>
                  <a:pt x="19" y="253"/>
                  <a:pt x="27" y="246"/>
                </a:cubicBezTo>
                <a:cubicBezTo>
                  <a:pt x="27" y="246"/>
                  <a:pt x="27" y="246"/>
                  <a:pt x="27" y="246"/>
                </a:cubicBezTo>
                <a:cubicBezTo>
                  <a:pt x="27" y="246"/>
                  <a:pt x="27" y="247"/>
                  <a:pt x="26" y="247"/>
                </a:cubicBezTo>
                <a:cubicBezTo>
                  <a:pt x="34" y="241"/>
                  <a:pt x="54" y="225"/>
                  <a:pt x="75" y="222"/>
                </a:cubicBezTo>
                <a:cubicBezTo>
                  <a:pt x="114" y="188"/>
                  <a:pt x="151" y="162"/>
                  <a:pt x="183" y="136"/>
                </a:cubicBezTo>
                <a:cubicBezTo>
                  <a:pt x="238" y="90"/>
                  <a:pt x="291" y="46"/>
                  <a:pt x="295" y="20"/>
                </a:cubicBezTo>
                <a:cubicBezTo>
                  <a:pt x="297" y="10"/>
                  <a:pt x="293" y="0"/>
                  <a:pt x="27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" name="未知">
            <a:extLst>
              <a:ext uri="{FF2B5EF4-FFF2-40B4-BE49-F238E27FC236}">
                <a16:creationId xmlns:a16="http://schemas.microsoft.com/office/drawing/2014/main" id="{D46DFA13-4E83-3B46-ADB4-7F61E9544350}"/>
              </a:ext>
            </a:extLst>
          </p:cNvPr>
          <p:cNvSpPr>
            <a:spLocks/>
          </p:cNvSpPr>
          <p:nvPr/>
        </p:nvSpPr>
        <p:spPr bwMode="auto">
          <a:xfrm>
            <a:off x="4727575" y="2420938"/>
            <a:ext cx="911225" cy="869950"/>
          </a:xfrm>
          <a:custGeom>
            <a:avLst/>
            <a:gdLst>
              <a:gd name="T0" fmla="*/ 0 w 243"/>
              <a:gd name="T1" fmla="*/ 2147483646 h 232"/>
              <a:gd name="T2" fmla="*/ 2147483646 w 243"/>
              <a:gd name="T3" fmla="*/ 2147483646 h 232"/>
              <a:gd name="T4" fmla="*/ 2147483646 w 243"/>
              <a:gd name="T5" fmla="*/ 2147483646 h 232"/>
              <a:gd name="T6" fmla="*/ 2147483646 w 243"/>
              <a:gd name="T7" fmla="*/ 2147483646 h 232"/>
              <a:gd name="T8" fmla="*/ 2147483646 w 243"/>
              <a:gd name="T9" fmla="*/ 2147483646 h 232"/>
              <a:gd name="T10" fmla="*/ 2147483646 w 243"/>
              <a:gd name="T11" fmla="*/ 2147483646 h 232"/>
              <a:gd name="T12" fmla="*/ 2147483646 w 243"/>
              <a:gd name="T13" fmla="*/ 0 h 232"/>
              <a:gd name="T14" fmla="*/ 2147483646 w 243"/>
              <a:gd name="T15" fmla="*/ 0 h 232"/>
              <a:gd name="T16" fmla="*/ 2147483646 w 243"/>
              <a:gd name="T17" fmla="*/ 2147483646 h 232"/>
              <a:gd name="T18" fmla="*/ 2147483646 w 243"/>
              <a:gd name="T19" fmla="*/ 2147483646 h 232"/>
              <a:gd name="T20" fmla="*/ 2147483646 w 243"/>
              <a:gd name="T21" fmla="*/ 2147483646 h 232"/>
              <a:gd name="T22" fmla="*/ 0 w 243"/>
              <a:gd name="T23" fmla="*/ 2147483646 h 23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43"/>
              <a:gd name="T37" fmla="*/ 0 h 232"/>
              <a:gd name="T38" fmla="*/ 243 w 243"/>
              <a:gd name="T39" fmla="*/ 232 h 23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43" h="232">
                <a:moveTo>
                  <a:pt x="0" y="232"/>
                </a:moveTo>
                <a:cubicBezTo>
                  <a:pt x="18" y="220"/>
                  <a:pt x="43" y="210"/>
                  <a:pt x="45" y="210"/>
                </a:cubicBezTo>
                <a:cubicBezTo>
                  <a:pt x="74" y="171"/>
                  <a:pt x="88" y="153"/>
                  <a:pt x="128" y="106"/>
                </a:cubicBezTo>
                <a:cubicBezTo>
                  <a:pt x="156" y="72"/>
                  <a:pt x="183" y="46"/>
                  <a:pt x="201" y="28"/>
                </a:cubicBezTo>
                <a:cubicBezTo>
                  <a:pt x="212" y="17"/>
                  <a:pt x="227" y="6"/>
                  <a:pt x="236" y="6"/>
                </a:cubicBezTo>
                <a:cubicBezTo>
                  <a:pt x="238" y="6"/>
                  <a:pt x="239" y="6"/>
                  <a:pt x="241" y="7"/>
                </a:cubicBezTo>
                <a:cubicBezTo>
                  <a:pt x="243" y="0"/>
                  <a:pt x="243" y="0"/>
                  <a:pt x="243" y="0"/>
                </a:cubicBezTo>
                <a:cubicBezTo>
                  <a:pt x="243" y="0"/>
                  <a:pt x="242" y="0"/>
                  <a:pt x="242" y="0"/>
                </a:cubicBezTo>
                <a:cubicBezTo>
                  <a:pt x="226" y="0"/>
                  <a:pt x="211" y="11"/>
                  <a:pt x="196" y="22"/>
                </a:cubicBezTo>
                <a:cubicBezTo>
                  <a:pt x="167" y="41"/>
                  <a:pt x="101" y="111"/>
                  <a:pt x="69" y="148"/>
                </a:cubicBezTo>
                <a:cubicBezTo>
                  <a:pt x="44" y="176"/>
                  <a:pt x="21" y="206"/>
                  <a:pt x="3" y="230"/>
                </a:cubicBezTo>
                <a:cubicBezTo>
                  <a:pt x="2" y="231"/>
                  <a:pt x="1" y="232"/>
                  <a:pt x="0" y="23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" name="未知">
            <a:extLst>
              <a:ext uri="{FF2B5EF4-FFF2-40B4-BE49-F238E27FC236}">
                <a16:creationId xmlns:a16="http://schemas.microsoft.com/office/drawing/2014/main" id="{687C9529-C4FF-9E43-9A42-38304117BDEB}"/>
              </a:ext>
            </a:extLst>
          </p:cNvPr>
          <p:cNvSpPr>
            <a:spLocks/>
          </p:cNvSpPr>
          <p:nvPr/>
        </p:nvSpPr>
        <p:spPr bwMode="auto">
          <a:xfrm>
            <a:off x="4140200" y="3284538"/>
            <a:ext cx="327025" cy="360362"/>
          </a:xfrm>
          <a:custGeom>
            <a:avLst/>
            <a:gdLst>
              <a:gd name="T0" fmla="*/ 2147483646 w 87"/>
              <a:gd name="T1" fmla="*/ 2147483646 h 96"/>
              <a:gd name="T2" fmla="*/ 2147483646 w 87"/>
              <a:gd name="T3" fmla="*/ 2147483646 h 96"/>
              <a:gd name="T4" fmla="*/ 2147483646 w 87"/>
              <a:gd name="T5" fmla="*/ 2147483646 h 96"/>
              <a:gd name="T6" fmla="*/ 2147483646 w 87"/>
              <a:gd name="T7" fmla="*/ 2147483646 h 96"/>
              <a:gd name="T8" fmla="*/ 0 w 87"/>
              <a:gd name="T9" fmla="*/ 2147483646 h 96"/>
              <a:gd name="T10" fmla="*/ 2147483646 w 87"/>
              <a:gd name="T11" fmla="*/ 2147483646 h 96"/>
              <a:gd name="T12" fmla="*/ 2147483646 w 87"/>
              <a:gd name="T13" fmla="*/ 2147483646 h 96"/>
              <a:gd name="T14" fmla="*/ 2147483646 w 87"/>
              <a:gd name="T15" fmla="*/ 2147483646 h 96"/>
              <a:gd name="T16" fmla="*/ 2147483646 w 87"/>
              <a:gd name="T17" fmla="*/ 2147483646 h 96"/>
              <a:gd name="T18" fmla="*/ 2147483646 w 87"/>
              <a:gd name="T19" fmla="*/ 2147483646 h 96"/>
              <a:gd name="T20" fmla="*/ 2147483646 w 87"/>
              <a:gd name="T21" fmla="*/ 2147483646 h 9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87"/>
              <a:gd name="T34" fmla="*/ 0 h 96"/>
              <a:gd name="T35" fmla="*/ 87 w 87"/>
              <a:gd name="T36" fmla="*/ 96 h 9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87" h="96">
                <a:moveTo>
                  <a:pt x="74" y="1"/>
                </a:moveTo>
                <a:cubicBezTo>
                  <a:pt x="66" y="1"/>
                  <a:pt x="57" y="7"/>
                  <a:pt x="45" y="19"/>
                </a:cubicBezTo>
                <a:cubicBezTo>
                  <a:pt x="35" y="37"/>
                  <a:pt x="23" y="53"/>
                  <a:pt x="8" y="66"/>
                </a:cubicBezTo>
                <a:cubicBezTo>
                  <a:pt x="8" y="66"/>
                  <a:pt x="8" y="66"/>
                  <a:pt x="8" y="66"/>
                </a:cubicBezTo>
                <a:cubicBezTo>
                  <a:pt x="3" y="72"/>
                  <a:pt x="0" y="80"/>
                  <a:pt x="0" y="86"/>
                </a:cubicBezTo>
                <a:cubicBezTo>
                  <a:pt x="0" y="90"/>
                  <a:pt x="3" y="94"/>
                  <a:pt x="7" y="96"/>
                </a:cubicBezTo>
                <a:cubicBezTo>
                  <a:pt x="14" y="91"/>
                  <a:pt x="21" y="86"/>
                  <a:pt x="28" y="82"/>
                </a:cubicBezTo>
                <a:cubicBezTo>
                  <a:pt x="28" y="80"/>
                  <a:pt x="29" y="76"/>
                  <a:pt x="31" y="72"/>
                </a:cubicBezTo>
                <a:cubicBezTo>
                  <a:pt x="36" y="64"/>
                  <a:pt x="43" y="54"/>
                  <a:pt x="50" y="46"/>
                </a:cubicBezTo>
                <a:cubicBezTo>
                  <a:pt x="62" y="31"/>
                  <a:pt x="74" y="18"/>
                  <a:pt x="81" y="9"/>
                </a:cubicBezTo>
                <a:cubicBezTo>
                  <a:pt x="87" y="3"/>
                  <a:pt x="85" y="0"/>
                  <a:pt x="74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" name="未知">
            <a:extLst>
              <a:ext uri="{FF2B5EF4-FFF2-40B4-BE49-F238E27FC236}">
                <a16:creationId xmlns:a16="http://schemas.microsoft.com/office/drawing/2014/main" id="{3DC65252-E2D2-684E-A220-CF1AE3C2F72D}"/>
              </a:ext>
            </a:extLst>
          </p:cNvPr>
          <p:cNvSpPr>
            <a:spLocks/>
          </p:cNvSpPr>
          <p:nvPr/>
        </p:nvSpPr>
        <p:spPr bwMode="auto">
          <a:xfrm>
            <a:off x="4144963" y="3357563"/>
            <a:ext cx="498475" cy="296862"/>
          </a:xfrm>
          <a:custGeom>
            <a:avLst/>
            <a:gdLst>
              <a:gd name="T0" fmla="*/ 2147483646 w 95"/>
              <a:gd name="T1" fmla="*/ 2147483646 h 60"/>
              <a:gd name="T2" fmla="*/ 2147483646 w 95"/>
              <a:gd name="T3" fmla="*/ 2147483646 h 60"/>
              <a:gd name="T4" fmla="*/ 2147483646 w 95"/>
              <a:gd name="T5" fmla="*/ 2147483646 h 60"/>
              <a:gd name="T6" fmla="*/ 2147483646 w 95"/>
              <a:gd name="T7" fmla="*/ 2147483646 h 60"/>
              <a:gd name="T8" fmla="*/ 2147483646 w 95"/>
              <a:gd name="T9" fmla="*/ 2147483646 h 60"/>
              <a:gd name="T10" fmla="*/ 2147483646 w 95"/>
              <a:gd name="T11" fmla="*/ 2147483646 h 60"/>
              <a:gd name="T12" fmla="*/ 0 w 95"/>
              <a:gd name="T13" fmla="*/ 2147483646 h 60"/>
              <a:gd name="T14" fmla="*/ 2147483646 w 95"/>
              <a:gd name="T15" fmla="*/ 2147483646 h 60"/>
              <a:gd name="T16" fmla="*/ 2147483646 w 95"/>
              <a:gd name="T17" fmla="*/ 2147483646 h 60"/>
              <a:gd name="T18" fmla="*/ 2147483646 w 95"/>
              <a:gd name="T19" fmla="*/ 2147483646 h 60"/>
              <a:gd name="T20" fmla="*/ 2147483646 w 95"/>
              <a:gd name="T21" fmla="*/ 2147483646 h 6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95"/>
              <a:gd name="T34" fmla="*/ 0 h 60"/>
              <a:gd name="T35" fmla="*/ 95 w 95"/>
              <a:gd name="T36" fmla="*/ 60 h 6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95" h="60">
                <a:moveTo>
                  <a:pt x="94" y="1"/>
                </a:moveTo>
                <a:cubicBezTo>
                  <a:pt x="92" y="0"/>
                  <a:pt x="89" y="3"/>
                  <a:pt x="86" y="5"/>
                </a:cubicBezTo>
                <a:cubicBezTo>
                  <a:pt x="80" y="11"/>
                  <a:pt x="71" y="18"/>
                  <a:pt x="60" y="28"/>
                </a:cubicBezTo>
                <a:cubicBezTo>
                  <a:pt x="51" y="35"/>
                  <a:pt x="41" y="42"/>
                  <a:pt x="35" y="45"/>
                </a:cubicBezTo>
                <a:cubicBezTo>
                  <a:pt x="31" y="47"/>
                  <a:pt x="25" y="49"/>
                  <a:pt x="23" y="47"/>
                </a:cubicBezTo>
                <a:cubicBezTo>
                  <a:pt x="22" y="46"/>
                  <a:pt x="21" y="45"/>
                  <a:pt x="21" y="44"/>
                </a:cubicBezTo>
                <a:cubicBezTo>
                  <a:pt x="14" y="48"/>
                  <a:pt x="7" y="53"/>
                  <a:pt x="0" y="58"/>
                </a:cubicBezTo>
                <a:cubicBezTo>
                  <a:pt x="2" y="59"/>
                  <a:pt x="5" y="60"/>
                  <a:pt x="9" y="60"/>
                </a:cubicBezTo>
                <a:cubicBezTo>
                  <a:pt x="27" y="60"/>
                  <a:pt x="45" y="46"/>
                  <a:pt x="56" y="38"/>
                </a:cubicBezTo>
                <a:cubicBezTo>
                  <a:pt x="66" y="29"/>
                  <a:pt x="80" y="18"/>
                  <a:pt x="87" y="11"/>
                </a:cubicBezTo>
                <a:cubicBezTo>
                  <a:pt x="93" y="6"/>
                  <a:pt x="95" y="3"/>
                  <a:pt x="94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3307B84C-7195-40A3-9467-58860CE7F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A7E0F-EE93-4276-95CA-200A95F44878}" type="slidenum">
              <a:rPr lang="zh-CN" altLang="en-US" smtClean="0"/>
              <a:pPr/>
              <a:t>40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51582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5261 0.00184 C -0.54653 -0.00162 -0.52483 -0.01619 -0.51615 -0.01897 C -0.50747 -0.02174 -0.50435 -0.0185 -0.50053 -0.0148 C -0.49671 -0.0111 -0.49462 -0.00024 -0.49306 0.00369 " pathEditMode="fixed" rAng="0" ptsTypes="aaaa">
                                      <p:cBhvr>
                                        <p:cTn id="6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0" y="-1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"/>
                            </p:stCondLst>
                            <p:childTnLst>
                              <p:par>
                                <p:cTn id="1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474 0.03676 C -0.64341 0.03352 -0.63091 0.02219 -0.6224 0.01849 C -0.6139 0.01479 -0.61337 0.01294 -0.59636 0.01433 C -0.57935 0.01572 -0.53699 0.02589 -0.52015 0.02681 C -0.50331 0.02774 -0.49931 0.02404 -0.4948 0.02057 C -0.49028 0.0171 -0.49358 0.00878 -0.49324 0.00577 " pathEditMode="fixed" rAng="0" ptsTypes="aaaaaa">
                                      <p:cBhvr>
                                        <p:cTn id="12" dur="2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78" y="-1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1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0122 0.04901 C -0.60174 0.05155 -0.59862 0.06034 -0.60122 0.06381 C -0.60383 0.06728 -0.61077 0.06866 -0.61702 0.07005 C -0.62327 0.07144 -0.63386 0.07421 -0.63907 0.07167 C -0.64428 0.06913 -0.64688 0.0608 -0.64844 0.05502 C -0.65001 0.04924 -0.64844 0.04069 -0.64844 0.03676 " pathEditMode="fixed" rAng="0" ptsTypes="aaaaaa">
                                      <p:cBhvr>
                                        <p:cTn id="18" dur="3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2" y="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2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9982 0.05857 C -0.57743 0.0507 -0.55486 0.04283 -0.54583 0.03959 " pathEditMode="relative" rAng="0" ptsTypes="AA">
                                      <p:cBhvr>
                                        <p:cTn id="24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691" y="-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700"/>
                            </p:stCondLst>
                            <p:childTnLst>
                              <p:par>
                                <p:cTn id="2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8369 0.13687 C -0.67501 0.13572 -0.64636 0.1378 -0.63126 0.1304 C -0.61615 0.123 -0.60157 0.10173 -0.59306 0.09294 C -0.58456 0.08416 -0.58577 0.08485 -0.58056 0.07768 C -0.57535 0.07051 -0.5665 0.0578 -0.56147 0.05017 C -0.55643 0.04254 -0.55261 0.03514 -0.55035 0.03121 " pathEditMode="fixed" rAng="0" ptsTypes="aaaaaa">
                                      <p:cBhvr>
                                        <p:cTn id="27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67" y="-51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3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8212 0.13687 C -0.67414 0.13664 -0.64515 0.13479 -0.63265 0.13479 C -0.62015 0.13479 -0.61754 0.13757 -0.60747 0.13687 C -0.5974 0.13618 -0.58386 0.13433 -0.57258 0.1304 C -0.56129 0.12647 -0.54619 0.11699 -0.53924 0.11352 " pathEditMode="fixed" rAng="0" ptsTypes="aaaaa">
                                      <p:cBhvr>
                                        <p:cTn id="33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71" y="-1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3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3942 0.11329 C -0.53664 0.11167 -0.53178 0.11421 -0.52466 0.10612 C -0.51754 0.09803 -0.50799 0.07884 -0.49636 0.06496 C -0.48473 0.05132 -0.46581 0.03375 -0.45522 0.02265 C -0.44462 0.01155 -0.43733 0.00577 -0.43282 -0.00232 C -0.42831 -0.01041 -0.42865 -0.02105 -0.42761 -0.0259 " pathEditMode="fixed" rAng="0" ptsTypes="aaaaaa">
                                      <p:cBhvr>
                                        <p:cTn id="39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6" y="-68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29 -0.02868 C -0.43143 -0.02845 -0.43577 -0.03423 -0.44358 -0.02729 C -0.4514 -0.02035 -0.46476 -0.00139 -0.47587 0.01294 C -0.48699 0.02728 -0.5007 0.04323 -0.51042 0.05872 C -0.52015 0.07421 -0.529 0.09618 -0.53386 0.10612 " pathEditMode="fixed" rAng="0" ptsTypes="aaaaa">
                                      <p:cBhvr>
                                        <p:cTn id="45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1" y="65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5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3386 0.10612 C -0.53577 0.11098 -0.54289 0.12924 -0.54532 0.13525 " pathEditMode="fixed" rAng="0" ptsTypes="aa">
                                      <p:cBhvr>
                                        <p:cTn id="51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" y="15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5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8681 0.0904 C -0.49185 0.09294 -0.50851 0.09733 -0.51858 0.1052 C -0.52865 0.11306 -0.54115 0.13017 -0.54723 0.13687 " pathEditMode="fixed" rAng="0" ptsTypes="aaa">
                                      <p:cBhvr>
                                        <p:cTn id="57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9" y="23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6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0747 0.13895 C -0.50435 0.13479 -0.49532 0.12138 -0.49167 0.11352 C -0.48803 0.10566 -0.48664 0.09687 -0.48525 0.09248 " pathEditMode="fixed" rAng="0" ptsTypes="aaa">
                                      <p:cBhvr>
                                        <p:cTn id="63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1" y="-22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6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3612 0.10566 C -0.43803 0.10288 -0.44115 0.08901 -0.44567 0.0867 C -0.45018 0.08439 -0.45678 0.08739 -0.46303 0.09248 C -0.46928 0.09757 -0.47657 0.11051 -0.48369 0.11791 C -0.49081 0.12531 -0.5014 0.13317 -0.50608 0.1371 " pathEditMode="fixed" rAng="0" ptsTypes="aaaaa">
                                      <p:cBhvr>
                                        <p:cTn id="69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4" y="5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702 0.08601 C -0.41858 0.08832 -0.4165 0.09179 -0.42344 0.09942 C -0.43039 0.10705 -0.44983 0.12601 -0.45834 0.13225 C -0.46685 0.13849 -0.4724 0.14057 -0.47431 0.13664 C -0.47622 0.13271 -0.47344 0.11745 -0.46945 0.10913 C -0.46546 0.1008 -0.45574 0.0897 -0.45035 0.08716 C -0.44497 0.08462 -0.44011 0.0897 -0.43768 0.0934 C -0.43525 0.0971 -0.43647 0.10589 -0.43612 0.10913 " pathEditMode="fixed" rAng="0" ptsTypes="aaaaaaaa">
                                      <p:cBhvr>
                                        <p:cTn id="75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8" y="27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8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32 0.08462 C -0.41806 0.09294 -0.43629 0.12439 -0.44237 0.13479 " pathEditMode="fixed" rAng="0" ptsTypes="aa">
                                      <p:cBhvr>
                                        <p:cTn id="81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4" y="25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1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8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4462 0.13826 C -0.44133 0.13849 -0.43785 0.13895 -0.43351 0.13733 C -0.42917 0.13572 -0.42292 0.13155 -0.41893 0.12878 C -0.41494 0.12601 -0.41216 0.123 -0.40973 0.12046 C -0.4073 0.11722 -0.40504 0.11098 -0.40417 0.10866 C -0.40331 0.10612 -0.40452 0.10566 -0.40452 0.10496 " pathEditMode="fixed" rAng="0" ptsTypes="aaaaaA">
                                      <p:cBhvr>
                                        <p:cTn id="87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1" y="-15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9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539 0.13387 C -0.4014 0.12994 -0.38508 0.11629 -0.3816 0.10843 C -0.37813 0.10057 -0.38143 0.08785 -0.38473 0.08716 C -0.38803 0.08647 -0.39827 0.10103 -0.40174 0.10473 " pathEditMode="fixed" rAng="0" ptsTypes="aaaa">
                                      <p:cBhvr>
                                        <p:cTn id="93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4" y="-23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9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237 0.09225 C -0.34653 0.09433 -0.35903 0.09572 -0.36945 0.10265 C -0.37987 0.10959 -0.39931 0.12924 -0.40539 0.13456 " pathEditMode="fixed" rAng="0" ptsTypes="aaa">
                                      <p:cBhvr>
                                        <p:cTn id="99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1" y="21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567 0.09445 C -0.34914 0.10162 -0.36216 0.12871 -0.3665 0.13773 " pathEditMode="fixed" rAng="0" ptsTypes="aa">
                                      <p:cBhvr>
                                        <p:cTn id="105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9" y="22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1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11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6961 0.1375 C -0.36771 0.14074 -0.36562 0.14398 -0.3585 0.13936 C -0.35139 0.13473 -0.33906 0.12223 -0.32656 0.10973 " pathEditMode="relative" rAng="0" ptsTypes="AAA">
                                      <p:cBhvr>
                                        <p:cTn id="111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153" y="-1204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1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11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129 -0.03634 C -0.21199 -0.03356 -0.20903 -0.03009 -0.21546 -0.01967 C -0.22188 -0.00926 -0.23126 0.00463 -0.25018 0.02662 C -0.2691 0.04861 -0.31285 0.09491 -0.32935 0.11296 " pathEditMode="fixed" rAng="0" ptsTypes="aaaa">
                                      <p:cBhvr>
                                        <p:cTn id="117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7" y="75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1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12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163 -0.03102 C -0.21458 -0.03055 -0.21736 -0.02986 -0.22274 -0.02546 C -0.22812 -0.02106 -0.23264 -0.01898 -0.24357 -0.00509 C -0.25451 0.0088 -0.27569 0.03866 -0.28802 0.05787 C -0.30034 0.07709 -0.30885 0.09306 -0.31718 0.10973 " pathEditMode="relative" rAng="0" ptsTypes="AAAAA">
                                      <p:cBhvr>
                                        <p:cTn id="123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278" y="7037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1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12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1737 0.10103 C -0.31962 0.10751 -0.33212 0.13502 -0.33126 0.13942 C -0.33039 0.14381 -0.31841 0.13271 -0.31233 0.1267 C -0.30626 0.12069 -0.30053 0.1089 -0.2948 0.10335 C -0.28907 0.0978 -0.28108 0.09525 -0.27744 0.09294 " pathEditMode="fixed" rAng="0" ptsTypes="aaaaa">
                                      <p:cBhvr>
                                        <p:cTn id="129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3" y="17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13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8056 0.09294 C -0.27848 0.09271 -0.27032 0.08785 -0.26789 0.08924 C -0.26546 0.09063 -0.26528 0.09849 -0.26633 0.10173 C -0.26737 0.10496 -0.27119 0.10658 -0.27431 0.1082 C -0.27744 0.10982 -0.28004 0.1082 -0.28473 0.11098 C -0.28942 0.11375 -0.29914 0.12046 -0.30209 0.12508 C -0.30504 0.1297 -0.304 0.1371 -0.30209 0.13872 C -0.30018 0.14034 -0.29324 0.13525 -0.29098 0.13433 " pathEditMode="fixed" rAng="0" ptsTypes="aaaaaaaa">
                                      <p:cBhvr>
                                        <p:cTn id="135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4" y="21"/>
                                    </p:animMotion>
                                  </p:childTnLst>
                                </p:cTn>
                              </p:par>
                              <p:par>
                                <p:cTn id="1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8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 nodeType="afterGroup">
                            <p:stCondLst>
                              <p:cond delay="2800"/>
                            </p:stCondLst>
                            <p:childTnLst>
                              <p:par>
                                <p:cTn id="14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9392 0.14375 C -0.29045 0.14074 -0.28038 0.13334 -0.27343 0.12616 C -0.26649 0.11898 -0.25711 0.10602 -0.25277 0.1007 " pathEditMode="relative" rAng="0" ptsTypes="AAA">
                                      <p:cBhvr>
                                        <p:cTn id="141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049" y="-2153"/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 nodeType="afterGroup">
                            <p:stCondLst>
                              <p:cond delay="3100"/>
                            </p:stCondLst>
                            <p:childTnLst>
                              <p:par>
                                <p:cTn id="14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434 0.10278 C -0.24757 0.10463 -0.22257 0.11621 -0.2118 0.11551 C -0.20104 0.11482 -0.19305 0.10162 -0.18958 0.09885 " pathEditMode="relative" rAng="0" ptsTypes="AAA">
                                      <p:cBhvr>
                                        <p:cTn id="147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229" y="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14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272 0.0934 C -0.1941 0.09364 -0.19758 0.09595 -0.20122 0.09479 C -0.20487 0.09364 -0.21216 0.08878 -0.21494 0.08716 " pathEditMode="fixed" rAng="0" ptsTypes="aaa">
                                      <p:cBhvr>
                                        <p:cTn id="150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0" y="0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 nodeType="afterGroup">
                            <p:stCondLst>
                              <p:cond delay="3300"/>
                            </p:stCondLst>
                            <p:childTnLst>
                              <p:par>
                                <p:cTn id="15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567 0.01687 C -0.14931 0.0171 -0.16077 0.01572 -0.16789 0.01895 C -0.17501 0.02219 -0.18282 0.02982 -0.18855 0.03583 C -0.19428 0.04184 -0.19931 0.04924 -0.20278 0.05479 C -0.20626 0.06034 -0.20695 0.06427 -0.20903 0.06959 C -0.21112 0.07491 -0.21372 0.08346 -0.21494 0.08716 " pathEditMode="fixed" rAng="0" ptsTypes="aaaaaa">
                                      <p:cBhvr>
                                        <p:cTn id="156" dur="2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4" y="34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9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6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855 0.12462 C -0.18403 0.11745 -0.17084 0.09664 -0.16303 0.08392 C -0.15522 0.07121 -0.14653 0.05803 -0.1415 0.04901 C -0.13647 0.03999 -0.13212 0.03468 -0.13299 0.02936 C -0.13386 0.02404 -0.14428 0.01942 -0.14723 0.01687 " pathEditMode="fixed" rAng="0" ptsTypes="aaaaa">
                                      <p:cBhvr>
                                        <p:cTn id="162" dur="2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8" y="-53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5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16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546 0.07213 C -0.11685 0.07583 -0.12605 0.09803 -0.12344 0.09387 C -0.12084 0.0897 -0.10574 0.05826 -0.09966 0.0467 C -0.09358 0.03514 -0.09133 0.02959 -0.08681 0.0245 C -0.0823 0.01942 -0.07344 0.01271 -0.07258 0.01618 C -0.07171 0.01965 -0.07101 0.02982 -0.08212 0.04577 C -0.09324 0.06173 -0.12206 0.09618 -0.13924 0.11236 C -0.15643 0.12855 -0.17709 0.14011 -0.18525 0.14265 C -0.19341 0.1452 -0.18785 0.13086 -0.18855 0.12785 " pathEditMode="fixed" rAng="0" ptsTypes="aaaaaaaaa">
                                      <p:cBhvr>
                                        <p:cTn id="168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6" y="7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 nodeType="afterGroup">
                            <p:stCondLst>
                              <p:cond delay="3800"/>
                            </p:stCondLst>
                            <p:childTnLst>
                              <p:par>
                                <p:cTn id="17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511 0.16227 C -0.15869 0.14954 -0.13195 0.10371 -0.12327 0.0882 " pathEditMode="fixed" rAng="0" ptsTypes="aa">
                                      <p:cBhvr>
                                        <p:cTn id="174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1" y="-36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7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 nodeType="afterGroup">
                            <p:stCondLst>
                              <p:cond delay="3900"/>
                            </p:stCondLst>
                            <p:childTnLst>
                              <p:par>
                                <p:cTn id="17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909 0.17037 C -0.17118 0.18033 -0.19774 0.225 -0.20937 0.23889 C -0.221 0.25278 -0.23177 0.25255 -0.23854 0.25371 C -0.24531 0.25486 -0.24965 0.25209 -0.24965 0.2463 C -0.24965 0.24051 -0.24409 0.22662 -0.23854 0.21852 C -0.23298 0.21042 -0.22326 0.20463 -0.21632 0.19815 C -0.20937 0.19167 -0.20451 0.18403 -0.19687 0.17963 C -0.18923 0.17523 -0.16701 0.16042 -0.16909 0.17037 Z " pathEditMode="relative" rAng="0" ptsTypes="AAAAAAAA">
                                      <p:cBhvr>
                                        <p:cTn id="180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4028" y="4005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3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8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222 0.1676 C -0.16597 0.16482 -0.15989 0.16412 -0.15416 0.16389 C -0.14843 0.16366 -0.14253 0.16366 -0.13767 0.16551 C -0.13281 0.16736 -0.12864 0.16991 -0.12517 0.17477 C -0.1217 0.17963 -0.11857 0.19098 -0.11684 0.19514 " pathEditMode="relative" rAng="0" ptsTypes="AAAAA">
                                      <p:cBhvr>
                                        <p:cTn id="186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760" y="1181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9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19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545 0.19861 C -0.1184 0.17477 -0.1217 0.15023 -0.1217 0.13727 C -0.1217 0.12431 -0.11684 0.12385 -0.11545 0.12037 " pathEditMode="relative" rAng="0" ptsTypes="AAA">
                                      <p:cBhvr>
                                        <p:cTn id="192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13" y="-3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19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701 0.12269 C -0.10208 0.10857 -0.08715 0.09468 -0.08524 0.09537 C -0.08333 0.09607 -0.10173 0.11829 -0.1059 0.12686 C -0.11007 0.13542 -0.11041 0.14074 -0.11059 0.14607 " pathEditMode="relative" rAng="0" ptsTypes="AAAA">
                                      <p:cBhvr>
                                        <p:cTn id="195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580" y="-208"/>
                                    </p:animMotion>
                                  </p:childTnLst>
                                </p:cTn>
                              </p:par>
                              <p:par>
                                <p:cTn id="19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8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 nodeType="afterGroup">
                            <p:stCondLst>
                              <p:cond delay="4300"/>
                            </p:stCondLst>
                            <p:childTnLst>
                              <p:par>
                                <p:cTn id="20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92 0.14028 C -0.1033 0.1419 -0.09739 0.14352 -0.09184 0.14028 C -0.08628 0.13704 -0.07986 0.12662 -0.07586 0.12107 C -0.07187 0.11551 -0.06909 0.11088 -0.06805 0.10625 C -0.06701 0.10186 -0.06944 0.09375 -0.06961 0.09375 C -0.06979 0.09375 -0.06771 0.10116 -0.06961 0.10625 C -0.07152 0.11158 -0.07916 0.12223 -0.08073 0.12547 " pathEditMode="relative" rAng="0" ptsTypes="AAAAAAA">
                                      <p:cBhvr>
                                        <p:cTn id="201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066" y="-2245"/>
                                    </p:animMotion>
                                  </p:childTnLst>
                                </p:cTn>
                              </p:par>
                              <p:par>
                                <p:cTn id="20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4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 nodeType="afterGroup">
                            <p:stCondLst>
                              <p:cond delay="4400"/>
                            </p:stCondLst>
                            <p:childTnLst>
                              <p:par>
                                <p:cTn id="20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187 0.09699 C -0.07725 0.11135 -0.08246 0.12593 -0.08142 0.13079 C -0.08038 0.13565 -0.0684 0.12824 -0.06545 0.12639 " pathEditMode="relative" rAng="0" ptsTypes="AAA">
                                      <p:cBhvr>
                                        <p:cTn id="207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74" y="1759"/>
                                    </p:animMotion>
                                  </p:childTnLst>
                                </p:cTn>
                              </p:par>
                              <p:par>
                                <p:cTn id="20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0" dur="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1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493 0.125 L -0.02257 0.09329 " pathEditMode="relative" rAng="0" ptsTypes="AA">
                                      <p:cBhvr>
                                        <p:cTn id="213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118" y="-1597"/>
                                    </p:animMotion>
                                  </p:childTnLst>
                                </p:cTn>
                              </p:par>
                              <p:par>
                                <p:cTn id="2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6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 nodeType="afterGroup">
                            <p:stCondLst>
                              <p:cond delay="4600"/>
                            </p:stCondLst>
                            <p:childTnLst>
                              <p:par>
                                <p:cTn id="21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257 0.09329 C -0.03281 0.10255 -0.04288 0.11204 -0.04791 0.12061 C -0.05295 0.12917 -0.05243 0.14005 -0.0526 0.14398 " pathEditMode="relative" rAng="0" ptsTypes="AAA">
                                      <p:cBhvr>
                                        <p:cTn id="219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10" y="2523"/>
                                    </p:animMotion>
                                  </p:childTnLst>
                                </p:cTn>
                              </p:par>
                              <p:par>
                                <p:cTn id="2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2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 nodeType="afterGroup">
                            <p:stCondLst>
                              <p:cond delay="4700"/>
                            </p:stCondLst>
                            <p:childTnLst>
                              <p:par>
                                <p:cTn id="22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139 0.14236 C -0.03941 0.13287 -0.02725 0.12338 -0.01805 0.11482 C -0.00885 0.10625 -0.00243 0.09908 0.00417 0.09167 " pathEditMode="relative" rAng="0" ptsTypes="AAA">
                                      <p:cBhvr>
                                        <p:cTn id="225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778" y="-2546"/>
                                    </p:animMotion>
                                  </p:childTnLst>
                                </p:cTn>
                              </p:par>
                              <p:par>
                                <p:cTn id="2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8" dur="1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 nodeType="afterGroup">
                            <p:stCondLst>
                              <p:cond delay="4800"/>
                            </p:stCondLst>
                            <p:childTnLst>
                              <p:par>
                                <p:cTn id="23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34 0.09537 C 0.00191 0.1 -0.00625 0.11505 -0.01059 0.12246 C -0.01493 0.12986 -0.01944 0.13588 -0.0217 0.13936 " pathEditMode="relative" rAng="0" ptsTypes="AAA">
                                      <p:cBhvr>
                                        <p:cTn id="231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302" y="2199"/>
                                    </p:animMotion>
                                  </p:childTnLst>
                                </p:cTn>
                              </p:par>
                              <p:par>
                                <p:cTn id="2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4" dur="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 nodeType="afterGroup">
                            <p:stCondLst>
                              <p:cond delay="4900"/>
                            </p:stCondLst>
                            <p:childTnLst>
                              <p:par>
                                <p:cTn id="23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1 0.1419 C -0.01389 0.14144 -0.00798 0.14213 -0.00208 0.13773 C 0.00382 0.13334 0.01129 0.12084 0.01476 0.11621 " pathEditMode="relative" rAng="0" ptsTypes="AAA">
                                      <p:cBhvr>
                                        <p:cTn id="237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788" y="-1296"/>
                                    </p:animMotion>
                                  </p:childTnLst>
                                </p:cTn>
                              </p:par>
                              <p:par>
                                <p:cTn id="2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0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 nodeType="afterGroup">
                            <p:stCondLst>
                              <p:cond delay="5200"/>
                            </p:stCondLst>
                            <p:childTnLst>
                              <p:par>
                                <p:cTn id="24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89 0.11389 C 0.01632 0.16436 -0.01232 0.30486 0.00816 0.41667 C 0.02865 0.52848 0.11441 0.71181 0.14045 0.78449 C 0.1665 0.85718 0.15955 0.83889 0.16459 0.85324 " pathEditMode="relative" rAng="0" ptsTypes="AAAA">
                                      <p:cBhvr>
                                        <p:cTn id="24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6476" y="369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DF8C7F3-7C90-47C3-A8B5-2EF57C7862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60"/>
          <a:stretch/>
        </p:blipFill>
        <p:spPr>
          <a:xfrm>
            <a:off x="4797990" y="1163210"/>
            <a:ext cx="4114231" cy="3430647"/>
          </a:xfrm>
          <a:prstGeom prst="rect">
            <a:avLst/>
          </a:prstGeom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124600CB-B45D-4C7C-AF1D-A0B1C2D0A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740229"/>
          </a:xfrm>
        </p:spPr>
        <p:txBody>
          <a:bodyPr/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例子：变频谐振子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3F042372-3C49-4D13-9712-743D09FBD9EF}"/>
                  </a:ext>
                </a:extLst>
              </p:cNvPr>
              <p:cNvSpPr txBox="1"/>
              <p:nvPr/>
            </p:nvSpPr>
            <p:spPr>
              <a:xfrm>
                <a:off x="1174735" y="3066798"/>
                <a:ext cx="3007151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0</m:t>
                          </m:r>
                        </m:sub>
                      </m:sSub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=1</m:t>
                      </m:r>
                    </m:oMath>
                  </m:oMathPara>
                </a14:m>
                <a:endParaRPr lang="en-US" altLang="zh-CN" sz="2000" b="0" i="1" dirty="0">
                  <a:latin typeface="Cambria Math" panose="02040503050406030204" pitchFamily="18" charset="0"/>
                  <a:ea typeface="黑体" panose="02010609060101010101" pitchFamily="49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𝜔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𝜏</m:t>
                          </m:r>
                        </m:sub>
                      </m:sSub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=2</m:t>
                      </m:r>
                    </m:oMath>
                  </m:oMathPara>
                </a14:m>
                <a:endParaRPr lang="en-US" altLang="zh-CN" sz="2000" b="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𝜅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=1</m:t>
                      </m:r>
                    </m:oMath>
                  </m:oMathPara>
                </a14:m>
                <a:endParaRPr lang="en-US" altLang="zh-CN" sz="2000" b="0" i="1" dirty="0">
                  <a:latin typeface="Cambria Math" panose="02040503050406030204" pitchFamily="18" charset="0"/>
                  <a:ea typeface="黑体" panose="02010609060101010101" pitchFamily="49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 </m:t>
                      </m:r>
                      <m:sSub>
                        <m:sSub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𝑘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𝐵</m:t>
                          </m:r>
                        </m:sub>
                      </m:sSub>
                      <m:sSub>
                        <m:sSub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𝑇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𝑏</m:t>
                          </m:r>
                        </m:sub>
                      </m:sSub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=1</m:t>
                      </m:r>
                    </m:oMath>
                  </m:oMathPara>
                </a14:m>
                <a:endParaRPr lang="zh-CN" altLang="en-US" sz="20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3F042372-3C49-4D13-9712-743D09FBD9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4735" y="3066798"/>
                <a:ext cx="3007151" cy="1323439"/>
              </a:xfrm>
              <a:prstGeom prst="rect">
                <a:avLst/>
              </a:prstGeom>
              <a:blipFill>
                <a:blip r:embed="rId4"/>
                <a:stretch>
                  <a:fillRect b="-9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A7F6BAA1-D71C-4DD6-9092-A470115EDC00}"/>
                  </a:ext>
                </a:extLst>
              </p:cNvPr>
              <p:cNvSpPr txBox="1"/>
              <p:nvPr/>
            </p:nvSpPr>
            <p:spPr>
              <a:xfrm>
                <a:off x="2560037" y="4887784"/>
                <a:ext cx="4475905" cy="10465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1800" b="0" i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li</m:t>
                          </m:r>
                        </m:sub>
                      </m:sSub>
                      <m:d>
                        <m:dPr>
                          <m:ctrlPr>
                            <a:rPr lang="en-US" altLang="zh-CN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</m:d>
                      <m:r>
                        <a:rPr lang="en-US" altLang="zh-CN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=0.864+</m:t>
                      </m:r>
                      <m:f>
                        <m:fPr>
                          <m:ctrlPr>
                            <a:rPr lang="en-US" altLang="zh-CN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0.0128</m:t>
                          </m:r>
                        </m:num>
                        <m:den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  <m:r>
                        <a:rPr lang="en-US" altLang="zh-CN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altLang="zh-CN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0.0464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CN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p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CN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altLang="zh-CN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0.145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CN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p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altLang="zh-CN" sz="1800" b="0" dirty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18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op</m:t>
                          </m:r>
                        </m:sub>
                      </m:sSub>
                      <m:d>
                        <m:dPr>
                          <m:ctrlPr>
                            <a:rPr lang="en-US" altLang="zh-CN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</m:d>
                      <m:r>
                        <a:rPr lang="en-US" altLang="zh-CN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=0.864−</m:t>
                      </m:r>
                      <m:f>
                        <m:fPr>
                          <m:ctrlPr>
                            <a:rPr lang="en-US" altLang="zh-CN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0.00471</m:t>
                          </m:r>
                        </m:num>
                        <m:den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  <m:r>
                        <a:rPr lang="en-US" altLang="zh-CN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altLang="zh-CN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0.0448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CN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p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CN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altLang="zh-CN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0.168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CN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p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CN" altLang="en-US" sz="1800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A7F6BAA1-D71C-4DD6-9092-A470115EDC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0037" y="4887784"/>
                <a:ext cx="4475905" cy="104650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3CF6540F-E35E-4FD6-99F1-6C0A08C394FD}"/>
                  </a:ext>
                </a:extLst>
              </p:cNvPr>
              <p:cNvSpPr/>
              <p:nvPr/>
            </p:nvSpPr>
            <p:spPr>
              <a:xfrm>
                <a:off x="309850" y="1233686"/>
                <a:ext cx="5559322" cy="72866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0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  <a:cs typeface="Arial" panose="020B0604020202020204" pitchFamily="34" charset="0"/>
                            </a:rPr>
                            <m:t>𝑑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  <a:cs typeface="Arial" panose="020B0604020202020204" pitchFamily="34" charset="0"/>
                            </a:rPr>
                            <m:t>𝜌</m:t>
                          </m:r>
                        </m:num>
                        <m:den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  <a:cs typeface="Arial" panose="020B0604020202020204" pitchFamily="34" charset="0"/>
                            </a:rPr>
                            <m:t>𝑑𝑡</m:t>
                          </m:r>
                        </m:den>
                      </m:f>
                      <m:r>
                        <a:rPr lang="en-US" altLang="zh-CN" sz="2000" i="1">
                          <a:latin typeface="Cambria Math" panose="02040503050406030204" pitchFamily="18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m:t>=−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m:t>𝑖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0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  <a:cs typeface="Arial" panose="020B0604020202020204" pitchFamily="34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  <a:cs typeface="Arial" panose="020B0604020202020204" pitchFamily="34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  <a:cs typeface="Arial" panose="020B0604020202020204" pitchFamily="34" charset="0"/>
                            </a:rPr>
                            <m:t>𝜌</m:t>
                          </m:r>
                        </m:e>
                      </m:d>
                      <m:r>
                        <a:rPr lang="en-US" altLang="zh-CN" sz="2000" i="1">
                          <a:latin typeface="Cambria Math" panose="02040503050406030204" pitchFamily="18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m:t>−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m:t>𝑖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m:t>𝜅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0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  <a:cs typeface="Arial" panose="020B0604020202020204" pitchFamily="34" charset="0"/>
                            </a:rPr>
                            <m:t>𝑥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  <a:cs typeface="Arial" panose="020B0604020202020204" pitchFamily="34" charset="0"/>
                            </a:rPr>
                            <m:t>,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  <a:cs typeface="Arial" panose="020B0604020202020204" pitchFamily="34" charset="0"/>
                                </a:rPr>
                                <m:t>𝑝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  <a:cs typeface="Arial" panose="020B0604020202020204" pitchFamily="34" charset="0"/>
                                </a:rPr>
                                <m:t>,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  <a:cs typeface="Arial" panose="020B0604020202020204" pitchFamily="34" charset="0"/>
                                </a:rPr>
                                <m:t>𝜌</m:t>
                              </m:r>
                            </m:e>
                          </m:d>
                        </m:e>
                      </m:d>
                      <m:r>
                        <a:rPr lang="en-US" altLang="zh-CN" sz="2000" i="1">
                          <a:latin typeface="Cambria Math" panose="02040503050406030204" pitchFamily="18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m:t>−</m:t>
                      </m:r>
                      <m:f>
                        <m:fPr>
                          <m:ctrlPr>
                            <a:rPr lang="en-US" altLang="zh-CN" sz="20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  <a:cs typeface="Arial" panose="020B0604020202020204" pitchFamily="34" charset="0"/>
                            </a:rPr>
                            <m:t>2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  <a:cs typeface="Arial" panose="020B0604020202020204" pitchFamily="34" charset="0"/>
                            </a:rPr>
                            <m:t>𝑚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  <a:cs typeface="Arial" panose="020B0604020202020204" pitchFamily="34" charset="0"/>
                            </a:rPr>
                            <m:t>𝜅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  <a:cs typeface="Arial" panose="020B0604020202020204" pitchFamily="34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  <a:cs typeface="Arial" panose="020B0604020202020204" pitchFamily="34" charset="0"/>
                                </a:rPr>
                                <m:t>𝑏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altLang="zh-CN" sz="20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  <a:cs typeface="Arial" panose="020B0604020202020204" pitchFamily="34" charset="0"/>
                            </a:rPr>
                            <m:t>𝑥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黑体" panose="02010609060101010101" pitchFamily="49" charset="-122"/>
                              <a:cs typeface="Arial" panose="020B0604020202020204" pitchFamily="34" charset="0"/>
                            </a:rPr>
                            <m:t>,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  <a:cs typeface="Arial" panose="020B0604020202020204" pitchFamily="34" charset="0"/>
                                </a:rPr>
                                <m:t>𝑥</m:t>
                              </m:r>
                              <m:r>
                                <a:rPr lang="en-US" altLang="zh-CN" sz="2000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  <a:cs typeface="Arial" panose="020B0604020202020204" pitchFamily="34" charset="0"/>
                                </a:rPr>
                                <m:t>,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  <a:cs typeface="Arial" panose="020B0604020202020204" pitchFamily="34" charset="0"/>
                                </a:rPr>
                                <m:t>𝜌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3CF6540F-E35E-4FD6-99F1-6C0A08C394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850" y="1233686"/>
                <a:ext cx="5559322" cy="72866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灯片编号占位符 2">
            <a:extLst>
              <a:ext uri="{FF2B5EF4-FFF2-40B4-BE49-F238E27FC236}">
                <a16:creationId xmlns:a16="http://schemas.microsoft.com/office/drawing/2014/main" id="{264637AD-9AB7-4262-A8CE-CCD9C63D9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15350" y="6424794"/>
            <a:ext cx="2743200" cy="365125"/>
          </a:xfrm>
        </p:spPr>
        <p:txBody>
          <a:bodyPr/>
          <a:lstStyle/>
          <a:p>
            <a:fld id="{87FA7E0F-EE93-4276-95CA-200A95F44878}" type="slidenum">
              <a:rPr lang="zh-CN" altLang="en-US" smtClean="0"/>
              <a:pPr/>
              <a:t>41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D125BB25-FF1E-4405-8DBA-10051E030E53}"/>
                  </a:ext>
                </a:extLst>
              </p:cNvPr>
              <p:cNvSpPr txBox="1"/>
              <p:nvPr/>
            </p:nvSpPr>
            <p:spPr>
              <a:xfrm>
                <a:off x="839979" y="2179531"/>
                <a:ext cx="3958010" cy="8303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800" i="1" smtClean="0">
                          <a:solidFill>
                            <a:srgbClr val="0432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ℒ</m:t>
                      </m:r>
                      <m:d>
                        <m:dPr>
                          <m:ctrlPr>
                            <a:rPr lang="en-US" altLang="zh-CN" sz="1800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1800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</m:d>
                      <m:r>
                        <a:rPr lang="en-US" altLang="zh-CN" sz="1800" b="0" i="1" smtClean="0">
                          <a:solidFill>
                            <a:srgbClr val="0432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altLang="zh-CN" sz="1800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CN" sz="1800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CN" sz="1800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sup>
                        <m:e>
                          <m:sSup>
                            <m:sSupPr>
                              <m:ctrlPr>
                                <a:rPr lang="en-US" altLang="zh-CN" sz="1800" b="0" i="1" smtClean="0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altLang="zh-CN" sz="1800" b="0" i="1" smtClean="0">
                                      <a:solidFill>
                                        <a:srgbClr val="0432FF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altLang="zh-CN" sz="1800" b="0" i="1" smtClean="0">
                                          <a:solidFill>
                                            <a:srgbClr val="0432FF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acc>
                                        <m:accPr>
                                          <m:chr m:val="̇"/>
                                          <m:ctrlPr>
                                            <a:rPr lang="en-US" altLang="zh-CN" sz="1800" b="0" i="1" smtClean="0">
                                              <a:solidFill>
                                                <a:srgbClr val="0432FF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altLang="zh-CN" sz="1800" b="0" i="1" smtClean="0">
                                              <a:solidFill>
                                                <a:srgbClr val="0432FF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𝜔</m:t>
                                          </m:r>
                                        </m:e>
                                      </m:acc>
                                    </m:num>
                                    <m:den>
                                      <m:r>
                                        <a:rPr lang="en-US" altLang="zh-CN" sz="1800" b="0" i="1" smtClean="0">
                                          <a:solidFill>
                                            <a:srgbClr val="0432FF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den>
                                  </m:f>
                                  <m:d>
                                    <m:dPr>
                                      <m:ctrlPr>
                                        <a:rPr lang="en-US" altLang="zh-CN" sz="1800" b="0" i="1" smtClean="0">
                                          <a:solidFill>
                                            <a:srgbClr val="0432FF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d>
                                        <m:dPr>
                                          <m:begChr m:val="⟨"/>
                                          <m:endChr m:val="⟩"/>
                                          <m:ctrlPr>
                                            <a:rPr lang="en-US" altLang="zh-CN" sz="1800" i="1">
                                              <a:solidFill>
                                                <a:srgbClr val="0432FF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altLang="zh-CN" sz="1800" i="1">
                                              <a:solidFill>
                                                <a:srgbClr val="0432FF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𝐻</m:t>
                                          </m:r>
                                        </m:e>
                                      </m:d>
                                      <m:r>
                                        <a:rPr lang="en-US" altLang="zh-CN" sz="1800" b="0" i="1" smtClean="0">
                                          <a:solidFill>
                                            <a:srgbClr val="0432FF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d>
                                        <m:dPr>
                                          <m:begChr m:val="⟨"/>
                                          <m:endChr m:val="⟩"/>
                                          <m:ctrlPr>
                                            <a:rPr lang="en-US" altLang="zh-CN" sz="1800" i="1">
                                              <a:solidFill>
                                                <a:srgbClr val="0432FF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altLang="zh-CN" sz="1800" b="0" i="1" smtClean="0">
                                              <a:solidFill>
                                                <a:srgbClr val="0432FF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𝐿</m:t>
                                          </m:r>
                                        </m:e>
                                      </m:d>
                                      <m:r>
                                        <a:rPr lang="en-US" altLang="zh-CN" sz="1800" b="0" i="1" smtClean="0">
                                          <a:solidFill>
                                            <a:srgbClr val="0432FF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sz="1800" i="1">
                                              <a:solidFill>
                                                <a:srgbClr val="0432F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1800" i="1">
                                              <a:solidFill>
                                                <a:srgbClr val="0432F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1800" i="1">
                                              <a:solidFill>
                                                <a:srgbClr val="0432F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𝐵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US" altLang="zh-CN" sz="1800" i="1">
                                              <a:solidFill>
                                                <a:srgbClr val="0432F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1800" i="1">
                                              <a:solidFill>
                                                <a:srgbClr val="0432F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1800" i="1">
                                              <a:solidFill>
                                                <a:srgbClr val="0432FF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𝑏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</m:e>
                            <m:sup>
                              <m:f>
                                <m:fPr>
                                  <m:ctrlPr>
                                    <a:rPr lang="en-US" altLang="zh-CN" sz="1800" b="0" i="1" smtClean="0">
                                      <a:solidFill>
                                        <a:srgbClr val="0432FF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1800" b="0" i="1" smtClean="0">
                                      <a:solidFill>
                                        <a:srgbClr val="0432FF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altLang="zh-CN" sz="1800" b="0" i="1" smtClean="0">
                                      <a:solidFill>
                                        <a:srgbClr val="0432FF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  <m:r>
                            <a:rPr lang="en-US" altLang="zh-CN" sz="1800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 altLang="zh-CN" sz="18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D125BB25-FF1E-4405-8DBA-10051E030E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979" y="2179531"/>
                <a:ext cx="3958010" cy="83035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4418316"/>
      </p:ext>
    </p:extLst>
  </p:cSld>
  <p:clrMapOvr>
    <a:masterClrMapping/>
  </p:clrMapOvr>
</p:sld>
</file>

<file path=ppt/theme/theme1.xml><?xml version="1.0" encoding="utf-8"?>
<a:theme xmlns:a="http://schemas.openxmlformats.org/drawingml/2006/main" name="主题1">
  <a:themeElements>
    <a:clrScheme name="ca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  <a:cs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  <a:cs typeface="宋体" panose="02010600030101010101" pitchFamily="2" charset="-122"/>
          </a:defRPr>
        </a:defPPr>
      </a:lstStyle>
    </a:lnDef>
  </a:objectDefaults>
  <a:extraClrSchemeLst>
    <a:extraClrScheme>
      <a:clrScheme name="ca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主题1" id="{DBAD116B-E80F-4508-B864-F51E9F184B0E}" vid="{F9234E43-4C35-4166-92EC-2F13867A3130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TM02900720[[fn=积分]]</Template>
  <TotalTime>32045</TotalTime>
  <Words>3957</Words>
  <Application>Microsoft Office PowerPoint</Application>
  <PresentationFormat>全屏显示(4:3)</PresentationFormat>
  <Paragraphs>628</Paragraphs>
  <Slides>41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55" baseType="lpstr">
      <vt:lpstr>Hei</vt:lpstr>
      <vt:lpstr>等线</vt:lpstr>
      <vt:lpstr>等线 Light</vt:lpstr>
      <vt:lpstr>黑体</vt:lpstr>
      <vt:lpstr>黑体</vt:lpstr>
      <vt:lpstr>宋体</vt:lpstr>
      <vt:lpstr>幼圆</vt:lpstr>
      <vt:lpstr>Arial</vt:lpstr>
      <vt:lpstr>Cambria Math</vt:lpstr>
      <vt:lpstr>Tahoma</vt:lpstr>
      <vt:lpstr>Times</vt:lpstr>
      <vt:lpstr>Times New Roman</vt:lpstr>
      <vt:lpstr>Wingdings</vt:lpstr>
      <vt:lpstr>主题1</vt:lpstr>
      <vt:lpstr>PowerPoint 演示文稿</vt:lpstr>
      <vt:lpstr>报告大纲</vt:lpstr>
      <vt:lpstr>传统热力学</vt:lpstr>
      <vt:lpstr>有限时间热力学</vt:lpstr>
      <vt:lpstr>热力学的“相图”</vt:lpstr>
      <vt:lpstr>有限时间热力学的发展</vt:lpstr>
      <vt:lpstr>低耗散卡诺热机功率的优化</vt:lpstr>
      <vt:lpstr>有限时间热力学：量子动力学描述</vt:lpstr>
      <vt:lpstr>量子热力学中的功与热</vt:lpstr>
      <vt:lpstr>报告大纲</vt:lpstr>
      <vt:lpstr>能否超越卡诺？</vt:lpstr>
      <vt:lpstr>有限时间绝热过程</vt:lpstr>
      <vt:lpstr>绝热过程的有限时间效应：额外做功</vt:lpstr>
      <vt:lpstr>长时间绝热过程：一阶绝热近似</vt:lpstr>
      <vt:lpstr>额外做功的一阶绝热近似结果</vt:lpstr>
      <vt:lpstr>额外做功的1/τ^2标度关系</vt:lpstr>
      <vt:lpstr>基于1/τ^2标度关系优化奥托循环 </vt:lpstr>
      <vt:lpstr>有限时间量子奥托热机的优化</vt:lpstr>
      <vt:lpstr>谐振子奥托循环：振荡部分影响</vt:lpstr>
      <vt:lpstr>小结</vt:lpstr>
      <vt:lpstr>报告大纲</vt:lpstr>
      <vt:lpstr>不可逆性的τ^(-1)标度关系</vt:lpstr>
      <vt:lpstr>1/τ标度关系的实验验证</vt:lpstr>
      <vt:lpstr>等温过程调控方式的优化</vt:lpstr>
      <vt:lpstr>理想气体有限时间压缩过程</vt:lpstr>
      <vt:lpstr>压缩过程调控方式优化</vt:lpstr>
      <vt:lpstr>压缩过程调控方式优化</vt:lpstr>
      <vt:lpstr>受驱动的量子开系统</vt:lpstr>
      <vt:lpstr>受驱动的量子开系统</vt:lpstr>
      <vt:lpstr>量子开系统的最优调控</vt:lpstr>
      <vt:lpstr>量子开系统的最优调控</vt:lpstr>
      <vt:lpstr>例子：量子布朗运动</vt:lpstr>
      <vt:lpstr>例子：量子布朗运动</vt:lpstr>
      <vt:lpstr>热力学长度的测量</vt:lpstr>
      <vt:lpstr>热力学长度的测量</vt:lpstr>
      <vt:lpstr>热力学长度的测量</vt:lpstr>
      <vt:lpstr>例子：理想气体压缩</vt:lpstr>
      <vt:lpstr>小结</vt:lpstr>
      <vt:lpstr>总结</vt:lpstr>
      <vt:lpstr>PowerPoint 演示文稿</vt:lpstr>
      <vt:lpstr>例子：变频谐振子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基于最大熵原理的多部件可靠性理论与其在传播模型中的应用</dc:title>
  <dc:creator>ym</dc:creator>
  <cp:lastModifiedBy>Lenovo</cp:lastModifiedBy>
  <cp:revision>945</cp:revision>
  <dcterms:created xsi:type="dcterms:W3CDTF">2020-06-20T07:31:42Z</dcterms:created>
  <dcterms:modified xsi:type="dcterms:W3CDTF">2021-06-15T13:25:42Z</dcterms:modified>
</cp:coreProperties>
</file>