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278" r:id="rId3"/>
    <p:sldId id="2421" r:id="rId4"/>
    <p:sldId id="2357" r:id="rId5"/>
    <p:sldId id="2360" r:id="rId6"/>
    <p:sldId id="2358" r:id="rId7"/>
    <p:sldId id="2341" r:id="rId8"/>
    <p:sldId id="2359" r:id="rId9"/>
    <p:sldId id="2361" r:id="rId10"/>
    <p:sldId id="2363" r:id="rId11"/>
    <p:sldId id="2362" r:id="rId12"/>
    <p:sldId id="2364" r:id="rId13"/>
    <p:sldId id="2418" r:id="rId14"/>
    <p:sldId id="2419" r:id="rId15"/>
    <p:sldId id="2411" r:id="rId16"/>
    <p:sldId id="2413" r:id="rId17"/>
    <p:sldId id="2385" r:id="rId18"/>
    <p:sldId id="1895" r:id="rId19"/>
  </p:sldIdLst>
  <p:sldSz cx="9144000" cy="6858000" type="screen4x3"/>
  <p:notesSz cx="6834188" cy="9979025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7EB3"/>
    <a:srgbClr val="800000"/>
    <a:srgbClr val="7F7F7F"/>
    <a:srgbClr val="0432FF"/>
    <a:srgbClr val="8677B2"/>
    <a:srgbClr val="EB5F30"/>
    <a:srgbClr val="8FB131"/>
    <a:srgbClr val="E19C24"/>
    <a:srgbClr val="CF3E3E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2" autoAdjust="0"/>
    <p:restoredTop sz="93211" autoAdjust="0"/>
  </p:normalViewPr>
  <p:slideViewPr>
    <p:cSldViewPr snapToGrid="0">
      <p:cViewPr>
        <p:scale>
          <a:sx n="150" d="100"/>
          <a:sy n="150" d="100"/>
        </p:scale>
        <p:origin x="858" y="-13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23" d="100"/>
        <a:sy n="123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1520" y="1844824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A7469345-3EC9-4877-8A4D-B90AE271F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40229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日期占位符 2">
            <a:extLst>
              <a:ext uri="{FF2B5EF4-FFF2-40B4-BE49-F238E27FC236}">
                <a16:creationId xmlns:a16="http://schemas.microsoft.com/office/drawing/2014/main" id="{E4E0FFB1-B3DA-42C3-AA71-66F15F6D92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9560" y="619959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7" name="页脚占位符 3">
            <a:extLst>
              <a:ext uri="{FF2B5EF4-FFF2-40B4-BE49-F238E27FC236}">
                <a16:creationId xmlns:a16="http://schemas.microsoft.com/office/drawing/2014/main" id="{4548E98D-5768-44AA-AE89-9CC1C146A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19959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8" name="灯片编号占位符 4">
            <a:extLst>
              <a:ext uri="{FF2B5EF4-FFF2-40B4-BE49-F238E27FC236}">
                <a16:creationId xmlns:a16="http://schemas.microsoft.com/office/drawing/2014/main" id="{2A241571-DE55-459A-B8BC-3F4DB029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1594" y="619959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7FA7E0F-EE93-4276-95CA-200A95F4487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116570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auto">
          <a:xfrm>
            <a:off x="0" y="6597650"/>
            <a:ext cx="9144000" cy="71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99FF33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folHlin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图片 3" descr="logo.png"/>
          <p:cNvSpPr>
            <a:spLocks noChangeAspect="1" noChangeArrowheads="1"/>
          </p:cNvSpPr>
          <p:nvPr/>
        </p:nvSpPr>
        <p:spPr bwMode="auto">
          <a:xfrm>
            <a:off x="107950" y="5732463"/>
            <a:ext cx="900113" cy="787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8" name="Rectangle 15"/>
          <p:cNvSpPr>
            <a:spLocks noChangeArrowheads="1"/>
          </p:cNvSpPr>
          <p:nvPr/>
        </p:nvSpPr>
        <p:spPr bwMode="auto">
          <a:xfrm flipV="1">
            <a:off x="0" y="765175"/>
            <a:ext cx="9144000" cy="7143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folHlin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  <p:sldLayoutId id="2147483656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12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6.png"/><Relationship Id="rId5" Type="http://schemas.openxmlformats.org/officeDocument/2006/relationships/tags" Target="../tags/tag5.xml"/><Relationship Id="rId10" Type="http://schemas.openxmlformats.org/officeDocument/2006/relationships/image" Target="../media/image5.png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3" Type="http://schemas.openxmlformats.org/officeDocument/2006/relationships/tags" Target="../tags/tag8.xml"/><Relationship Id="rId21" Type="http://schemas.openxmlformats.org/officeDocument/2006/relationships/image" Target="../media/image15.png"/><Relationship Id="rId7" Type="http://schemas.openxmlformats.org/officeDocument/2006/relationships/tags" Target="../tags/tag12.xml"/><Relationship Id="rId17" Type="http://schemas.openxmlformats.org/officeDocument/2006/relationships/image" Target="../media/image3.png"/><Relationship Id="rId2" Type="http://schemas.openxmlformats.org/officeDocument/2006/relationships/tags" Target="../tags/tag7.xml"/><Relationship Id="rId16" Type="http://schemas.openxmlformats.org/officeDocument/2006/relationships/image" Target="../media/image11.png"/><Relationship Id="rId20" Type="http://schemas.openxmlformats.org/officeDocument/2006/relationships/image" Target="../media/image14.png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10.xml"/><Relationship Id="rId15" Type="http://schemas.openxmlformats.org/officeDocument/2006/relationships/image" Target="../media/image10.png"/><Relationship Id="rId10" Type="http://schemas.openxmlformats.org/officeDocument/2006/relationships/tags" Target="../tags/tag15.xml"/><Relationship Id="rId19" Type="http://schemas.openxmlformats.org/officeDocument/2006/relationships/image" Target="../media/image13.png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image" Target="../media/image9.png"/><Relationship Id="rId22" Type="http://schemas.openxmlformats.org/officeDocument/2006/relationships/image" Target="../media/image16.png"/></Relationships>
</file>

<file path=ppt/slides/_rels/slide5.xml.rels><?xml version='1.0' encoding='UTF-8' standalone='yes'?>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21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20.png"/><Relationship Id="rId5" Type="http://schemas.openxmlformats.org/officeDocument/2006/relationships/tags" Target="../tags/tag20.xml"/><Relationship Id="rId10" Type="http://schemas.openxmlformats.org/officeDocument/2006/relationships/image" Target="../media/image19.png"/><Relationship Id="rId4" Type="http://schemas.openxmlformats.org/officeDocument/2006/relationships/tags" Target="../tags/tag19.xml"/><Relationship Id="rId9" Type="http://schemas.openxmlformats.org/officeDocument/2006/relationships/image" Target="../media/image18.png"/></Relationships>
</file>

<file path=ppt/slides/_rels/slide6.xml.rels><?xml version='1.0' encoding='UTF-8' standalone='yes'?>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24.xml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27.png"/><Relationship Id="rId5" Type="http://schemas.openxmlformats.org/officeDocument/2006/relationships/tags" Target="../tags/tag26.xml"/><Relationship Id="rId10" Type="http://schemas.openxmlformats.org/officeDocument/2006/relationships/image" Target="../media/image26.png"/><Relationship Id="rId4" Type="http://schemas.openxmlformats.org/officeDocument/2006/relationships/tags" Target="../tags/tag25.xml"/><Relationship Id="rId9" Type="http://schemas.openxmlformats.org/officeDocument/2006/relationships/image" Target="../media/image2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29.xml"/><Relationship Id="rId12" Type="http://schemas.openxmlformats.org/officeDocument/2006/relationships/image" Target="../media/image31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0.png"/><Relationship Id="rId5" Type="http://schemas.openxmlformats.org/officeDocument/2006/relationships/tags" Target="../tags/tag31.xml"/><Relationship Id="rId10" Type="http://schemas.openxmlformats.org/officeDocument/2006/relationships/image" Target="../media/image29.png"/><Relationship Id="rId4" Type="http://schemas.openxmlformats.org/officeDocument/2006/relationships/tags" Target="../tags/tag30.xml"/><Relationship Id="rId9" Type="http://schemas.openxmlformats.org/officeDocument/2006/relationships/image" Target="../media/image15.png"/></Relationships>
</file>

<file path=ppt/slides/_rels/slide9.xml.rels><?xml version='1.0' encoding='UTF-8' standalone='yes'?>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34.xml"/><Relationship Id="rId7" Type="http://schemas.openxmlformats.org/officeDocument/2006/relationships/image" Target="../media/image32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tags" Target="../tags/tag36.xml"/><Relationship Id="rId10" Type="http://schemas.openxmlformats.org/officeDocument/2006/relationships/image" Target="../media/image35.png"/><Relationship Id="rId4" Type="http://schemas.openxmlformats.org/officeDocument/2006/relationships/tags" Target="../tags/tag35.xml"/><Relationship Id="rId9" Type="http://schemas.openxmlformats.org/officeDocument/2006/relationships/image" Target="../media/image3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39.xml"/><Relationship Id="rId7" Type="http://schemas.openxmlformats.org/officeDocument/2006/relationships/image" Target="../media/image37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41.png"/><Relationship Id="rId5" Type="http://schemas.openxmlformats.org/officeDocument/2006/relationships/tags" Target="../tags/tag41.xml"/><Relationship Id="rId10" Type="http://schemas.openxmlformats.org/officeDocument/2006/relationships/image" Target="../media/image40.png"/><Relationship Id="rId4" Type="http://schemas.openxmlformats.org/officeDocument/2006/relationships/tags" Target="../tags/tag40.xml"/><Relationship Id="rId9" Type="http://schemas.openxmlformats.org/officeDocument/2006/relationships/image" Target="../media/image39.png"/></Relationships>
</file>

<file path=ppt/slides/_rels/slide12.xml.rels><?xml version='1.0' encoding='UTF-8' standalone='yes'?>
<Relationships xmlns="http://schemas.openxmlformats.org/package/2006/relationships"><Relationship Id="rId3" Type="http://schemas.openxmlformats.org/officeDocument/2006/relationships/image" Target="../media/image42.emf"/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tags" Target="../tags/tag43.xml"/><Relationship Id="rId16" Type="http://schemas.openxmlformats.org/officeDocument/2006/relationships/image" Target="../media/image49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image" Target="../media/image44.png"/><Relationship Id="rId5" Type="http://schemas.openxmlformats.org/officeDocument/2006/relationships/tags" Target="../tags/tag46.xml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tags" Target="../tags/tag45.xml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47.png"/></Relationships>
</file>

<file path=ppt/slides/_rels/slide14.xml.rels><?xml version='1.0' encoding='UTF-8' standalone='yes'?>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tags" Target="../tags/tag52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56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55.png"/><Relationship Id="rId5" Type="http://schemas.openxmlformats.org/officeDocument/2006/relationships/tags" Target="../tags/tag54.xml"/><Relationship Id="rId10" Type="http://schemas.openxmlformats.org/officeDocument/2006/relationships/image" Target="../media/image54.png"/><Relationship Id="rId4" Type="http://schemas.openxmlformats.org/officeDocument/2006/relationships/tags" Target="../tags/tag53.xml"/><Relationship Id="rId9" Type="http://schemas.openxmlformats.org/officeDocument/2006/relationships/image" Target="../media/image53.png"/></Relationships>
</file>

<file path=ppt/slides/_rels/slide15.xml.rels><?xml version='1.0' encoding='UTF-8' standalone='yes'?>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58.xml"/><Relationship Id="rId7" Type="http://schemas.openxmlformats.org/officeDocument/2006/relationships/image" Target="../media/image58.emf"/><Relationship Id="rId12" Type="http://schemas.openxmlformats.org/officeDocument/2006/relationships/image" Target="../media/image63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62.png"/><Relationship Id="rId5" Type="http://schemas.openxmlformats.org/officeDocument/2006/relationships/tags" Target="../tags/tag60.xml"/><Relationship Id="rId10" Type="http://schemas.openxmlformats.org/officeDocument/2006/relationships/image" Target="../media/image61.png"/><Relationship Id="rId4" Type="http://schemas.openxmlformats.org/officeDocument/2006/relationships/tags" Target="../tags/tag59.xml"/><Relationship Id="rId9" Type="http://schemas.openxmlformats.org/officeDocument/2006/relationships/image" Target="../media/image60.png"/></Relationships>
</file>

<file path=ppt/slides/_rels/slide16.xml.rels><?xml version='1.0' encoding='UTF-8' standalone='yes'?>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1.xml"/><Relationship Id="rId4" Type="http://schemas.openxmlformats.org/officeDocument/2006/relationships/image" Target="../media/image65.png"/></Relationships>
</file>

<file path=ppt/slides/_rels/slide17.xml.rels><?xml version='1.0' encoding='UTF-8' standalone='yes'?>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 8">
            <a:extLst>
              <a:ext uri="{FF2B5EF4-FFF2-40B4-BE49-F238E27FC236}">
                <a16:creationId xmlns:a16="http://schemas.microsoft.com/office/drawing/2014/main" id="{5EF059CA-BF5E-EA4F-AF1C-F8A41A9F6AC9}"/>
              </a:ext>
            </a:extLst>
          </p:cNvPr>
          <p:cNvGrpSpPr/>
          <p:nvPr/>
        </p:nvGrpSpPr>
        <p:grpSpPr>
          <a:xfrm>
            <a:off x="353510" y="840968"/>
            <a:ext cx="2401858" cy="1166695"/>
            <a:chOff x="3068951" y="5290515"/>
            <a:chExt cx="2708222" cy="1330437"/>
          </a:xfrm>
        </p:grpSpPr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5C51E62B-B423-454E-92C7-4BA49BE1E1B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951" y="5290515"/>
              <a:ext cx="1688473" cy="13304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图片 4">
              <a:extLst>
                <a:ext uri="{FF2B5EF4-FFF2-40B4-BE49-F238E27FC236}">
                  <a16:creationId xmlns:a16="http://schemas.microsoft.com/office/drawing/2014/main" id="{6CA6B45E-EC72-EB4A-A48D-DB09A5587F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1166" y="5367734"/>
              <a:ext cx="756007" cy="104939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6819FB0B-CF10-499D-9482-A40284E31B9A}"/>
              </a:ext>
            </a:extLst>
          </p:cNvPr>
          <p:cNvSpPr/>
          <p:nvPr/>
        </p:nvSpPr>
        <p:spPr>
          <a:xfrm>
            <a:off x="671235" y="2292237"/>
            <a:ext cx="78015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/>
              <a:t>Geodesic path for the minimal energy cost in shortcuts to </a:t>
            </a:r>
            <a:r>
              <a:rPr lang="en-US" altLang="zh-CN" sz="3200" b="1" dirty="0" err="1"/>
              <a:t>isothermality</a:t>
            </a:r>
            <a:endParaRPr lang="zh-CN" altLang="en-US" sz="3200" b="1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932EDF7-12C5-46C5-8AB3-8760139B00CB}"/>
              </a:ext>
            </a:extLst>
          </p:cNvPr>
          <p:cNvSpPr/>
          <p:nvPr/>
        </p:nvSpPr>
        <p:spPr>
          <a:xfrm>
            <a:off x="1097949" y="3838103"/>
            <a:ext cx="69480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Geng Li, </a:t>
            </a:r>
            <a:r>
              <a:rPr lang="it-IT" altLang="zh-CN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Jin-Fu Chen</a:t>
            </a:r>
            <a:r>
              <a:rPr lang="it-IT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C. P. Sun, and Hui Dong</a:t>
            </a:r>
          </a:p>
          <a:p>
            <a:pPr algn="ctr"/>
            <a:endParaRPr lang="it-IT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Graduate School of China Academy of Engineering Physics</a:t>
            </a:r>
          </a:p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Beijing Computational Science Research Center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14">
            <a:extLst>
              <a:ext uri="{FF2B5EF4-FFF2-40B4-BE49-F238E27FC236}">
                <a16:creationId xmlns:a16="http://schemas.microsoft.com/office/drawing/2014/main" id="{BFB72AA1-2373-49CB-ABA6-3520B8407528}"/>
              </a:ext>
            </a:extLst>
          </p:cNvPr>
          <p:cNvSpPr txBox="1"/>
          <p:nvPr/>
        </p:nvSpPr>
        <p:spPr>
          <a:xfrm>
            <a:off x="3838463" y="5336047"/>
            <a:ext cx="1467068" cy="49699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2021/12/16</a:t>
            </a:r>
            <a:endParaRPr lang="zh-CN" altLang="en-US" sz="20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91A6F9F-D2FE-42ED-BFD7-3E3CEDDA931A}"/>
              </a:ext>
            </a:extLst>
          </p:cNvPr>
          <p:cNvSpPr txBox="1"/>
          <p:nvPr/>
        </p:nvSpPr>
        <p:spPr>
          <a:xfrm>
            <a:off x="3707623" y="6179663"/>
            <a:ext cx="17287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/>
              <a:t>arXiv</a:t>
            </a:r>
            <a:r>
              <a:rPr lang="en-US" altLang="zh-CN" sz="1600" dirty="0"/>
              <a:t>: 2110.09137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6845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984FDC-0CB5-4794-B14F-F74980F5D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C8BA0069-D23B-4910-BAC5-2552DFB0D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6218" y="126999"/>
            <a:ext cx="1731563" cy="584775"/>
          </a:xfr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3200" b="1" kern="1200" cap="none" dirty="0">
                <a:solidFill>
                  <a:srgbClr val="800000"/>
                </a:solidFill>
                <a:latin typeface="Arial" panose="020B0604020202020204" pitchFamily="34" charset="0"/>
                <a:ea typeface="黑体" charset="0"/>
                <a:cs typeface="Arial" panose="020B0604020202020204" pitchFamily="34" charset="0"/>
              </a:rPr>
              <a:t>Content</a:t>
            </a:r>
            <a:endParaRPr lang="zh-CN" altLang="en-US" sz="3200" b="1" kern="1200" cap="none" dirty="0">
              <a:solidFill>
                <a:srgbClr val="800000"/>
              </a:solidFill>
              <a:latin typeface="Arial" panose="020B0604020202020204" pitchFamily="34" charset="0"/>
              <a:ea typeface="黑体" charset="0"/>
              <a:cs typeface="Arial" panose="020B0604020202020204" pitchFamily="34" charset="0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89B4651-A913-4232-9AFA-2A39B5B6B10F}"/>
              </a:ext>
            </a:extLst>
          </p:cNvPr>
          <p:cNvSpPr txBox="1">
            <a:spLocks noChangeArrowheads="1"/>
          </p:cNvSpPr>
          <p:nvPr/>
        </p:nvSpPr>
        <p:spPr>
          <a:xfrm>
            <a:off x="1383817" y="2233031"/>
            <a:ext cx="6376365" cy="279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Shortcuts to </a:t>
            </a:r>
            <a:r>
              <a:rPr lang="en-US" altLang="zh-CN" sz="24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isothermality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Irreversible work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Thermodynamic length and optimal protocol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Conclusion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zh-CN" sz="240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510188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A97959D5-038A-4700-A8A2-788904A88F5E}"/>
              </a:ext>
            </a:extLst>
          </p:cNvPr>
          <p:cNvSpPr txBox="1"/>
          <p:nvPr/>
        </p:nvSpPr>
        <p:spPr>
          <a:xfrm>
            <a:off x="771954" y="1267943"/>
            <a:ext cx="7790155" cy="430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Origin Hamiltonian 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Adiabatic approximation</a:t>
            </a:r>
          </a:p>
          <a:p>
            <a:pPr>
              <a:lnSpc>
                <a:spcPct val="200000"/>
              </a:lnSpc>
            </a:pP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Find            such that 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auxiliary Hamiltonian is added as 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One can boost quantum adiabatic processes in arbitrary finite time.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2C9470-87A8-4F2E-86ED-AE3036ADA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AF7697-D271-4BF0-B7BD-9CD56FAA374F}"/>
              </a:ext>
            </a:extLst>
          </p:cNvPr>
          <p:cNvSpPr/>
          <p:nvPr/>
        </p:nvSpPr>
        <p:spPr>
          <a:xfrm>
            <a:off x="2214975" y="109895"/>
            <a:ext cx="47131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Shortcuts to </a:t>
            </a:r>
            <a:r>
              <a:rPr kumimoji="1" lang="en-US" altLang="zh-CN" sz="3200" b="1" dirty="0" err="1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adiabacity</a:t>
            </a:r>
            <a:endParaRPr kumimoji="1" lang="en-US" altLang="zh-CN" sz="3200" b="1" dirty="0">
              <a:solidFill>
                <a:srgbClr val="8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F988876C-AD7E-48A2-B20D-AC956BDF94F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299" y="4621394"/>
            <a:ext cx="2363724" cy="252984"/>
          </a:xfrm>
          <a:prstGeom prst="rect">
            <a:avLst/>
          </a:prstGeom>
        </p:spPr>
      </p:pic>
      <p:pic>
        <p:nvPicPr>
          <p:cNvPr id="6" name="图片 5" descr="\documentclass{article}&#10;\usepackage{amsmath,bm}&#10;\usepackage{amssymb}&#10;\usepackage{amsfonts,color}&#10;\usepackage[T1]{fontenc}&#10;\pagestyle{empty}&#10;\begin{document}&#10;\begin{equation*}&#10;H_o(t)\left|n(t)\right\rangle =E_n(t)\left|n(t)\right\rangle &#10;\end{equation*}&#10;\end{document}" title="IguanaTex Bitmap Display">
            <a:extLst>
              <a:ext uri="{FF2B5EF4-FFF2-40B4-BE49-F238E27FC236}">
                <a16:creationId xmlns:a16="http://schemas.microsoft.com/office/drawing/2014/main" id="{2DF9F8B6-82FB-4843-B6A9-6FBD922AD2E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144" y="1579958"/>
            <a:ext cx="2826668" cy="254476"/>
          </a:xfrm>
          <a:prstGeom prst="rect">
            <a:avLst/>
          </a:prstGeom>
        </p:spPr>
      </p:pic>
      <p:pic>
        <p:nvPicPr>
          <p:cNvPr id="8" name="图片 7" descr="\documentclass{article}&#10;\usepackage{amsmath,bm}&#10;\usepackage{amssymb}&#10;\usepackage{amsfonts,color}&#10;\usepackage[T1]{fontenc}&#10;\pagestyle{empty}&#10;\begin{document}&#10;\begin{equation*}&#10;\left|\psi_{n}(t)\right\rangle =\exp\left\{ -\frac{i}{\hbar}\int_{0}^{t}E_{n}(t^{\prime})dt^{\prime}-\int_{0}^{t}\left\langle n(t^{\prime})|\partial_{t^{\prime}}n(t^{\prime})\right\rangle dt^{\prime}\right\} \left|n(t)\right\rangle &#10;\end{equation*}&#10;\end{document}" title="IguanaTex Bitmap Display">
            <a:extLst>
              <a:ext uri="{FF2B5EF4-FFF2-40B4-BE49-F238E27FC236}">
                <a16:creationId xmlns:a16="http://schemas.microsoft.com/office/drawing/2014/main" id="{2E396FAF-F461-4950-824D-69AE2ECADD9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398" y="2683591"/>
            <a:ext cx="6678301" cy="612744"/>
          </a:xfrm>
          <a:prstGeom prst="rect">
            <a:avLst/>
          </a:prstGeom>
        </p:spPr>
      </p:pic>
      <p:pic>
        <p:nvPicPr>
          <p:cNvPr id="36" name="图片 35" descr="\documentclass{article}&#10;\usepackage{amsmath}&#10;\usepackage{mathrsfs}&#10;\pagestyle{empty}&#10;\begin{document}&#10;&#10;$$H(t)$$&#10;&#10;\end{document}" title="IguanaTex Bitmap Display">
            <a:extLst>
              <a:ext uri="{FF2B5EF4-FFF2-40B4-BE49-F238E27FC236}">
                <a16:creationId xmlns:a16="http://schemas.microsoft.com/office/drawing/2014/main" id="{4B4F012F-567B-4FC6-A206-59364FA0412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507" y="3992026"/>
            <a:ext cx="503343" cy="260350"/>
          </a:xfrm>
          <a:prstGeom prst="rect">
            <a:avLst/>
          </a:prstGeom>
        </p:spPr>
      </p:pic>
      <p:pic>
        <p:nvPicPr>
          <p:cNvPr id="41" name="图片 40" descr="\documentclass{article}&#10;\usepackage{amsmath}&#10;\usepackage{mathrsfs}&#10;\pagestyle{empty}&#10;\begin{document}&#10;&#10;$$i\hbar\partial_{t}\left|\psi_{n}(t)\right\rangle =H(t)\left|\psi_{n}(t)\right\rangle $$&#10;&#10;\end{document}" title="IguanaTex Bitmap Display">
            <a:extLst>
              <a:ext uri="{FF2B5EF4-FFF2-40B4-BE49-F238E27FC236}">
                <a16:creationId xmlns:a16="http://schemas.microsoft.com/office/drawing/2014/main" id="{A122DD80-FB66-4879-964C-8C90A9EE921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825" y="3995418"/>
            <a:ext cx="2884571" cy="254476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5B6C822B-678D-4E3A-A1E7-25D4994208E2}"/>
              </a:ext>
            </a:extLst>
          </p:cNvPr>
          <p:cNvSpPr txBox="1"/>
          <p:nvPr/>
        </p:nvSpPr>
        <p:spPr>
          <a:xfrm>
            <a:off x="2458536" y="6045707"/>
            <a:ext cx="42260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0" i="0" u="none" strike="noStrike" baseline="0" dirty="0">
                <a:cs typeface="Times New Roman" panose="02020603050405020304" pitchFamily="18" charset="0"/>
              </a:rPr>
              <a:t>M. V. Berry, </a:t>
            </a:r>
            <a:r>
              <a:rPr lang="en-US" altLang="zh-CN" sz="1400" b="0" i="1" u="none" strike="noStrike" baseline="0" dirty="0">
                <a:cs typeface="Times New Roman" panose="02020603050405020304" pitchFamily="18" charset="0"/>
              </a:rPr>
              <a:t>J. Phys. A: Math. </a:t>
            </a:r>
            <a:r>
              <a:rPr lang="en-US" altLang="zh-CN" sz="1400" b="0" i="1" u="none" strike="noStrike" baseline="0" dirty="0" err="1">
                <a:cs typeface="Times New Roman" panose="02020603050405020304" pitchFamily="18" charset="0"/>
              </a:rPr>
              <a:t>Theor</a:t>
            </a:r>
            <a:r>
              <a:rPr lang="en-US" altLang="zh-CN" sz="1400" b="0" i="1" u="none" strike="noStrike" baseline="0" dirty="0">
                <a:cs typeface="Times New Roman" panose="02020603050405020304" pitchFamily="18" charset="0"/>
              </a:rPr>
              <a:t>. </a:t>
            </a:r>
            <a:r>
              <a:rPr lang="en-US" altLang="zh-CN" sz="1400" b="1" i="0" u="none" strike="noStrike" baseline="0" dirty="0">
                <a:cs typeface="Times New Roman" panose="02020603050405020304" pitchFamily="18" charset="0"/>
              </a:rPr>
              <a:t>42, </a:t>
            </a:r>
            <a:r>
              <a:rPr lang="en-US" altLang="zh-CN" sz="1400" b="0" i="0" u="none" strike="noStrike" baseline="0" dirty="0">
                <a:cs typeface="Times New Roman" panose="02020603050405020304" pitchFamily="18" charset="0"/>
              </a:rPr>
              <a:t>365303 (2009)</a:t>
            </a:r>
            <a:endParaRPr lang="zh-CN" altLang="en-US" sz="1400" dirty="0"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023BE93-8878-4D97-A937-B04A4C6E82CC}"/>
              </a:ext>
            </a:extLst>
          </p:cNvPr>
          <p:cNvSpPr txBox="1"/>
          <p:nvPr/>
        </p:nvSpPr>
        <p:spPr>
          <a:xfrm>
            <a:off x="3133803" y="3317757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597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dynamical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5C8B70D-1817-430F-812F-5E87617812B8}"/>
              </a:ext>
            </a:extLst>
          </p:cNvPr>
          <p:cNvSpPr txBox="1"/>
          <p:nvPr/>
        </p:nvSpPr>
        <p:spPr>
          <a:xfrm>
            <a:off x="5636725" y="3279981"/>
            <a:ext cx="6751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597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Berry</a:t>
            </a:r>
            <a:endParaRPr lang="zh-CN" altLang="en-US" sz="1600" dirty="0">
              <a:solidFill>
                <a:srgbClr val="597EB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0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A97959D5-038A-4700-A8A2-788904A88F5E}"/>
              </a:ext>
            </a:extLst>
          </p:cNvPr>
          <p:cNvSpPr txBox="1"/>
          <p:nvPr/>
        </p:nvSpPr>
        <p:spPr>
          <a:xfrm>
            <a:off x="535877" y="1547632"/>
            <a:ext cx="6344756" cy="2805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 similar idea can be applied for isothermal processes</a:t>
            </a:r>
          </a:p>
          <a:p>
            <a:pPr>
              <a:lnSpc>
                <a:spcPct val="250000"/>
              </a:lnSpc>
            </a:pPr>
            <a:r>
              <a:rPr lang="en-US" altLang="zh-CN" sz="1600" dirty="0">
                <a:solidFill>
                  <a:srgbClr val="597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Hamiltonian</a:t>
            </a:r>
            <a:endParaRPr lang="zh-CN" altLang="en-US" sz="1600" dirty="0">
              <a:solidFill>
                <a:srgbClr val="597EB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en-US" altLang="zh-CN" sz="1600" dirty="0">
                <a:solidFill>
                  <a:srgbClr val="597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Boundary condition</a:t>
            </a:r>
            <a:endParaRPr lang="zh-CN" altLang="en-US" sz="1600" dirty="0">
              <a:solidFill>
                <a:srgbClr val="597EB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en-US" altLang="zh-CN" sz="1600" dirty="0">
                <a:solidFill>
                  <a:srgbClr val="597EB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Temperature </a:t>
            </a:r>
            <a:endParaRPr lang="zh-CN" altLang="en-US" sz="1600" dirty="0">
              <a:solidFill>
                <a:srgbClr val="597EB3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2C9470-87A8-4F2E-86ED-AE3036ADA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AF7697-D271-4BF0-B7BD-9CD56FAA374F}"/>
              </a:ext>
            </a:extLst>
          </p:cNvPr>
          <p:cNvSpPr/>
          <p:nvPr/>
        </p:nvSpPr>
        <p:spPr>
          <a:xfrm>
            <a:off x="1940859" y="109895"/>
            <a:ext cx="526137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Shortcuts to </a:t>
            </a:r>
            <a:r>
              <a:rPr kumimoji="1" lang="en-US" altLang="zh-CN" sz="3200" b="1" dirty="0" err="1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isothermality</a:t>
            </a:r>
            <a:endParaRPr kumimoji="1" lang="en-US" altLang="zh-CN" sz="3200" b="1" dirty="0">
              <a:solidFill>
                <a:srgbClr val="8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ED8DCE13-A3CC-4A08-9B94-4A813472C339}"/>
              </a:ext>
            </a:extLst>
          </p:cNvPr>
          <p:cNvCxnSpPr>
            <a:cxnSpLocks/>
          </p:cNvCxnSpPr>
          <p:nvPr/>
        </p:nvCxnSpPr>
        <p:spPr bwMode="auto">
          <a:xfrm flipV="1">
            <a:off x="5205970" y="3084742"/>
            <a:ext cx="3085019" cy="13713"/>
          </a:xfrm>
          <a:prstGeom prst="line">
            <a:avLst/>
          </a:prstGeom>
          <a:solidFill>
            <a:schemeClr val="accent1"/>
          </a:solidFill>
          <a:ln w="539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" name="图片 11" descr="\documentclass{article}&#10;\usepackage{amsmath,bm}&#10;\usepackage{amssymb}&#10;\usepackage{amsfonts,color}&#10;\usepackage[T1]{fontenc}&#10;\pagestyle{empty}&#10;\begin{document}&#10;\begin{equation*}&#10;T=\mathrm{Const}&#10;\end{equation*}&#10;\end{document}" title="IguanaTex Bitmap Display">
            <a:extLst>
              <a:ext uri="{FF2B5EF4-FFF2-40B4-BE49-F238E27FC236}">
                <a16:creationId xmlns:a16="http://schemas.microsoft.com/office/drawing/2014/main" id="{0B568C5E-1B53-4DC1-91DB-6D50F64CA63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937" y="3533374"/>
            <a:ext cx="1256085" cy="201306"/>
          </a:xfrm>
          <a:prstGeom prst="rect">
            <a:avLst/>
          </a:prstGeom>
        </p:spPr>
      </p:pic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D6398F5D-B30D-46A6-8B37-D371CAB29D5F}"/>
              </a:ext>
            </a:extLst>
          </p:cNvPr>
          <p:cNvCxnSpPr>
            <a:cxnSpLocks/>
          </p:cNvCxnSpPr>
          <p:nvPr/>
        </p:nvCxnSpPr>
        <p:spPr>
          <a:xfrm>
            <a:off x="4830818" y="3951417"/>
            <a:ext cx="400685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E2A3EE7-048D-44E0-81FA-D5B95D2BBC96}"/>
              </a:ext>
            </a:extLst>
          </p:cNvPr>
          <p:cNvCxnSpPr/>
          <p:nvPr/>
        </p:nvCxnSpPr>
        <p:spPr>
          <a:xfrm flipV="1">
            <a:off x="8346345" y="3823815"/>
            <a:ext cx="0" cy="1047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:a16="http://schemas.microsoft.com/office/drawing/2014/main" id="{8D1A99CD-B6E8-4675-BABE-BFC2B226CF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685" y="4053217"/>
            <a:ext cx="110065" cy="1767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3DF292B-87D4-4896-A38B-6FD5634272F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169" y="4028724"/>
            <a:ext cx="749483" cy="229971"/>
          </a:xfrm>
          <a:prstGeom prst="rect">
            <a:avLst/>
          </a:prstGeom>
        </p:spPr>
      </p:pic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7B3D131A-E6B0-43E4-A3DD-F734330ED60B}"/>
              </a:ext>
            </a:extLst>
          </p:cNvPr>
          <p:cNvSpPr/>
          <p:nvPr/>
        </p:nvSpPr>
        <p:spPr bwMode="auto">
          <a:xfrm>
            <a:off x="5189184" y="1740713"/>
            <a:ext cx="3132307" cy="1352145"/>
          </a:xfrm>
          <a:custGeom>
            <a:avLst/>
            <a:gdLst>
              <a:gd name="connsiteX0" fmla="*/ 0 w 3132307"/>
              <a:gd name="connsiteY0" fmla="*/ 1352145 h 1352145"/>
              <a:gd name="connsiteX1" fmla="*/ 1147864 w 3132307"/>
              <a:gd name="connsiteY1" fmla="*/ 1108954 h 1352145"/>
              <a:gd name="connsiteX2" fmla="*/ 1867711 w 3132307"/>
              <a:gd name="connsiteY2" fmla="*/ 184826 h 1352145"/>
              <a:gd name="connsiteX3" fmla="*/ 3132307 w 3132307"/>
              <a:gd name="connsiteY3" fmla="*/ 0 h 1352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2307" h="1352145">
                <a:moveTo>
                  <a:pt x="0" y="1352145"/>
                </a:moveTo>
                <a:cubicBezTo>
                  <a:pt x="418289" y="1327826"/>
                  <a:pt x="836579" y="1303507"/>
                  <a:pt x="1147864" y="1108954"/>
                </a:cubicBezTo>
                <a:cubicBezTo>
                  <a:pt x="1459149" y="914401"/>
                  <a:pt x="1536971" y="369652"/>
                  <a:pt x="1867711" y="184826"/>
                </a:cubicBezTo>
                <a:cubicBezTo>
                  <a:pt x="2198452" y="0"/>
                  <a:pt x="2665379" y="0"/>
                  <a:pt x="3132307" y="0"/>
                </a:cubicBezTo>
              </a:path>
            </a:pathLst>
          </a:custGeom>
          <a:noFill/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A1D7FF15-DBCA-47F2-BC02-FBEE5F8BEE18}"/>
              </a:ext>
            </a:extLst>
          </p:cNvPr>
          <p:cNvSpPr/>
          <p:nvPr/>
        </p:nvSpPr>
        <p:spPr bwMode="auto">
          <a:xfrm>
            <a:off x="5075306" y="3004807"/>
            <a:ext cx="184826" cy="184826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B6993FB3-E7A7-43EA-A471-51B8F3AB941C}"/>
              </a:ext>
            </a:extLst>
          </p:cNvPr>
          <p:cNvCxnSpPr>
            <a:cxnSpLocks/>
          </p:cNvCxnSpPr>
          <p:nvPr/>
        </p:nvCxnSpPr>
        <p:spPr bwMode="auto">
          <a:xfrm>
            <a:off x="8315008" y="1734619"/>
            <a:ext cx="26738" cy="1362601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椭圆 20">
            <a:extLst>
              <a:ext uri="{FF2B5EF4-FFF2-40B4-BE49-F238E27FC236}">
                <a16:creationId xmlns:a16="http://schemas.microsoft.com/office/drawing/2014/main" id="{E178D90B-FC22-4B6F-A9AE-8C32B134545A}"/>
              </a:ext>
            </a:extLst>
          </p:cNvPr>
          <p:cNvSpPr/>
          <p:nvPr/>
        </p:nvSpPr>
        <p:spPr bwMode="auto">
          <a:xfrm>
            <a:off x="8217728" y="1642206"/>
            <a:ext cx="184826" cy="184826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7DEDD325-9F4F-4EE0-AC49-4581F1BC3AD4}"/>
              </a:ext>
            </a:extLst>
          </p:cNvPr>
          <p:cNvSpPr/>
          <p:nvPr/>
        </p:nvSpPr>
        <p:spPr bwMode="auto">
          <a:xfrm>
            <a:off x="8244466" y="3004807"/>
            <a:ext cx="184826" cy="184826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2B558C54-88DD-4CB8-9B0A-D42EDDC208BF}"/>
              </a:ext>
            </a:extLst>
          </p:cNvPr>
          <p:cNvSpPr/>
          <p:nvPr/>
        </p:nvSpPr>
        <p:spPr bwMode="auto">
          <a:xfrm>
            <a:off x="6606915" y="3004807"/>
            <a:ext cx="184826" cy="184826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AA2F36D-D319-48DF-B431-7D1AD9AC1AF5}"/>
              </a:ext>
            </a:extLst>
          </p:cNvPr>
          <p:cNvCxnSpPr/>
          <p:nvPr/>
        </p:nvCxnSpPr>
        <p:spPr>
          <a:xfrm flipV="1">
            <a:off x="6699328" y="3836848"/>
            <a:ext cx="0" cy="1047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>
            <a:extLst>
              <a:ext uri="{FF2B5EF4-FFF2-40B4-BE49-F238E27FC236}">
                <a16:creationId xmlns:a16="http://schemas.microsoft.com/office/drawing/2014/main" id="{A73598E3-28B0-4A5D-A482-C67A4391378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419" y="4086013"/>
            <a:ext cx="79248" cy="16002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F988876C-AD7E-48A2-B20D-AC956BDF94F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415" y="2325143"/>
            <a:ext cx="2363724" cy="25298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5C6F670-FBF3-461C-984B-EEEB6A56183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671" y="4016945"/>
            <a:ext cx="2865120" cy="352044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D6EC5801-7198-44A8-981E-A28ED1244F1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415" y="2936649"/>
            <a:ext cx="2107692" cy="252984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7643BD54-3691-4F59-B3AE-06BEDD308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216" y="6045707"/>
            <a:ext cx="47986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Li, H. T. Quan and Z. C. Tu, Phys. Rev. E 96, 012144 (2017).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CDC1B131-DB1C-45B3-BEE9-AF2D8806D63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56" y="3413619"/>
            <a:ext cx="1004316" cy="32156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E09589F5-80D0-4193-AE9A-AFDDA5E6862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91" y="3414401"/>
            <a:ext cx="1016508" cy="321564"/>
          </a:xfrm>
          <a:prstGeom prst="rect">
            <a:avLst/>
          </a:prstGeom>
        </p:spPr>
      </p:pic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7C355758-9977-4924-AC01-7562F08AA5E1}"/>
              </a:ext>
            </a:extLst>
          </p:cNvPr>
          <p:cNvCxnSpPr/>
          <p:nvPr/>
        </p:nvCxnSpPr>
        <p:spPr>
          <a:xfrm flipV="1">
            <a:off x="5168715" y="3833673"/>
            <a:ext cx="0" cy="1047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 descr="\documentclass{article}&#10;\usepackage{amsmath,bm}&#10;\usepackage{amssymb}&#10;\usepackage{amsfonts,color}&#10;\usepackage[T1]{fontenc}&#10;\pagestyle{empty}&#10;\begin{document}&#10;\begin{equation*}&#10;P_{eq}(\vec{\lambda}(t))&#10;\end{equation*}&#10;\end{document}" title="IguanaTex Bitmap Display">
            <a:extLst>
              <a:ext uri="{FF2B5EF4-FFF2-40B4-BE49-F238E27FC236}">
                <a16:creationId xmlns:a16="http://schemas.microsoft.com/office/drawing/2014/main" id="{B430F581-D136-4F12-A6A2-637E774B968F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727" y="3413525"/>
            <a:ext cx="969143" cy="32152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6E75417-82EE-4FA3-BB5C-02F52F286283}"/>
              </a:ext>
            </a:extLst>
          </p:cNvPr>
          <p:cNvSpPr txBox="1"/>
          <p:nvPr/>
        </p:nvSpPr>
        <p:spPr>
          <a:xfrm>
            <a:off x="515622" y="4558130"/>
            <a:ext cx="7826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shortcut control scheme has been constructed for the classical Brownian motion model.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032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65DDA6F9-62BB-4796-ADFA-ED857174DB99}"/>
              </a:ext>
            </a:extLst>
          </p:cNvPr>
          <p:cNvSpPr txBox="1"/>
          <p:nvPr/>
        </p:nvSpPr>
        <p:spPr>
          <a:xfrm>
            <a:off x="587737" y="3477510"/>
            <a:ext cx="7900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evolution of the probability distribution                   is described by the </a:t>
            </a:r>
            <a:r>
              <a:rPr lang="en-US" altLang="zh-CN" sz="20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Kramers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equation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D268651-5F64-4371-850A-FC574DF4A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9E4DF562-6511-461D-AECD-D36E23485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705" y="110066"/>
            <a:ext cx="783259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2800" b="1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Dynamics of </a:t>
            </a:r>
            <a:r>
              <a:rPr lang="en-US" altLang="zh-CN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underdamped Brownian motion</a:t>
            </a:r>
            <a:endParaRPr kumimoji="1" lang="zh-CN" altLang="en-US" sz="2800" b="1" dirty="0">
              <a:solidFill>
                <a:srgbClr val="800000"/>
              </a:solidFill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DC5427-9200-4A86-95B9-71BEA5BA01FA}"/>
              </a:ext>
            </a:extLst>
          </p:cNvPr>
          <p:cNvSpPr txBox="1"/>
          <p:nvPr/>
        </p:nvSpPr>
        <p:spPr>
          <a:xfrm>
            <a:off x="587737" y="1218598"/>
            <a:ext cx="7968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complete Langevin equation of a single Brownian particle</a:t>
            </a:r>
          </a:p>
        </p:txBody>
      </p:sp>
      <p:pic>
        <p:nvPicPr>
          <p:cNvPr id="19" name="图片 18" descr="\documentclass{article}&#10;\usepackage{amsmath,bm}&#10;\usepackage{amssymb}&#10;\usepackage{amsfonts,color}&#10;\usepackage[T1]{fontenc}&#10;\pagestyle{empty}&#10;\begin{document}&#10;\begin{equation*}&#10;\dot{x}_{i}=\frac{\partial H}{\partial p_{i}}&#10;\end{equation*}&#10;\end{document}" title="IguanaTex Bitmap Display">
            <a:extLst>
              <a:ext uri="{FF2B5EF4-FFF2-40B4-BE49-F238E27FC236}">
                <a16:creationId xmlns:a16="http://schemas.microsoft.com/office/drawing/2014/main" id="{AD572D05-6899-46DF-B129-45C2BE31D7F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15" y="1917348"/>
            <a:ext cx="964674" cy="573344"/>
          </a:xfrm>
          <a:prstGeom prst="rect">
            <a:avLst/>
          </a:prstGeom>
        </p:spPr>
      </p:pic>
      <p:pic>
        <p:nvPicPr>
          <p:cNvPr id="21" name="图片 20" descr="\documentclass{article}&#10;\usepackage{amsmath,bm}&#10;\usepackage{amssymb}&#10;\usepackage{amsfonts,color}&#10;\usepackage[T1]{fontenc}&#10;\pagestyle{empty}&#10;\begin{document}&#10;\begin{equation*}&#10;\dot{p}_{i}=-\frac{\partial H}{\partial x_{i}}-\gamma\dot{x}_{i}+\xi_{i}(t),&#10;\end{equation*}&#10;\end{document}" title="IguanaTex Bitmap Display">
            <a:extLst>
              <a:ext uri="{FF2B5EF4-FFF2-40B4-BE49-F238E27FC236}">
                <a16:creationId xmlns:a16="http://schemas.microsoft.com/office/drawing/2014/main" id="{5BC5A28A-35C7-497B-A46C-60EEA302E0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15" y="2660424"/>
            <a:ext cx="2708971" cy="562725"/>
          </a:xfrm>
          <a:prstGeom prst="rect">
            <a:avLst/>
          </a:prstGeom>
        </p:spPr>
      </p:pic>
      <p:pic>
        <p:nvPicPr>
          <p:cNvPr id="7" name="图片 6" descr="\documentclass{article}&#10;\usepackage{amsmath,bm}&#10;\usepackage{amssymb}&#10;\usepackage{amsfonts,color}&#10;\usepackage[T1]{fontenc}&#10;\pagestyle{empty}&#10;\begin{document}&#10;\begin{equation*}&#10;\frac{\partial P}{\partial t}=\sum_{i}[-\frac{\partial}{\partial x_{i}}\left(\frac{\partial H}{\partial p_{i}}P\right)+\frac{\partial}{\partial p_{i}}\left(\frac{\partial H}{\partial x_{i}}P+\gamma\frac{\partial H}{\partial p_{i}}P\right)+\gamma k_\mathrm{B} T\frac{\partial^{2}P}{\partial p^{2}_{i}}]&#10;\end{equation*}&#10;\end{document}" title="IguanaTex Bitmap Display">
            <a:extLst>
              <a:ext uri="{FF2B5EF4-FFF2-40B4-BE49-F238E27FC236}">
                <a16:creationId xmlns:a16="http://schemas.microsoft.com/office/drawing/2014/main" id="{9D3D5307-0704-4F4C-BD95-9AB549E8E2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47" y="4439757"/>
            <a:ext cx="7192381" cy="6826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E2D80AF-C846-412E-B894-85FB2B2838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107" y="3573308"/>
            <a:ext cx="967266" cy="258145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mathrsfs}&#10;\pagestyle{empty}&#10;\begin{document}&#10;&#10;$$\left\langle \xi_i(t)\xi_j(t^\prime)\right\rangle =2\gamma k_\mathrm{B} T\delta_{ij}\delta(t-t^\prime)$$&#10;&#10;\end{document}" title="IguanaTex Bitmap Display">
            <a:extLst>
              <a:ext uri="{FF2B5EF4-FFF2-40B4-BE49-F238E27FC236}">
                <a16:creationId xmlns:a16="http://schemas.microsoft.com/office/drawing/2014/main" id="{9FCD1C5C-6FFF-423E-988C-372F9EF6B4A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741" y="2170691"/>
            <a:ext cx="2813124" cy="227185"/>
          </a:xfrm>
          <a:prstGeom prst="rect">
            <a:avLst/>
          </a:prstGeom>
        </p:spPr>
      </p:pic>
      <p:pic>
        <p:nvPicPr>
          <p:cNvPr id="28" name="图片 27" descr="\documentclass{article}&#10;\usepackage{amsmath,bm}&#10;\usepackage{amssymb}&#10;\usepackage{amsfonts,color}&#10;\usepackage[T1]{fontenc}&#10;\pagestyle{empty}&#10;\begin{document}&#10;\begin{equation*}&#10;H=H_{o}+H_{a}&#10;\end{equation*}&#10;\end{document}" title="IguanaTex Bitmap Display">
            <a:extLst>
              <a:ext uri="{FF2B5EF4-FFF2-40B4-BE49-F238E27FC236}">
                <a16:creationId xmlns:a16="http://schemas.microsoft.com/office/drawing/2014/main" id="{BEEB20ED-80F9-41BD-98E9-D925CF848D5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741" y="2923275"/>
            <a:ext cx="1187298" cy="16617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3451B76-EBD1-4FB5-968A-E96A47849C7E}"/>
              </a:ext>
            </a:extLst>
          </p:cNvPr>
          <p:cNvSpPr txBox="1"/>
          <p:nvPr/>
        </p:nvSpPr>
        <p:spPr>
          <a:xfrm>
            <a:off x="5176746" y="1753446"/>
            <a:ext cx="29851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597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Fluctuation-Dissipation relation</a:t>
            </a:r>
            <a:endParaRPr lang="zh-CN" altLang="en-US" sz="1600" dirty="0">
              <a:solidFill>
                <a:srgbClr val="597EB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C5C3E07-7EA5-4B7A-BC3F-68B245BEE68C}"/>
              </a:ext>
            </a:extLst>
          </p:cNvPr>
          <p:cNvSpPr txBox="1"/>
          <p:nvPr/>
        </p:nvSpPr>
        <p:spPr>
          <a:xfrm>
            <a:off x="5176746" y="2533999"/>
            <a:ext cx="17855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597E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Hamiltonian</a:t>
            </a:r>
            <a:endParaRPr lang="zh-CN" altLang="en-US" sz="1600" dirty="0">
              <a:solidFill>
                <a:srgbClr val="597EB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E06E9B2B-D2A6-4BA2-9F8B-9E140E5425F0}"/>
              </a:ext>
            </a:extLst>
          </p:cNvPr>
          <p:cNvSpPr/>
          <p:nvPr/>
        </p:nvSpPr>
        <p:spPr bwMode="auto">
          <a:xfrm rot="16200000">
            <a:off x="3838833" y="3821137"/>
            <a:ext cx="164160" cy="2892427"/>
          </a:xfrm>
          <a:prstGeom prst="leftBrace">
            <a:avLst>
              <a:gd name="adj1" fmla="val 66355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左大括号 19">
            <a:extLst>
              <a:ext uri="{FF2B5EF4-FFF2-40B4-BE49-F238E27FC236}">
                <a16:creationId xmlns:a16="http://schemas.microsoft.com/office/drawing/2014/main" id="{DD1E7E26-39AB-4A41-8777-3FF9EA64A90B}"/>
              </a:ext>
            </a:extLst>
          </p:cNvPr>
          <p:cNvSpPr/>
          <p:nvPr/>
        </p:nvSpPr>
        <p:spPr bwMode="auto">
          <a:xfrm rot="16200000">
            <a:off x="6880171" y="4296644"/>
            <a:ext cx="164160" cy="1941412"/>
          </a:xfrm>
          <a:prstGeom prst="leftBrace">
            <a:avLst>
              <a:gd name="adj1" fmla="val 66355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BE9D973-13AD-4C7E-8206-619DA475C3B2}"/>
              </a:ext>
            </a:extLst>
          </p:cNvPr>
          <p:cNvSpPr txBox="1"/>
          <p:nvPr/>
        </p:nvSpPr>
        <p:spPr>
          <a:xfrm>
            <a:off x="3279261" y="5376785"/>
            <a:ext cx="13933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deterministic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293AE87-EE49-49DD-B8FE-AA463C5347CE}"/>
              </a:ext>
            </a:extLst>
          </p:cNvPr>
          <p:cNvSpPr txBox="1"/>
          <p:nvPr/>
        </p:nvSpPr>
        <p:spPr>
          <a:xfrm>
            <a:off x="6357758" y="5376785"/>
            <a:ext cx="1208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dissipation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39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20610DDB-019D-4331-B676-F6F75654C8D8}"/>
              </a:ext>
            </a:extLst>
          </p:cNvPr>
          <p:cNvSpPr txBox="1"/>
          <p:nvPr/>
        </p:nvSpPr>
        <p:spPr>
          <a:xfrm>
            <a:off x="755321" y="4006251"/>
            <a:ext cx="33268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where                  satisfies</a:t>
            </a:r>
            <a:endParaRPr lang="zh-CN" altLang="en-US" sz="2000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47CB753-A349-4026-938C-1932CD4D7CEF}"/>
              </a:ext>
            </a:extLst>
          </p:cNvPr>
          <p:cNvSpPr/>
          <p:nvPr/>
        </p:nvSpPr>
        <p:spPr>
          <a:xfrm>
            <a:off x="1941333" y="92242"/>
            <a:ext cx="526137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Shortcuts to </a:t>
            </a:r>
            <a:r>
              <a:rPr kumimoji="1" lang="en-US" altLang="zh-CN" sz="3200" b="1" dirty="0" err="1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isothermality</a:t>
            </a:r>
            <a:endParaRPr kumimoji="1" lang="en-US" altLang="zh-CN" sz="3200" b="1" dirty="0">
              <a:solidFill>
                <a:srgbClr val="8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D676D0-C34C-4EC8-A4DB-48616836F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AA02964-FEEA-468E-BD7C-E3FE7D607A8B}"/>
              </a:ext>
            </a:extLst>
          </p:cNvPr>
          <p:cNvSpPr txBox="1"/>
          <p:nvPr/>
        </p:nvSpPr>
        <p:spPr>
          <a:xfrm>
            <a:off x="755321" y="1293221"/>
            <a:ext cx="7968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auxiliary Hamiltonian        is employed to realize the shortcut  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 descr="\documentclass{article}&#10;\usepackage{amsmath,bm}&#10;\usepackage{amssymb}&#10;\usepackage{amsfonts,color}&#10;\usepackage[T1]{fontenc}&#10;\pagestyle{empty}&#10;\begin{document}&#10;\begin{equation*}&#10; P(\vec{x},\vec{p},t)=P_{eq}(\vec{x},\vec{\lambda}) = \mathrm{e}^{\beta [ F(\vec{\lambda})- H_{o}(\vec{x},\vec{p},\vec{\lambda})  ]}&#10;\end{equation*}&#10;\end{document}" title="IguanaTex Bitmap Display">
            <a:extLst>
              <a:ext uri="{FF2B5EF4-FFF2-40B4-BE49-F238E27FC236}">
                <a16:creationId xmlns:a16="http://schemas.microsoft.com/office/drawing/2014/main" id="{30C7ADFC-1B5D-435F-9E5E-D73305DF88D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216" y="2018510"/>
            <a:ext cx="4422095" cy="3520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C0A1BA5-3A22-421E-B5C5-FAD62615C32E}"/>
              </a:ext>
            </a:extLst>
          </p:cNvPr>
          <p:cNvSpPr txBox="1"/>
          <p:nvPr/>
        </p:nvSpPr>
        <p:spPr>
          <a:xfrm>
            <a:off x="755321" y="2695690"/>
            <a:ext cx="7968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Plugging the solution to the 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Kramers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equation, the form of the auxiliary Hamiltonian was found to be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101C6BB-4C59-46C9-9AA8-A09F799A558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50" y="3479503"/>
            <a:ext cx="2743200" cy="370332"/>
          </a:xfrm>
          <a:prstGeom prst="rect">
            <a:avLst/>
          </a:prstGeom>
        </p:spPr>
      </p:pic>
      <p:pic>
        <p:nvPicPr>
          <p:cNvPr id="19" name="图片 18" descr="\documentclass{article}&#10;\usepackage{amsmath,bm}&#10;\usepackage{amssymb}&#10;\usepackage{amsfonts,color}&#10;\usepackage[T1]{fontenc}&#10;\pagestyle{empty}&#10;\begin{document}&#10;\begin{equation*}&#10;\vec{f}(\vec{x},\vec{p},\vec{\lambda})&#10;\end{equation*}&#10;\end{document}" title="IguanaTex Bitmap Display">
            <a:extLst>
              <a:ext uri="{FF2B5EF4-FFF2-40B4-BE49-F238E27FC236}">
                <a16:creationId xmlns:a16="http://schemas.microsoft.com/office/drawing/2014/main" id="{09A94D1F-88CB-4F52-AD3D-6FB58599DCB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07" y="4050877"/>
            <a:ext cx="955429" cy="31085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3F13BE8-CCBB-4C8E-B0A0-CE3A913C2A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3599" y="4469327"/>
            <a:ext cx="5678702" cy="670157"/>
          </a:xfrm>
          <a:prstGeom prst="rect">
            <a:avLst/>
          </a:prstGeom>
        </p:spPr>
      </p:pic>
      <p:pic>
        <p:nvPicPr>
          <p:cNvPr id="24" name="图片 23" descr="\documentclass{article}&#10;\usepackage{amsmath}&#10;\usepackage{mathrsfs}&#10;\pagestyle{empty}&#10;\begin{document}&#10;&#10;$$\beta=\frac{1}{k_\mathrm{B}T}$$&#10;&#10;\end{document}" title="IguanaTex Bitmap Display">
            <a:extLst>
              <a:ext uri="{FF2B5EF4-FFF2-40B4-BE49-F238E27FC236}">
                <a16:creationId xmlns:a16="http://schemas.microsoft.com/office/drawing/2014/main" id="{728F450F-8C25-40FB-8118-27167683E1F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55" y="2052488"/>
            <a:ext cx="716219" cy="400110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42EFF9D9-D3EF-43E1-8B4D-367BF49FB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216" y="6045707"/>
            <a:ext cx="47986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Li, H. T. Quan and Z. C. Tu, Phys. Rev. E 96, 012144 (2017).</a:t>
            </a:r>
          </a:p>
        </p:txBody>
      </p:sp>
      <p:pic>
        <p:nvPicPr>
          <p:cNvPr id="4" name="图片 3" descr="\documentclass{article}&#10;\usepackage{amsmath}&#10;\usepackage{mathrsfs}&#10;\pagestyle{empty}&#10;\begin{document}&#10;&#10;$$H_a$$&#10;&#10;\end{document}" title="IguanaTex Bitmap Display">
            <a:extLst>
              <a:ext uri="{FF2B5EF4-FFF2-40B4-BE49-F238E27FC236}">
                <a16:creationId xmlns:a16="http://schemas.microsoft.com/office/drawing/2014/main" id="{621567F9-C95C-484C-BCC7-3DCAFE37A87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373" y="1415485"/>
            <a:ext cx="303238" cy="21028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CF272BB-98E7-4BA3-8169-BC3A70B4FAFF}"/>
              </a:ext>
            </a:extLst>
          </p:cNvPr>
          <p:cNvSpPr txBox="1"/>
          <p:nvPr/>
        </p:nvSpPr>
        <p:spPr>
          <a:xfrm>
            <a:off x="755321" y="5202450"/>
            <a:ext cx="76658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explicit expression can be determined with the given potential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577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56B79EE-2C57-4DE2-B3C4-92B1878098E8}"/>
              </a:ext>
            </a:extLst>
          </p:cNvPr>
          <p:cNvSpPr/>
          <p:nvPr/>
        </p:nvSpPr>
        <p:spPr>
          <a:xfrm>
            <a:off x="3706227" y="92242"/>
            <a:ext cx="173156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200" b="1" kern="1200" cap="none" dirty="0">
                <a:solidFill>
                  <a:srgbClr val="800000"/>
                </a:solidFill>
                <a:latin typeface="Arial" panose="020B0604020202020204" pitchFamily="34" charset="0"/>
                <a:ea typeface="黑体" charset="0"/>
                <a:cs typeface="Arial" panose="020B0604020202020204" pitchFamily="34" charset="0"/>
              </a:rPr>
              <a:t>Content</a:t>
            </a:r>
            <a:endParaRPr kumimoji="1" lang="zh-CN" altLang="en-US" sz="3600" b="1" dirty="0">
              <a:solidFill>
                <a:srgbClr val="800000"/>
              </a:solidFill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67FCC98-6EBE-44E0-A456-C4EEE1F5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56EF297-8236-4372-B472-F5C2E481D3BB}"/>
              </a:ext>
            </a:extLst>
          </p:cNvPr>
          <p:cNvSpPr txBox="1">
            <a:spLocks noChangeArrowheads="1"/>
          </p:cNvSpPr>
          <p:nvPr/>
        </p:nvSpPr>
        <p:spPr>
          <a:xfrm>
            <a:off x="1383817" y="2233031"/>
            <a:ext cx="6376365" cy="279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rgbClr val="C6C6C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Shortcuts to </a:t>
            </a:r>
            <a:r>
              <a:rPr lang="en-US" altLang="zh-CN" sz="2400" dirty="0" err="1">
                <a:solidFill>
                  <a:srgbClr val="C6C6C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isothermality</a:t>
            </a:r>
            <a:endParaRPr lang="en-US" altLang="zh-CN" sz="2400" dirty="0">
              <a:solidFill>
                <a:srgbClr val="C6C6C6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Irreversible work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Thermodynamic length and optimal protocol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Conclusion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zh-CN" sz="240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749657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D4DE46B-2E29-492E-99A9-8F1955480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EAAC94B2-91E7-4601-A7D9-7C67DB9CBD73}"/>
              </a:ext>
            </a:extLst>
          </p:cNvPr>
          <p:cNvGrpSpPr/>
          <p:nvPr/>
        </p:nvGrpSpPr>
        <p:grpSpPr>
          <a:xfrm rot="20432234">
            <a:off x="2633158" y="1915026"/>
            <a:ext cx="3652443" cy="2282768"/>
            <a:chOff x="2991255" y="1746606"/>
            <a:chExt cx="3132307" cy="1842629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5DA1AF20-8016-4254-B8C8-855FDEAE8ED0}"/>
                </a:ext>
              </a:extLst>
            </p:cNvPr>
            <p:cNvSpPr/>
            <p:nvPr/>
          </p:nvSpPr>
          <p:spPr bwMode="auto">
            <a:xfrm>
              <a:off x="3083668" y="2342801"/>
              <a:ext cx="2966936" cy="999955"/>
            </a:xfrm>
            <a:custGeom>
              <a:avLst/>
              <a:gdLst>
                <a:gd name="connsiteX0" fmla="*/ 0 w 2966936"/>
                <a:gd name="connsiteY0" fmla="*/ 7734 h 999955"/>
                <a:gd name="connsiteX1" fmla="*/ 136187 w 2966936"/>
                <a:gd name="connsiteY1" fmla="*/ 114738 h 999955"/>
                <a:gd name="connsiteX2" fmla="*/ 564204 w 2966936"/>
                <a:gd name="connsiteY2" fmla="*/ 805402 h 999955"/>
                <a:gd name="connsiteX3" fmla="*/ 1605064 w 2966936"/>
                <a:gd name="connsiteY3" fmla="*/ 747036 h 999955"/>
                <a:gd name="connsiteX4" fmla="*/ 2811294 w 2966936"/>
                <a:gd name="connsiteY4" fmla="*/ 970772 h 999955"/>
                <a:gd name="connsiteX5" fmla="*/ 2966936 w 2966936"/>
                <a:gd name="connsiteY5" fmla="*/ 999955 h 999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6936" h="999955">
                  <a:moveTo>
                    <a:pt x="0" y="7734"/>
                  </a:moveTo>
                  <a:cubicBezTo>
                    <a:pt x="21076" y="-5237"/>
                    <a:pt x="42153" y="-18207"/>
                    <a:pt x="136187" y="114738"/>
                  </a:cubicBezTo>
                  <a:cubicBezTo>
                    <a:pt x="230221" y="247683"/>
                    <a:pt x="319391" y="700019"/>
                    <a:pt x="564204" y="805402"/>
                  </a:cubicBezTo>
                  <a:cubicBezTo>
                    <a:pt x="809017" y="910785"/>
                    <a:pt x="1230549" y="719474"/>
                    <a:pt x="1605064" y="747036"/>
                  </a:cubicBezTo>
                  <a:cubicBezTo>
                    <a:pt x="1979579" y="774598"/>
                    <a:pt x="2811294" y="970772"/>
                    <a:pt x="2811294" y="970772"/>
                  </a:cubicBezTo>
                  <a:lnTo>
                    <a:pt x="2966936" y="999955"/>
                  </a:lnTo>
                </a:path>
              </a:pathLst>
            </a:custGeom>
            <a:noFill/>
            <a:ln w="444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446CD5FB-33C2-402A-A4DF-9FE781DF41A0}"/>
                </a:ext>
              </a:extLst>
            </p:cNvPr>
            <p:cNvSpPr/>
            <p:nvPr/>
          </p:nvSpPr>
          <p:spPr bwMode="auto">
            <a:xfrm>
              <a:off x="3103123" y="1746606"/>
              <a:ext cx="2937754" cy="1576695"/>
            </a:xfrm>
            <a:custGeom>
              <a:avLst/>
              <a:gdLst>
                <a:gd name="connsiteX0" fmla="*/ 0 w 2937754"/>
                <a:gd name="connsiteY0" fmla="*/ 603929 h 1576695"/>
                <a:gd name="connsiteX1" fmla="*/ 953311 w 2937754"/>
                <a:gd name="connsiteY1" fmla="*/ 39725 h 1576695"/>
                <a:gd name="connsiteX2" fmla="*/ 2937754 w 2937754"/>
                <a:gd name="connsiteY2" fmla="*/ 1576695 h 1576695"/>
                <a:gd name="connsiteX3" fmla="*/ 2937754 w 2937754"/>
                <a:gd name="connsiteY3" fmla="*/ 1576695 h 157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7754" h="1576695">
                  <a:moveTo>
                    <a:pt x="0" y="603929"/>
                  </a:moveTo>
                  <a:cubicBezTo>
                    <a:pt x="231842" y="240763"/>
                    <a:pt x="463685" y="-122403"/>
                    <a:pt x="953311" y="39725"/>
                  </a:cubicBezTo>
                  <a:cubicBezTo>
                    <a:pt x="1442937" y="201853"/>
                    <a:pt x="2937754" y="1576695"/>
                    <a:pt x="2937754" y="1576695"/>
                  </a:cubicBezTo>
                  <a:lnTo>
                    <a:pt x="2937754" y="1576695"/>
                  </a:lnTo>
                </a:path>
              </a:pathLst>
            </a:custGeom>
            <a:noFill/>
            <a:ln w="539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375DD73E-A715-44E0-87A2-98213A46D17E}"/>
                </a:ext>
              </a:extLst>
            </p:cNvPr>
            <p:cNvSpPr/>
            <p:nvPr/>
          </p:nvSpPr>
          <p:spPr bwMode="auto">
            <a:xfrm>
              <a:off x="3083668" y="2350535"/>
              <a:ext cx="2937753" cy="1238700"/>
            </a:xfrm>
            <a:custGeom>
              <a:avLst/>
              <a:gdLst>
                <a:gd name="connsiteX0" fmla="*/ 0 w 2937753"/>
                <a:gd name="connsiteY0" fmla="*/ 0 h 1238700"/>
                <a:gd name="connsiteX1" fmla="*/ 554477 w 2937753"/>
                <a:gd name="connsiteY1" fmla="*/ 1167319 h 1238700"/>
                <a:gd name="connsiteX2" fmla="*/ 2937753 w 2937753"/>
                <a:gd name="connsiteY2" fmla="*/ 1011676 h 123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37753" h="1238700">
                  <a:moveTo>
                    <a:pt x="0" y="0"/>
                  </a:moveTo>
                  <a:cubicBezTo>
                    <a:pt x="32426" y="499353"/>
                    <a:pt x="64852" y="998706"/>
                    <a:pt x="554477" y="1167319"/>
                  </a:cubicBezTo>
                  <a:cubicBezTo>
                    <a:pt x="1044103" y="1335932"/>
                    <a:pt x="1990928" y="1173804"/>
                    <a:pt x="2937753" y="1011676"/>
                  </a:cubicBezTo>
                </a:path>
              </a:pathLst>
            </a:custGeom>
            <a:noFill/>
            <a:ln w="444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99D2317F-EF36-4FEE-9D2E-3FCB0AD05C46}"/>
                </a:ext>
              </a:extLst>
            </p:cNvPr>
            <p:cNvSpPr/>
            <p:nvPr/>
          </p:nvSpPr>
          <p:spPr bwMode="auto">
            <a:xfrm>
              <a:off x="2991255" y="2250388"/>
              <a:ext cx="184826" cy="18482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F87825D2-4A0D-4416-A7D3-02EE6F6791BD}"/>
                </a:ext>
              </a:extLst>
            </p:cNvPr>
            <p:cNvSpPr/>
            <p:nvPr/>
          </p:nvSpPr>
          <p:spPr bwMode="auto">
            <a:xfrm>
              <a:off x="5938736" y="3250343"/>
              <a:ext cx="184826" cy="18482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40889598-E05C-4049-8C34-33FD0D98C2C6}"/>
              </a:ext>
            </a:extLst>
          </p:cNvPr>
          <p:cNvSpPr txBox="1"/>
          <p:nvPr/>
        </p:nvSpPr>
        <p:spPr>
          <a:xfrm>
            <a:off x="1206203" y="4880627"/>
            <a:ext cx="6162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Which one consume the minimal energy?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176AC01-EA57-4E93-A77A-C63E2BCAB64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883" y="3128236"/>
            <a:ext cx="1004316" cy="32156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5ABDD1B-655A-4135-A6F4-2BFF6712958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306" y="3128236"/>
            <a:ext cx="1016508" cy="32156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9122908-EC00-47AB-8D97-E3A428A5E24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534" y="1810816"/>
            <a:ext cx="1083564" cy="32156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024AAC3-BAD0-4754-A5C0-0BBFF5E5038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190" y="3295542"/>
            <a:ext cx="1083564" cy="32156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0CC6459-5178-4DC4-A1A0-0AA608FC071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688" y="4426872"/>
            <a:ext cx="1083564" cy="321564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ED90C4FC-D3B0-446F-A273-F9CE2D476973}"/>
              </a:ext>
            </a:extLst>
          </p:cNvPr>
          <p:cNvSpPr txBox="1"/>
          <p:nvPr/>
        </p:nvSpPr>
        <p:spPr>
          <a:xfrm>
            <a:off x="1206203" y="1248909"/>
            <a:ext cx="643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Different shortcuts exist for given initial and final states 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标题 3">
            <a:extLst>
              <a:ext uri="{FF2B5EF4-FFF2-40B4-BE49-F238E27FC236}">
                <a16:creationId xmlns:a16="http://schemas.microsoft.com/office/drawing/2014/main" id="{C8749ED9-FC9D-4436-84A1-95A28D1BF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993" y="118534"/>
            <a:ext cx="346601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Irreversible work</a:t>
            </a:r>
          </a:p>
        </p:txBody>
      </p:sp>
    </p:spTree>
    <p:extLst>
      <p:ext uri="{BB962C8B-B14F-4D97-AF65-F5344CB8AC3E}">
        <p14:creationId xmlns:p14="http://schemas.microsoft.com/office/powerpoint/2010/main" val="1329397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BD709B7-B11B-4676-B28D-13230D85C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882DA1B-A817-47F3-ADCB-7E858C330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993" y="118534"/>
            <a:ext cx="346601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Irreversible work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0CBF9E-BC82-4F3B-8D76-5E80E37BFEE9}"/>
              </a:ext>
            </a:extLst>
          </p:cNvPr>
          <p:cNvSpPr txBox="1"/>
          <p:nvPr/>
        </p:nvSpPr>
        <p:spPr>
          <a:xfrm>
            <a:off x="889238" y="1263066"/>
            <a:ext cx="5653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Average work in shortcuts to </a:t>
            </a:r>
            <a:r>
              <a:rPr lang="en-US" altLang="zh-CN" sz="20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isothermality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3B63D66-B799-4AAE-A799-E0C12606FB9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99" y="2003143"/>
            <a:ext cx="2191512" cy="65684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B48149F-DFD0-4234-ADE4-7D8CBC6AB15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93" y="2003143"/>
            <a:ext cx="4713732" cy="723900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FD72DC2-38C2-4A3F-94FB-22802EF2FF9C}"/>
              </a:ext>
            </a:extLst>
          </p:cNvPr>
          <p:cNvCxnSpPr/>
          <p:nvPr/>
        </p:nvCxnSpPr>
        <p:spPr bwMode="auto">
          <a:xfrm>
            <a:off x="3488390" y="2518246"/>
            <a:ext cx="44111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432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DF3F2501-20EB-4BA2-A4E7-D694BE6D0181}"/>
              </a:ext>
            </a:extLst>
          </p:cNvPr>
          <p:cNvSpPr txBox="1"/>
          <p:nvPr/>
        </p:nvSpPr>
        <p:spPr>
          <a:xfrm>
            <a:off x="1919690" y="2776239"/>
            <a:ext cx="494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rgbClr val="0432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Free energy difference of initial and final states</a:t>
            </a:r>
            <a:endParaRPr lang="zh-CN" altLang="en-US" sz="1800" dirty="0">
              <a:solidFill>
                <a:srgbClr val="0432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050C218-4DAA-4946-8E4C-D247D3101ADA}"/>
              </a:ext>
            </a:extLst>
          </p:cNvPr>
          <p:cNvSpPr txBox="1"/>
          <p:nvPr/>
        </p:nvSpPr>
        <p:spPr>
          <a:xfrm>
            <a:off x="889238" y="3120294"/>
            <a:ext cx="313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Irreversible work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4CF76F5-4934-4E0C-8CD7-EF1EAFCCFA9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671" y="3489626"/>
            <a:ext cx="5917692" cy="7239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0483C80-9019-42CD-897C-33FBB72DE14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023" y="4295986"/>
            <a:ext cx="3633216" cy="807720"/>
          </a:xfrm>
          <a:prstGeom prst="rect">
            <a:avLst/>
          </a:prstGeom>
        </p:spPr>
      </p:pic>
      <p:pic>
        <p:nvPicPr>
          <p:cNvPr id="13" name="图片 12" descr="\documentclass{article}&#10;\usepackage{amsmath,bm}&#10;\usepackage{amssymb}&#10;\usepackage{amsfonts,color}&#10;\usepackage[T1]{fontenc}&#10;\pagestyle{empty}&#10;\begin{document}&#10;\begin{equation*}&#10;=\gamma\sum_{\mu\nu i}\int_{0}^{\tau}dt \dot{\lambda}_{\mu}\dot{\lambda}_{\nu} \left \langle \frac{\partial f_{\mu}}{\partial p_{i}}\frac{\partial f_{\nu}}{\partial p_{i}}   \right\rangle_{eq} &#10;\end{equation*}&#10;\end{document}" title="IguanaTex Bitmap Display">
            <a:extLst>
              <a:ext uri="{FF2B5EF4-FFF2-40B4-BE49-F238E27FC236}">
                <a16:creationId xmlns:a16="http://schemas.microsoft.com/office/drawing/2014/main" id="{9F51B614-74B0-4ED2-8C7F-817AA0A56C8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023" y="5186166"/>
            <a:ext cx="3585524" cy="7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42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56B79EE-2C57-4DE2-B3C4-92B1878098E8}"/>
              </a:ext>
            </a:extLst>
          </p:cNvPr>
          <p:cNvSpPr/>
          <p:nvPr/>
        </p:nvSpPr>
        <p:spPr>
          <a:xfrm>
            <a:off x="3706227" y="92242"/>
            <a:ext cx="173156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3200" b="1" kern="1200" cap="none" dirty="0">
                <a:solidFill>
                  <a:srgbClr val="800000"/>
                </a:solidFill>
                <a:latin typeface="Arial" panose="020B0604020202020204" pitchFamily="34" charset="0"/>
                <a:ea typeface="黑体" charset="0"/>
                <a:cs typeface="Arial" panose="020B0604020202020204" pitchFamily="34" charset="0"/>
              </a:rPr>
              <a:t>Content</a:t>
            </a:r>
            <a:endParaRPr kumimoji="1" lang="zh-CN" altLang="en-US" sz="3600" b="1" dirty="0">
              <a:solidFill>
                <a:srgbClr val="800000"/>
              </a:solidFill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67FCC98-6EBE-44E0-A456-C4EEE1F5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56EF297-8236-4372-B472-F5C2E481D3BB}"/>
              </a:ext>
            </a:extLst>
          </p:cNvPr>
          <p:cNvSpPr txBox="1">
            <a:spLocks noChangeArrowheads="1"/>
          </p:cNvSpPr>
          <p:nvPr/>
        </p:nvSpPr>
        <p:spPr>
          <a:xfrm>
            <a:off x="1383817" y="2233031"/>
            <a:ext cx="6376365" cy="279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rgbClr val="C6C6C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Shortcuts to </a:t>
            </a:r>
            <a:r>
              <a:rPr lang="en-US" altLang="zh-CN" sz="2400" dirty="0" err="1">
                <a:solidFill>
                  <a:srgbClr val="C6C6C6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isothermality</a:t>
            </a:r>
            <a:endParaRPr lang="en-US" altLang="zh-CN" sz="2400" dirty="0">
              <a:solidFill>
                <a:srgbClr val="C6C6C6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Irreversible work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Thermodynamic length and optimal protocol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Conclusion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zh-CN" sz="2400" dirty="0"/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endParaRPr lang="en-US" altLang="zh-CN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113861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64CBA3-4421-48D2-87E3-CED42850A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3133"/>
            <a:ext cx="7886700" cy="740229"/>
          </a:xfrm>
        </p:spPr>
        <p:txBody>
          <a:bodyPr/>
          <a:lstStyle/>
          <a:p>
            <a:r>
              <a:rPr kumimoji="1" lang="en-US" altLang="zh-CN" sz="3200" b="1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Thermodynamic length</a:t>
            </a:r>
            <a:endParaRPr lang="zh-CN" altLang="en-US" sz="3200" b="1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558EA02-49E7-4085-B9A1-EC4819CC5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pic>
        <p:nvPicPr>
          <p:cNvPr id="13" name="图片 12" descr="\documentclass{article}&#10;\usepackage{amsmath,bm}&#10;\usepackage{amssymb}&#10;\usepackage{amsfonts,color}&#10;\usepackage[T1]{fontenc}&#10;\pagestyle{empty}&#10;\begin{document}&#10;\begin{equation*}&#10;g_{\mu\nu}\equiv\gamma\sum_{i} \left \langle \frac{\partial f_{\mu}}{\partial p_{i}}\frac{\partial f_{\nu}}{\partial p_{i}}   \right\rangle_{eq} &#10;\end{equation*}&#10;\end{document}" title="IguanaTex Bitmap Display">
            <a:extLst>
              <a:ext uri="{FF2B5EF4-FFF2-40B4-BE49-F238E27FC236}">
                <a16:creationId xmlns:a16="http://schemas.microsoft.com/office/drawing/2014/main" id="{1F5D6039-13E7-4899-9EDF-E4C5F22D29F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002" y="1583599"/>
            <a:ext cx="2185300" cy="5224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3B22EE6-7A07-4845-A849-D45E865E5B87}"/>
              </a:ext>
            </a:extLst>
          </p:cNvPr>
          <p:cNvSpPr txBox="1"/>
          <p:nvPr/>
        </p:nvSpPr>
        <p:spPr>
          <a:xfrm>
            <a:off x="813038" y="1032268"/>
            <a:ext cx="5653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Rewrite the irreversible work with the metric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93E9D01-4E00-41A6-B7D2-8D604E5D392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04" y="2872413"/>
            <a:ext cx="2735580" cy="76047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81C54FA-08DD-4E88-A3E9-DA4B6137F4E8}"/>
              </a:ext>
            </a:extLst>
          </p:cNvPr>
          <p:cNvSpPr txBox="1"/>
          <p:nvPr/>
        </p:nvSpPr>
        <p:spPr>
          <a:xfrm>
            <a:off x="813038" y="2238724"/>
            <a:ext cx="5653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Define the thermodynamic length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C6466B-04BF-4D52-9FDD-793FEF1E0B08}"/>
              </a:ext>
            </a:extLst>
          </p:cNvPr>
          <p:cNvSpPr txBox="1"/>
          <p:nvPr/>
        </p:nvSpPr>
        <p:spPr>
          <a:xfrm>
            <a:off x="813038" y="3650305"/>
            <a:ext cx="7533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Cauchy-Schwarz inequality leads to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1A593C4-3B7E-4363-84C1-01D7CB6951A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881" y="4294824"/>
            <a:ext cx="1389888" cy="28651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DBA6453-762E-4D66-AB37-B7EEDA13ED4F}"/>
              </a:ext>
            </a:extLst>
          </p:cNvPr>
          <p:cNvSpPr txBox="1"/>
          <p:nvPr/>
        </p:nvSpPr>
        <p:spPr>
          <a:xfrm>
            <a:off x="813038" y="4737643"/>
            <a:ext cx="78832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geodesic curve gives the path of the optimal control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8" name="图片 17" descr="\documentclass{article}&#10;\usepackage{amsmath}&#10;\pagestyle{empty}&#10;\begin{document}&#10;&#10;$$\ddot{\lambda}_{\mu}+\sum_{\nu\kappa}\Gamma_{\nu\kappa}^{\mu}\dot{\lambda}_{\nu}\dot{\lambda}_{\kappa}=0.$$&#10;&#10;\end{document}" title="IguanaTex Bitmap Display">
            <a:extLst>
              <a:ext uri="{FF2B5EF4-FFF2-40B4-BE49-F238E27FC236}">
                <a16:creationId xmlns:a16="http://schemas.microsoft.com/office/drawing/2014/main" id="{1C1DAACF-E39C-4F63-A234-96FFBF2DEA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050" y="5343481"/>
            <a:ext cx="2575550" cy="559554"/>
          </a:xfrm>
          <a:prstGeom prst="rect">
            <a:avLst/>
          </a:prstGeom>
        </p:spPr>
      </p:pic>
      <p:pic>
        <p:nvPicPr>
          <p:cNvPr id="20" name="图片 19" descr="\documentclass{article}&#10;\usepackage{amsmath,bm}&#10;\usepackage{amssymb}&#10;\usepackage{amsfonts,color}&#10;\usepackage[T1]{fontenc}&#10;\pagestyle{empty}&#10;\begin{document}&#10;\begin{equation*}&#10;W_{irr}=\int_{0}^{\tau}\sum_{\mu\nu}\dot{\lambda}_{\mu}\dot{\lambda}_{\nu}g_{\mu\nu}dt&#10;\end{equation*}&#10;&#10;\end{document}" title="IguanaTex Bitmap Display">
            <a:extLst>
              <a:ext uri="{FF2B5EF4-FFF2-40B4-BE49-F238E27FC236}">
                <a16:creationId xmlns:a16="http://schemas.microsoft.com/office/drawing/2014/main" id="{4B6C93D4-FE5C-4854-86B7-DF0FA71F538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61" y="1551485"/>
            <a:ext cx="2814476" cy="68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93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562B1F-AD17-48E4-92C8-F521B120B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6203"/>
            <a:ext cx="7886700" cy="740229"/>
          </a:xfrm>
        </p:spPr>
        <p:txBody>
          <a:bodyPr/>
          <a:lstStyle/>
          <a:p>
            <a:r>
              <a:rPr kumimoji="1" lang="en-US" altLang="zh-CN" sz="3200" b="1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Thermodynamic length</a:t>
            </a:r>
            <a:endParaRPr lang="zh-CN" altLang="en-US" sz="32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9B699DC-C3C7-4BE8-A874-A24135ACC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A83C827-3C5D-460E-9AF2-5DE8B6A08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712" y="1119379"/>
            <a:ext cx="6008575" cy="33954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2E2E6CB-E18F-484C-BC47-8F83EFF7F4A3}"/>
              </a:ext>
            </a:extLst>
          </p:cNvPr>
          <p:cNvSpPr txBox="1"/>
          <p:nvPr/>
        </p:nvSpPr>
        <p:spPr>
          <a:xfrm>
            <a:off x="1881703" y="5395170"/>
            <a:ext cx="518584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b="0" i="0" u="none" strike="noStrike" baseline="0" dirty="0">
                <a:cs typeface="Times New Roman" panose="02020603050405020304" pitchFamily="18" charset="0"/>
              </a:rPr>
              <a:t>P. </a:t>
            </a:r>
            <a:r>
              <a:rPr lang="en-US" altLang="zh-CN" sz="1400" b="0" i="0" u="none" strike="noStrike" baseline="0" dirty="0" err="1">
                <a:cs typeface="Times New Roman" panose="02020603050405020304" pitchFamily="18" charset="0"/>
              </a:rPr>
              <a:t>Salamon</a:t>
            </a:r>
            <a:r>
              <a:rPr lang="en-US" altLang="zh-CN" sz="1400" b="0" i="0" u="none" strike="noStrike" baseline="0" dirty="0">
                <a:cs typeface="Times New Roman" panose="02020603050405020304" pitchFamily="18" charset="0"/>
              </a:rPr>
              <a:t> and R. S. Berry, Phys. Rev. Lett. 51, 1127 (1983).</a:t>
            </a:r>
          </a:p>
          <a:p>
            <a:pPr algn="l"/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E. Crooks, Phys. Rev. Lett. 99, 100602 (2007).</a:t>
            </a:r>
          </a:p>
          <a:p>
            <a:pPr algn="l"/>
            <a:r>
              <a:rPr lang="en-US" altLang="zh-CN" sz="1400" dirty="0">
                <a:cs typeface="Times New Roman" panose="02020603050405020304" pitchFamily="18" charset="0"/>
              </a:rPr>
              <a:t>D. A. </a:t>
            </a:r>
            <a:r>
              <a:rPr lang="en-US" altLang="zh-CN" sz="1400" dirty="0" err="1">
                <a:cs typeface="Times New Roman" panose="02020603050405020304" pitchFamily="18" charset="0"/>
              </a:rPr>
              <a:t>Sivak</a:t>
            </a:r>
            <a:r>
              <a:rPr lang="en-US" altLang="zh-CN" sz="1400" dirty="0">
                <a:cs typeface="Times New Roman" panose="02020603050405020304" pitchFamily="18" charset="0"/>
              </a:rPr>
              <a:t> and G. E. Crooks, Phys. Rev. Lett. 108, 190602 (2012).</a:t>
            </a:r>
          </a:p>
          <a:p>
            <a:pPr algn="l"/>
            <a:r>
              <a:rPr lang="it-IT" altLang="zh-CN" sz="1400" dirty="0">
                <a:cs typeface="Times New Roman" panose="02020603050405020304" pitchFamily="18" charset="0"/>
              </a:rPr>
              <a:t>M. Scandi and M. Perarnau-Llobet, Quantum 3, 197 (2019).</a:t>
            </a:r>
            <a:endParaRPr lang="en-US" altLang="zh-CN" sz="1400" dirty="0">
              <a:cs typeface="Times New Roman" panose="02020603050405020304" pitchFamily="18" charset="0"/>
            </a:endParaRPr>
          </a:p>
          <a:p>
            <a:pPr algn="l"/>
            <a:r>
              <a:rPr lang="en-US" altLang="zh-CN" sz="1400" dirty="0">
                <a:cs typeface="Times New Roman" panose="02020603050405020304" pitchFamily="18" charset="0"/>
              </a:rPr>
              <a:t>J.-F. Chen, C. P. Sun, and H. Dong, Phys. Rev. E 104, 034117 (2021).</a:t>
            </a:r>
            <a:endParaRPr lang="zh-CN" altLang="en-US" sz="1400" dirty="0"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4F32B02-9DB4-41F3-BB3B-DFA5499AC3A4}"/>
              </a:ext>
            </a:extLst>
          </p:cNvPr>
          <p:cNvSpPr txBox="1"/>
          <p:nvPr/>
        </p:nvSpPr>
        <p:spPr>
          <a:xfrm>
            <a:off x="933875" y="4995331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Some references about thermodynamic length</a:t>
            </a:r>
            <a:endParaRPr lang="zh-CN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34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518398-B977-4DC4-80D0-F040475A1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604"/>
            <a:ext cx="7886700" cy="740229"/>
          </a:xfrm>
        </p:spPr>
        <p:txBody>
          <a:bodyPr/>
          <a:lstStyle/>
          <a:p>
            <a:r>
              <a:rPr kumimoji="1" lang="en-US" altLang="zh-CN" sz="3200" b="1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Single control parameter</a:t>
            </a:r>
            <a:endParaRPr lang="zh-CN" altLang="en-US" sz="3200" b="1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DA41789-C1F7-455E-9BDF-BDF753632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9409FEE-FBC6-45A3-93F5-EF8896AF63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587" y="950690"/>
            <a:ext cx="2673096" cy="55626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9B3B126-DFC6-4A8B-890F-0345134B6BB3}"/>
              </a:ext>
            </a:extLst>
          </p:cNvPr>
          <p:cNvSpPr txBox="1"/>
          <p:nvPr/>
        </p:nvSpPr>
        <p:spPr>
          <a:xfrm>
            <a:off x="829737" y="1043349"/>
            <a:ext cx="1835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example</a:t>
            </a:r>
            <a:endParaRPr lang="zh-CN" altLang="en-US" sz="2000" b="1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AEF7B8-5C78-4819-A237-26ACB8BC68B2}"/>
              </a:ext>
            </a:extLst>
          </p:cNvPr>
          <p:cNvSpPr txBox="1"/>
          <p:nvPr/>
        </p:nvSpPr>
        <p:spPr>
          <a:xfrm>
            <a:off x="829737" y="1643242"/>
            <a:ext cx="3393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auxiliary Hamiltonian is 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图片 20" descr="\documentclass{article}&#10;\usepackage{amsmath,bm}&#10;\usepackage{amssymb}&#10;\usepackage{amsfonts,color}&#10;\usepackage[T1]{fontenc}&#10;\pagestyle{empty}&#10;\begin{document}&#10;\begin{equation*}&#10;H_{a}=\frac{\dot{\lambda}}{4\gamma\lambda}\left[\left(p-\gamma x\right)^{2}+\lambda x^{2}\right]&#10;\end{equation*}&#10;\end{document}" title="IguanaTex Bitmap Display">
            <a:extLst>
              <a:ext uri="{FF2B5EF4-FFF2-40B4-BE49-F238E27FC236}">
                <a16:creationId xmlns:a16="http://schemas.microsoft.com/office/drawing/2014/main" id="{CBB0570D-C47B-4175-BC61-DE2B4DD0CFC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527" y="1532557"/>
            <a:ext cx="3114667" cy="63542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A98D7C0-3995-45AA-99AB-3F1C7BDCBB7F}"/>
              </a:ext>
            </a:extLst>
          </p:cNvPr>
          <p:cNvSpPr txBox="1"/>
          <p:nvPr/>
        </p:nvSpPr>
        <p:spPr>
          <a:xfrm>
            <a:off x="829737" y="2339996"/>
            <a:ext cx="1907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Geodesic path 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 descr="\documentclass{article}&#10;\usepackage{amsmath,bm}&#10;\usepackage{amssymb}&#10;\usepackage{amsfonts,color}&#10;\usepackage[T1]{fontenc}&#10;\pagestyle{empty}&#10;\begin{document}&#10;\begin{equation*}&#10;\ddot{\lambda}+\frac{\dot{\lambda}^2}{2g} \frac{\partial g}{\partial \lambda}=0&#10;\end{equation*}&#10;\end{document}" title="IguanaTex Bitmap Display">
            <a:extLst>
              <a:ext uri="{FF2B5EF4-FFF2-40B4-BE49-F238E27FC236}">
                <a16:creationId xmlns:a16="http://schemas.microsoft.com/office/drawing/2014/main" id="{20EB29F0-5CB2-4DAA-8EF6-C9D5833F84B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50" y="2179645"/>
            <a:ext cx="1770434" cy="70988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EC82678-AB5A-4342-8957-9F0413A180FD}"/>
              </a:ext>
            </a:extLst>
          </p:cNvPr>
          <p:cNvSpPr txBox="1"/>
          <p:nvPr/>
        </p:nvSpPr>
        <p:spPr>
          <a:xfrm>
            <a:off x="5232696" y="2339996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Metric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BD99495-031F-48F5-8B91-2D5F53498EE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42" y="2201473"/>
            <a:ext cx="1734519" cy="6662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FA7BF55-55B8-4B55-9D1D-AB789742C1F9}"/>
                  </a:ext>
                </a:extLst>
              </p:cNvPr>
              <p:cNvSpPr txBox="1"/>
              <p:nvPr/>
            </p:nvSpPr>
            <p:spPr>
              <a:xfrm>
                <a:off x="830034" y="3017010"/>
                <a:ext cx="50921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optimal control with operation time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𝜏</m:t>
                    </m:r>
                  </m:oMath>
                </a14:m>
                <a:r>
                  <a:rPr lang="en-US" altLang="zh-CN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</a:t>
                </a:r>
                <a:endParaRPr lang="zh-CN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FA7BF55-55B8-4B55-9D1D-AB789742C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34" y="3017010"/>
                <a:ext cx="5092163" cy="400110"/>
              </a:xfrm>
              <a:prstGeom prst="rect">
                <a:avLst/>
              </a:prstGeom>
              <a:blipFill>
                <a:blip r:embed="rId14"/>
                <a:stretch>
                  <a:fillRect l="-1198" t="-7576" r="-719" b="-2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>
            <a:extLst>
              <a:ext uri="{FF2B5EF4-FFF2-40B4-BE49-F238E27FC236}">
                <a16:creationId xmlns:a16="http://schemas.microsoft.com/office/drawing/2014/main" id="{75470EC7-9321-4E85-8D57-5F8540F10CE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990" y="3568101"/>
            <a:ext cx="3979164" cy="63855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8F994AD-4B9F-4859-84EC-C33B40165A5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803" y="4606274"/>
            <a:ext cx="2849880" cy="28651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41323FB-5C29-44AF-A41D-EBCC685020F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279" y="5038931"/>
            <a:ext cx="5326380" cy="286512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ED4883D2-45D2-440E-8595-2E9641743474}"/>
              </a:ext>
            </a:extLst>
          </p:cNvPr>
          <p:cNvSpPr txBox="1"/>
          <p:nvPr/>
        </p:nvSpPr>
        <p:spPr>
          <a:xfrm>
            <a:off x="829737" y="4288848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16CE8F9-444B-491D-998A-26E753E4A981}"/>
              </a:ext>
            </a:extLst>
          </p:cNvPr>
          <p:cNvSpPr txBox="1"/>
          <p:nvPr/>
        </p:nvSpPr>
        <p:spPr>
          <a:xfrm>
            <a:off x="829737" y="5471588"/>
            <a:ext cx="320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The irreversible work is </a:t>
            </a:r>
            <a:endParaRPr lang="zh-CN" altLang="en-US" dirty="0"/>
          </a:p>
        </p:txBody>
      </p:sp>
      <p:pic>
        <p:nvPicPr>
          <p:cNvPr id="25" name="图片 24" descr="\documentclass{article}&#10;\usepackage{amsmath}&#10;\pagestyle{empty}&#10;\begin{document}&#10;&#10;&#10;$$&#10;W_{\mathrm{irr}}^{\mathrm{min}}=\int_{0}^{\tau}\dot{\lambda}^{2}gdt=n_{\mathrm{s}}^{2}/\tau&#10;$$&#10;&#10;\end{document}" title="IguanaTex Bitmap Display">
            <a:extLst>
              <a:ext uri="{FF2B5EF4-FFF2-40B4-BE49-F238E27FC236}">
                <a16:creationId xmlns:a16="http://schemas.microsoft.com/office/drawing/2014/main" id="{1C9ABA34-59D9-4F55-84C5-16070A99BC4C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310" y="5933253"/>
            <a:ext cx="2840381" cy="59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11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56D5862-E816-4170-9B3B-62714222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11F732E-8AB8-4AEC-9DDB-95818D1B9692}"/>
              </a:ext>
            </a:extLst>
          </p:cNvPr>
          <p:cNvSpPr txBox="1"/>
          <p:nvPr/>
        </p:nvSpPr>
        <p:spPr>
          <a:xfrm>
            <a:off x="829737" y="1152169"/>
            <a:ext cx="2209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 example</a:t>
            </a:r>
            <a:endParaRPr lang="zh-CN" altLang="en-US" sz="2000" b="1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ED3B321-7DEC-40FA-8D3E-9AE5BD631BE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621" y="1063107"/>
            <a:ext cx="3656235" cy="57897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0A21B38-494A-481F-8D7F-A4B1B1EBB43F}"/>
              </a:ext>
            </a:extLst>
          </p:cNvPr>
          <p:cNvSpPr txBox="1"/>
          <p:nvPr/>
        </p:nvSpPr>
        <p:spPr>
          <a:xfrm>
            <a:off x="829737" y="1941149"/>
            <a:ext cx="7968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auxiliary Hamiltonian 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1E0EBF7-7B8E-4C41-8D54-9BEA5638102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177" y="1774122"/>
            <a:ext cx="3109710" cy="8158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4BC2CBA-7D5A-46C7-9F2D-5D61C6D22A1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74" y="2768941"/>
            <a:ext cx="5256276" cy="6583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13C0AE8-5151-4955-B27A-AAA4C8B95BA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74" y="3606254"/>
            <a:ext cx="1514856" cy="49377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3ACA499-D74B-4D5A-8438-0D0580753B9F}"/>
              </a:ext>
            </a:extLst>
          </p:cNvPr>
          <p:cNvSpPr txBox="1"/>
          <p:nvPr/>
        </p:nvSpPr>
        <p:spPr>
          <a:xfrm>
            <a:off x="829737" y="4197654"/>
            <a:ext cx="5435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optimal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control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 determined by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17A9CC-8B90-43F0-B312-5FD19EDDF67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254" y="4780003"/>
            <a:ext cx="2613660" cy="6431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E71C5D1-0B28-4B55-8BBE-C84927CBC14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254" y="5679534"/>
            <a:ext cx="3765804" cy="6477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007F78A0-4EE7-45A1-ACDB-FA5BFCE3FA5B}"/>
              </a:ext>
            </a:extLst>
          </p:cNvPr>
          <p:cNvSpPr/>
          <p:nvPr/>
        </p:nvSpPr>
        <p:spPr>
          <a:xfrm>
            <a:off x="2156956" y="92242"/>
            <a:ext cx="4830168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Two</a:t>
            </a: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control parameters</a:t>
            </a:r>
            <a:endParaRPr kumimoji="1" lang="zh-CN" altLang="en-US" sz="3400" dirty="0">
              <a:solidFill>
                <a:srgbClr val="800000"/>
              </a:solidFill>
              <a:latin typeface="黑体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248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F7853C0A-1AD8-4E6F-85DD-4B2F364FC589}"/>
              </a:ext>
            </a:extLst>
          </p:cNvPr>
          <p:cNvSpPr/>
          <p:nvPr/>
        </p:nvSpPr>
        <p:spPr>
          <a:xfrm>
            <a:off x="2156956" y="92242"/>
            <a:ext cx="4830168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Two</a:t>
            </a: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control parameters</a:t>
            </a:r>
            <a:endParaRPr kumimoji="1" lang="zh-CN" altLang="en-US" sz="3400" dirty="0">
              <a:solidFill>
                <a:srgbClr val="800000"/>
              </a:solidFill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76AC1B5-B129-4866-AF37-28A79E78747E}"/>
              </a:ext>
            </a:extLst>
          </p:cNvPr>
          <p:cNvSpPr txBox="1"/>
          <p:nvPr/>
        </p:nvSpPr>
        <p:spPr>
          <a:xfrm>
            <a:off x="891982" y="1333937"/>
            <a:ext cx="7360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Comparison between the optimal control and the linear control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A59A7067-5D94-45AF-B410-716535D342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30" r="4376"/>
          <a:stretch/>
        </p:blipFill>
        <p:spPr>
          <a:xfrm>
            <a:off x="338561" y="2266949"/>
            <a:ext cx="5346839" cy="3511551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D00BED20-4698-4481-BF3B-767EA157E21D}"/>
              </a:ext>
            </a:extLst>
          </p:cNvPr>
          <p:cNvGrpSpPr/>
          <p:nvPr/>
        </p:nvGrpSpPr>
        <p:grpSpPr>
          <a:xfrm>
            <a:off x="5945568" y="3660432"/>
            <a:ext cx="2746598" cy="1980560"/>
            <a:chOff x="5932742" y="2535080"/>
            <a:chExt cx="2746598" cy="1980560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20E4966A-057D-4C5D-ACD0-DB5BBE752805}"/>
                </a:ext>
              </a:extLst>
            </p:cNvPr>
            <p:cNvSpPr txBox="1"/>
            <p:nvPr/>
          </p:nvSpPr>
          <p:spPr>
            <a:xfrm>
              <a:off x="5932742" y="2535080"/>
              <a:ext cx="2623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analytical:</a:t>
              </a:r>
              <a:r>
                <a:rPr lang="zh-CN" altLang="en-US" sz="20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CB69E9E1-A1C1-419E-B176-69736714DF89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7580" y="3105115"/>
              <a:ext cx="512064" cy="251460"/>
            </a:xfrm>
            <a:prstGeom prst="rect">
              <a:avLst/>
            </a:prstGeom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E3E3F67-C1EB-4B0A-8519-B51CA50558AE}"/>
                </a:ext>
              </a:extLst>
            </p:cNvPr>
            <p:cNvSpPr txBox="1"/>
            <p:nvPr/>
          </p:nvSpPr>
          <p:spPr>
            <a:xfrm>
              <a:off x="5958072" y="3063595"/>
              <a:ext cx="17836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numerical:</a:t>
              </a:r>
              <a:r>
                <a:rPr lang="zh-CN" altLang="en-US" sz="20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4DA9C739-FFCE-4D91-9700-A9F05EF07B50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7580" y="2619555"/>
              <a:ext cx="505968" cy="251460"/>
            </a:xfrm>
            <a:prstGeom prst="rect">
              <a:avLst/>
            </a:prstGeom>
          </p:spPr>
        </p:pic>
        <p:pic>
          <p:nvPicPr>
            <p:cNvPr id="8" name="图片 7" descr="\documentclass{article}&#10;\usepackage{amsmath,bm}&#10;\usepackage{amssymb}&#10;\usepackage{amsfonts,color}&#10;\usepackage[T1]{fontenc}&#10;\pagestyle{empty}&#10;\begin{document}&#10;\begin{equation*}&#10;\vec{\lambda}^{\mathrm{lin}}(t)=[\vec{\lambda}(\tau)-\vec{\lambda}(0)]\frac{t}{\tau}+\vec{\lambda}(0)&#10;\end{equation*}&#10;\end{document}" title="IguanaTex Bitmap Display">
              <a:extLst>
                <a:ext uri="{FF2B5EF4-FFF2-40B4-BE49-F238E27FC236}">
                  <a16:creationId xmlns:a16="http://schemas.microsoft.com/office/drawing/2014/main" id="{B67DA8F5-C586-41B3-82BF-EC650D0AC464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5820" y="4120625"/>
              <a:ext cx="2623520" cy="395015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89A560F-9B39-4F01-A5F9-085C101CA921}"/>
                </a:ext>
              </a:extLst>
            </p:cNvPr>
            <p:cNvSpPr txBox="1"/>
            <p:nvPr/>
          </p:nvSpPr>
          <p:spPr>
            <a:xfrm>
              <a:off x="5958072" y="3592110"/>
              <a:ext cx="22091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linear control: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 descr="\documentclass{article}&#10;\usepackage{amsmath}&#10;\pagestyle{empty}&#10;\begin{document}&#10;&#10;$\vec{\lambda}(0)=(1,1)$&#10;&#10;&#10;\end{document}" title="IguanaTex Bitmap Display">
            <a:extLst>
              <a:ext uri="{FF2B5EF4-FFF2-40B4-BE49-F238E27FC236}">
                <a16:creationId xmlns:a16="http://schemas.microsoft.com/office/drawing/2014/main" id="{6FF177D1-FA6E-43D5-AD86-0CD1849A822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073" y="2319568"/>
            <a:ext cx="1333333" cy="310857"/>
          </a:xfrm>
          <a:prstGeom prst="rect">
            <a:avLst/>
          </a:prstGeom>
        </p:spPr>
      </p:pic>
      <p:pic>
        <p:nvPicPr>
          <p:cNvPr id="5" name="图片 4" descr="\documentclass{article}&#10;\usepackage{amsmath}&#10;\pagestyle{empty}&#10;\begin{document}&#10;&#10;$\vec{\lambda}(\tau)=(16,2)$&#10;&#10;&#10;\end{document}" title="IguanaTex Bitmap Display">
            <a:extLst>
              <a:ext uri="{FF2B5EF4-FFF2-40B4-BE49-F238E27FC236}">
                <a16:creationId xmlns:a16="http://schemas.microsoft.com/office/drawing/2014/main" id="{55536E45-6F8E-4DCA-93C0-8FD2925B868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072" y="2814676"/>
            <a:ext cx="1472000" cy="31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94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A0CF25F1-FBF0-487E-A953-DE7F4D2D2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108" y="2131513"/>
            <a:ext cx="5239396" cy="328688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469278B-D852-4610-8C50-A41801CD2D61}"/>
              </a:ext>
            </a:extLst>
          </p:cNvPr>
          <p:cNvSpPr txBox="1"/>
          <p:nvPr/>
        </p:nvSpPr>
        <p:spPr>
          <a:xfrm>
            <a:off x="676945" y="1410991"/>
            <a:ext cx="7968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irreversible work in the linear and the optimal controls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E4595C7-9889-43EA-86D1-2F5E3B98FEDF}"/>
              </a:ext>
            </a:extLst>
          </p:cNvPr>
          <p:cNvSpPr txBox="1"/>
          <p:nvPr/>
        </p:nvSpPr>
        <p:spPr>
          <a:xfrm>
            <a:off x="676946" y="5598698"/>
            <a:ext cx="7968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thermodynamic length is given by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26DC629-E34F-4486-9DF4-7F9E755154B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99" y="5561720"/>
            <a:ext cx="2495551" cy="61738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6D4BF5C-AA82-4FCD-BCFB-937FBD719F99}"/>
              </a:ext>
            </a:extLst>
          </p:cNvPr>
          <p:cNvSpPr/>
          <p:nvPr/>
        </p:nvSpPr>
        <p:spPr>
          <a:xfrm>
            <a:off x="2156956" y="92242"/>
            <a:ext cx="4830168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Two</a:t>
            </a:r>
            <a:r>
              <a:rPr kumimoji="1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control parameters</a:t>
            </a:r>
            <a:endParaRPr kumimoji="1" lang="zh-CN" altLang="en-US" sz="3400" dirty="0">
              <a:solidFill>
                <a:srgbClr val="800000"/>
              </a:solidFill>
              <a:latin typeface="黑体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735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6B904F4-76D8-4922-A77C-7D543F23F192}"/>
                  </a:ext>
                </a:extLst>
              </p:cNvPr>
              <p:cNvSpPr txBox="1"/>
              <p:nvPr/>
            </p:nvSpPr>
            <p:spPr>
              <a:xfrm>
                <a:off x="1232420" y="1917723"/>
                <a:ext cx="684755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A geometric approach to find the optimal control via shortcut to </a:t>
                </a:r>
                <a:r>
                  <a:rPr lang="en-US" altLang="zh-CN" dirty="0" err="1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isothermality</a:t>
                </a:r>
                <a:r>
                  <a:rPr lang="en-US" altLang="zh-CN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The irreversible work is bounded by the thermodynamic length.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The strict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Arial" panose="020B0604020202020204" pitchFamily="34" charset="0"/>
                      </a:rPr>
                      <m:t>1/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Arial" panose="020B0604020202020204" pitchFamily="34" charset="0"/>
                      </a:rPr>
                      <m:t>𝜏</m:t>
                    </m:r>
                  </m:oMath>
                </a14:m>
                <a:r>
                  <a:rPr lang="zh-CN" altLang="en-US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 </a:t>
                </a:r>
                <a:r>
                  <a:rPr lang="en-US" altLang="zh-CN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scaling of the irreversible work for the Brownian motion model.</a:t>
                </a:r>
                <a:endParaRPr lang="zh-CN" altLang="en-US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6B904F4-76D8-4922-A77C-7D543F23F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420" y="1917723"/>
                <a:ext cx="6847552" cy="3046988"/>
              </a:xfrm>
              <a:prstGeom prst="rect">
                <a:avLst/>
              </a:prstGeom>
              <a:blipFill>
                <a:blip r:embed="rId2"/>
                <a:stretch>
                  <a:fillRect l="-1158" t="-1403" b="-40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标题 11">
            <a:extLst>
              <a:ext uri="{FF2B5EF4-FFF2-40B4-BE49-F238E27FC236}">
                <a16:creationId xmlns:a16="http://schemas.microsoft.com/office/drawing/2014/main" id="{1CB1CB6E-8FF5-4707-950B-B97AFFDB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3500"/>
            <a:ext cx="7886700" cy="740229"/>
          </a:xfrm>
        </p:spPr>
        <p:txBody>
          <a:bodyPr/>
          <a:lstStyle/>
          <a:p>
            <a:r>
              <a:rPr kumimoji="1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Conclusion</a:t>
            </a:r>
            <a:br>
              <a:rPr kumimoji="1" lang="zh-CN" altLang="en-US" sz="4800" dirty="0">
                <a:solidFill>
                  <a:srgbClr val="800000"/>
                </a:solidFill>
                <a:latin typeface="黑体" charset="0"/>
                <a:ea typeface="黑体" charset="0"/>
                <a:cs typeface="黑体" charset="0"/>
              </a:rPr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2875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未知">
            <a:extLst>
              <a:ext uri="{FF2B5EF4-FFF2-40B4-BE49-F238E27FC236}">
                <a16:creationId xmlns:a16="http://schemas.microsoft.com/office/drawing/2014/main" id="{FF35616C-E139-0747-B62C-93CBB8C15F4F}"/>
              </a:ext>
            </a:extLst>
          </p:cNvPr>
          <p:cNvSpPr>
            <a:spLocks/>
          </p:cNvSpPr>
          <p:nvPr/>
        </p:nvSpPr>
        <p:spPr bwMode="auto">
          <a:xfrm>
            <a:off x="1601788" y="2995613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未知">
            <a:extLst>
              <a:ext uri="{FF2B5EF4-FFF2-40B4-BE49-F238E27FC236}">
                <a16:creationId xmlns:a16="http://schemas.microsoft.com/office/drawing/2014/main" id="{48A6ADB3-92C2-3C4D-9B48-E08462AD111A}"/>
              </a:ext>
            </a:extLst>
          </p:cNvPr>
          <p:cNvSpPr>
            <a:spLocks/>
          </p:cNvSpPr>
          <p:nvPr/>
        </p:nvSpPr>
        <p:spPr bwMode="auto">
          <a:xfrm>
            <a:off x="2482850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AD000ABB-4207-CE4E-BC42-5C51E0F3E6FC}"/>
              </a:ext>
            </a:extLst>
          </p:cNvPr>
          <p:cNvSpPr>
            <a:spLocks/>
          </p:cNvSpPr>
          <p:nvPr/>
        </p:nvSpPr>
        <p:spPr bwMode="auto">
          <a:xfrm>
            <a:off x="1620838" y="2752725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1068D4F-352D-0342-9F21-B1EC3088E8B4}"/>
              </a:ext>
            </a:extLst>
          </p:cNvPr>
          <p:cNvSpPr>
            <a:spLocks/>
          </p:cNvSpPr>
          <p:nvPr/>
        </p:nvSpPr>
        <p:spPr bwMode="auto">
          <a:xfrm>
            <a:off x="1246188" y="2954338"/>
            <a:ext cx="1371600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9AC18DA-721A-5F4C-BE9E-F62EF3A9071F}"/>
              </a:ext>
            </a:extLst>
          </p:cNvPr>
          <p:cNvSpPr>
            <a:spLocks/>
          </p:cNvSpPr>
          <p:nvPr/>
        </p:nvSpPr>
        <p:spPr bwMode="auto">
          <a:xfrm>
            <a:off x="1711325" y="3446463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266D441C-6CB5-D74A-88D2-4C4F21576A00}"/>
              </a:ext>
            </a:extLst>
          </p:cNvPr>
          <p:cNvSpPr>
            <a:spLocks noEditPoints="1"/>
          </p:cNvSpPr>
          <p:nvPr/>
        </p:nvSpPr>
        <p:spPr bwMode="auto">
          <a:xfrm>
            <a:off x="3192463" y="3284538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62632D4E-C7DB-E142-B12D-B43C9B6E1E62}"/>
              </a:ext>
            </a:extLst>
          </p:cNvPr>
          <p:cNvSpPr>
            <a:spLocks/>
          </p:cNvSpPr>
          <p:nvPr/>
        </p:nvSpPr>
        <p:spPr bwMode="auto">
          <a:xfrm>
            <a:off x="3795713" y="3295650"/>
            <a:ext cx="333375" cy="357188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0AC12C90-E873-3345-B367-B780A034DBC0}"/>
              </a:ext>
            </a:extLst>
          </p:cNvPr>
          <p:cNvSpPr>
            <a:spLocks/>
          </p:cNvSpPr>
          <p:nvPr/>
        </p:nvSpPr>
        <p:spPr bwMode="auto">
          <a:xfrm>
            <a:off x="3946525" y="3295650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1087BBE7-8BA3-3E45-AFB3-4D72622D1BC3}"/>
              </a:ext>
            </a:extLst>
          </p:cNvPr>
          <p:cNvSpPr>
            <a:spLocks/>
          </p:cNvSpPr>
          <p:nvPr/>
        </p:nvSpPr>
        <p:spPr bwMode="auto">
          <a:xfrm>
            <a:off x="5629275" y="3243263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A6BA3B9A-E4F1-3A47-A612-A9CD60BFD1A0}"/>
              </a:ext>
            </a:extLst>
          </p:cNvPr>
          <p:cNvSpPr>
            <a:spLocks noEditPoints="1"/>
          </p:cNvSpPr>
          <p:nvPr/>
        </p:nvSpPr>
        <p:spPr bwMode="auto">
          <a:xfrm>
            <a:off x="5813425" y="2774950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7747E9A9-81C0-BE42-9D1D-D1E2BE57DA37}"/>
              </a:ext>
            </a:extLst>
          </p:cNvPr>
          <p:cNvSpPr>
            <a:spLocks/>
          </p:cNvSpPr>
          <p:nvPr/>
        </p:nvSpPr>
        <p:spPr bwMode="auto">
          <a:xfrm>
            <a:off x="6176963" y="3757613"/>
            <a:ext cx="330200" cy="296862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ED55EC37-2F79-EE48-B979-72DE6FD0780E}"/>
              </a:ext>
            </a:extLst>
          </p:cNvPr>
          <p:cNvSpPr>
            <a:spLocks noEditPoints="1"/>
          </p:cNvSpPr>
          <p:nvPr/>
        </p:nvSpPr>
        <p:spPr bwMode="auto">
          <a:xfrm>
            <a:off x="5364163" y="3746500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752CA227-E041-874A-AA30-1F21CBFF83B7}"/>
              </a:ext>
            </a:extLst>
          </p:cNvPr>
          <p:cNvSpPr>
            <a:spLocks/>
          </p:cNvSpPr>
          <p:nvPr/>
        </p:nvSpPr>
        <p:spPr bwMode="auto">
          <a:xfrm>
            <a:off x="6088063" y="3138488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48B61958-70F8-484C-AF54-86AE01F50F3E}"/>
              </a:ext>
            </a:extLst>
          </p:cNvPr>
          <p:cNvSpPr>
            <a:spLocks/>
          </p:cNvSpPr>
          <p:nvPr/>
        </p:nvSpPr>
        <p:spPr bwMode="auto">
          <a:xfrm>
            <a:off x="5780088" y="2794000"/>
            <a:ext cx="573087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6724A81B-0DDB-6A44-BD2C-19A6A6B46EE5}"/>
              </a:ext>
            </a:extLst>
          </p:cNvPr>
          <p:cNvSpPr>
            <a:spLocks/>
          </p:cNvSpPr>
          <p:nvPr/>
        </p:nvSpPr>
        <p:spPr bwMode="auto">
          <a:xfrm>
            <a:off x="5626100" y="2782888"/>
            <a:ext cx="633413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EB2B6B58-8643-1344-9AC5-C76FD0C8C46B}"/>
              </a:ext>
            </a:extLst>
          </p:cNvPr>
          <p:cNvSpPr>
            <a:spLocks/>
          </p:cNvSpPr>
          <p:nvPr/>
        </p:nvSpPr>
        <p:spPr bwMode="auto">
          <a:xfrm>
            <a:off x="6510338" y="3295650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CD6483A1-17CC-3B48-8270-B95D885073F3}"/>
              </a:ext>
            </a:extLst>
          </p:cNvPr>
          <p:cNvSpPr>
            <a:spLocks/>
          </p:cNvSpPr>
          <p:nvPr/>
        </p:nvSpPr>
        <p:spPr bwMode="auto">
          <a:xfrm>
            <a:off x="6618288" y="3295650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BD2252CF-7134-864A-8BA6-495E54D5DD37}"/>
              </a:ext>
            </a:extLst>
          </p:cNvPr>
          <p:cNvSpPr>
            <a:spLocks/>
          </p:cNvSpPr>
          <p:nvPr/>
        </p:nvSpPr>
        <p:spPr bwMode="auto">
          <a:xfrm>
            <a:off x="7013575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15BAE497-B72E-5241-957E-E53D8E278746}"/>
              </a:ext>
            </a:extLst>
          </p:cNvPr>
          <p:cNvSpPr>
            <a:spLocks/>
          </p:cNvSpPr>
          <p:nvPr/>
        </p:nvSpPr>
        <p:spPr bwMode="auto">
          <a:xfrm>
            <a:off x="7024688" y="3302000"/>
            <a:ext cx="319087" cy="338138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A15F8683-03C5-DE43-A236-11897D1B757D}"/>
              </a:ext>
            </a:extLst>
          </p:cNvPr>
          <p:cNvSpPr>
            <a:spLocks/>
          </p:cNvSpPr>
          <p:nvPr/>
        </p:nvSpPr>
        <p:spPr bwMode="auto">
          <a:xfrm>
            <a:off x="7048500" y="3284538"/>
            <a:ext cx="623888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E4ED539D-A263-CC47-932B-C621F5038E36}"/>
              </a:ext>
            </a:extLst>
          </p:cNvPr>
          <p:cNvSpPr>
            <a:spLocks/>
          </p:cNvSpPr>
          <p:nvPr/>
        </p:nvSpPr>
        <p:spPr bwMode="auto">
          <a:xfrm>
            <a:off x="7351713" y="3330575"/>
            <a:ext cx="280987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A9C93E0D-3E7E-7D46-9166-9A1D8C9F3806}"/>
              </a:ext>
            </a:extLst>
          </p:cNvPr>
          <p:cNvSpPr>
            <a:spLocks/>
          </p:cNvSpPr>
          <p:nvPr/>
        </p:nvSpPr>
        <p:spPr bwMode="auto">
          <a:xfrm>
            <a:off x="7394575" y="3409950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7211968-EE52-8A4C-AB7F-2D4C19F1D5FB}"/>
              </a:ext>
            </a:extLst>
          </p:cNvPr>
          <p:cNvSpPr>
            <a:spLocks/>
          </p:cNvSpPr>
          <p:nvPr/>
        </p:nvSpPr>
        <p:spPr bwMode="auto">
          <a:xfrm>
            <a:off x="2716213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983AD918-7883-4149-BE1C-92B439954F03}"/>
              </a:ext>
            </a:extLst>
          </p:cNvPr>
          <p:cNvSpPr>
            <a:spLocks/>
          </p:cNvSpPr>
          <p:nvPr/>
        </p:nvSpPr>
        <p:spPr bwMode="auto">
          <a:xfrm>
            <a:off x="2884488" y="3295650"/>
            <a:ext cx="277812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31A653C-19A7-0047-8F2D-810C8E76D800}"/>
              </a:ext>
            </a:extLst>
          </p:cNvPr>
          <p:cNvSpPr>
            <a:spLocks/>
          </p:cNvSpPr>
          <p:nvPr/>
        </p:nvSpPr>
        <p:spPr bwMode="auto">
          <a:xfrm>
            <a:off x="2955925" y="3438525"/>
            <a:ext cx="319088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101F54DF-4742-2043-A970-5C0F057C9BC0}"/>
              </a:ext>
            </a:extLst>
          </p:cNvPr>
          <p:cNvSpPr>
            <a:spLocks/>
          </p:cNvSpPr>
          <p:nvPr/>
        </p:nvSpPr>
        <p:spPr bwMode="auto">
          <a:xfrm>
            <a:off x="2667000" y="3295650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BD860BA2-EFEB-2246-B050-5453F77EAFA3}"/>
              </a:ext>
            </a:extLst>
          </p:cNvPr>
          <p:cNvSpPr>
            <a:spLocks/>
          </p:cNvSpPr>
          <p:nvPr/>
        </p:nvSpPr>
        <p:spPr bwMode="auto">
          <a:xfrm>
            <a:off x="2581275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D67E4632-382F-A34A-A83B-4DEBF2744A96}"/>
              </a:ext>
            </a:extLst>
          </p:cNvPr>
          <p:cNvSpPr>
            <a:spLocks/>
          </p:cNvSpPr>
          <p:nvPr/>
        </p:nvSpPr>
        <p:spPr bwMode="auto">
          <a:xfrm>
            <a:off x="2520950" y="3311525"/>
            <a:ext cx="341313" cy="341313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4F140843-DD4C-8540-A8C4-0F560E9A44B8}"/>
              </a:ext>
            </a:extLst>
          </p:cNvPr>
          <p:cNvSpPr>
            <a:spLocks/>
          </p:cNvSpPr>
          <p:nvPr/>
        </p:nvSpPr>
        <p:spPr bwMode="auto">
          <a:xfrm>
            <a:off x="4540250" y="3213100"/>
            <a:ext cx="608013" cy="360363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FDEFAF5B-CC46-824E-8D00-FB497001C308}"/>
              </a:ext>
            </a:extLst>
          </p:cNvPr>
          <p:cNvSpPr>
            <a:spLocks/>
          </p:cNvSpPr>
          <p:nvPr/>
        </p:nvSpPr>
        <p:spPr bwMode="auto">
          <a:xfrm>
            <a:off x="4891088" y="3213100"/>
            <a:ext cx="314325" cy="360363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F7A912DD-B23D-4344-A152-DE017227EE29}"/>
              </a:ext>
            </a:extLst>
          </p:cNvPr>
          <p:cNvSpPr>
            <a:spLocks/>
          </p:cNvSpPr>
          <p:nvPr/>
        </p:nvSpPr>
        <p:spPr bwMode="auto">
          <a:xfrm>
            <a:off x="4959350" y="3348038"/>
            <a:ext cx="319088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DB7CE014-0639-B740-B15D-49EDBFB10C18}"/>
              </a:ext>
            </a:extLst>
          </p:cNvPr>
          <p:cNvSpPr>
            <a:spLocks/>
          </p:cNvSpPr>
          <p:nvPr/>
        </p:nvSpPr>
        <p:spPr bwMode="auto">
          <a:xfrm>
            <a:off x="6851650" y="3435350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6979DDEF-43CD-5F47-9151-46322205783C}"/>
              </a:ext>
            </a:extLst>
          </p:cNvPr>
          <p:cNvSpPr>
            <a:spLocks/>
          </p:cNvSpPr>
          <p:nvPr/>
        </p:nvSpPr>
        <p:spPr bwMode="auto">
          <a:xfrm>
            <a:off x="3511550" y="3435350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03C74C19-BCE6-1841-99D5-80DE6D11CF0D}"/>
              </a:ext>
            </a:extLst>
          </p:cNvPr>
          <p:cNvSpPr>
            <a:spLocks/>
          </p:cNvSpPr>
          <p:nvPr/>
        </p:nvSpPr>
        <p:spPr bwMode="auto">
          <a:xfrm>
            <a:off x="3484563" y="3292475"/>
            <a:ext cx="327025" cy="360363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7" name="图片 25" descr="羽毛.png">
            <a:extLst>
              <a:ext uri="{FF2B5EF4-FFF2-40B4-BE49-F238E27FC236}">
                <a16:creationId xmlns:a16="http://schemas.microsoft.com/office/drawing/2014/main" id="{D712DEC3-5E62-214A-B8DA-981843D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7875588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未知">
            <a:extLst>
              <a:ext uri="{FF2B5EF4-FFF2-40B4-BE49-F238E27FC236}">
                <a16:creationId xmlns:a16="http://schemas.microsoft.com/office/drawing/2014/main" id="{350396C9-8D97-9642-8567-9040D881DDFB}"/>
              </a:ext>
            </a:extLst>
          </p:cNvPr>
          <p:cNvSpPr>
            <a:spLocks/>
          </p:cNvSpPr>
          <p:nvPr/>
        </p:nvSpPr>
        <p:spPr bwMode="auto">
          <a:xfrm>
            <a:off x="4572000" y="242093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未知">
            <a:extLst>
              <a:ext uri="{FF2B5EF4-FFF2-40B4-BE49-F238E27FC236}">
                <a16:creationId xmlns:a16="http://schemas.microsoft.com/office/drawing/2014/main" id="{D46DFA13-4E83-3B46-ADB4-7F61E9544350}"/>
              </a:ext>
            </a:extLst>
          </p:cNvPr>
          <p:cNvSpPr>
            <a:spLocks/>
          </p:cNvSpPr>
          <p:nvPr/>
        </p:nvSpPr>
        <p:spPr bwMode="auto">
          <a:xfrm>
            <a:off x="4727575" y="242093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未知">
            <a:extLst>
              <a:ext uri="{FF2B5EF4-FFF2-40B4-BE49-F238E27FC236}">
                <a16:creationId xmlns:a16="http://schemas.microsoft.com/office/drawing/2014/main" id="{687C9529-C4FF-9E43-9A42-38304117BDEB}"/>
              </a:ext>
            </a:extLst>
          </p:cNvPr>
          <p:cNvSpPr>
            <a:spLocks/>
          </p:cNvSpPr>
          <p:nvPr/>
        </p:nvSpPr>
        <p:spPr bwMode="auto">
          <a:xfrm>
            <a:off x="4140200" y="3284538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3DC65252-E2D2-684E-A220-CF1AE3C2F72D}"/>
              </a:ext>
            </a:extLst>
          </p:cNvPr>
          <p:cNvSpPr>
            <a:spLocks/>
          </p:cNvSpPr>
          <p:nvPr/>
        </p:nvSpPr>
        <p:spPr bwMode="auto">
          <a:xfrm>
            <a:off x="4144963" y="3357563"/>
            <a:ext cx="498475" cy="296862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307B84C-7195-40A3-9467-58860CE7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1163.25"/>
  <p:tag name="LATEXADDIN" val="\documentclass{article}&#10;\usepackage{amsmath,bm}&#10;\usepackage{amssymb}&#10;\usepackage{amsfonts,color}&#10;\usepackage[T1]{fontenc}&#10;\pagestyle{empty}&#10;\begin{document}&#10;\begin{equation*}&#10;H(t)=H_{o}(t)+H_{a}(t)&#10;\end{equation*}&#10;\end{document}"/>
  <p:tag name="IGUANATEXSIZE" val="20"/>
  <p:tag name="IGUANATEXCURSOR" val="196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391.076"/>
  <p:tag name="LATEXADDIN" val="\documentclass{article}&#10;\usepackage{amsmath,bm}&#10;\usepackage{amssymb}&#10;\usepackage{amsfonts,color}&#10;\usepackage[T1]{fontenc}&#10;\pagestyle{empty}&#10;\begin{document}&#10;\begin{equation*}&#10;H_o(t)\left|n(t)\right\rangle =E_n(t)\left|n(t)\right\rangle &#10;\end{equation*}&#10;\end{document}"/>
  <p:tag name="IGUANATEXSIZE" val="20"/>
  <p:tag name="IGUANATEXCURSOR" val="178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1.961"/>
  <p:tag name="ORIGINALWIDTH" val="3400.075"/>
  <p:tag name="LATEXADDIN" val="\documentclass{article}&#10;\usepackage{amsmath,bm}&#10;\usepackage{amssymb}&#10;\usepackage{amsfonts,color}&#10;\usepackage[T1]{fontenc}&#10;\pagestyle{empty}&#10;\begin{document}&#10;\begin{equation*}&#10;\left|\psi_{n}(t)\right\rangle =\exp\left\{ -\frac{i}{\hbar}\int_{0}^{t}E_{n}(t^{\prime})dt^{\prime}-\int_{0}^{t}\left\langle n(t^{\prime})|\partial_{t^{\prime}}n(t^{\prime})\right\rangle dt^{\prime}\right\} \left|n(t)\right\rangle &#10;\end{equation*}&#10;\end{document}"/>
  <p:tag name="IGUANATEXSIZE" val="20"/>
  <p:tag name="IGUANATEXCURSOR" val="40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9.2201"/>
  <p:tag name="LATEXADDIN" val="\documentclass{article}&#10;\usepackage{amsmath}&#10;\usepackage{mathrsfs}&#10;\pagestyle{empty}&#10;\begin{document}&#10;&#10;$$H(t)$$&#10;&#10;\end{document}"/>
  <p:tag name="IGUANATEXSIZE" val="16"/>
  <p:tag name="IGUANATEXCURSOR" val="10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419.573"/>
  <p:tag name="LATEXADDIN" val="\documentclass{article}&#10;\usepackage{amsmath}&#10;\usepackage{mathrsfs}&#10;\pagestyle{empty}&#10;\begin{document}&#10;&#10;$$i\hbar\partial_{t}\left|\psi_{n}(t)\right\rangle =H(t)\left|\psi_{n}(t)\right\rangle $$&#10;&#10;\end{document}"/>
  <p:tag name="IGUANATEXSIZE" val="20"/>
  <p:tag name="IGUANATEXCURSOR" val="190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566.1792"/>
  <p:tag name="LATEXADDIN" val="\documentclass{article}&#10;\usepackage{amsmath,bm}&#10;\usepackage{amssymb}&#10;\usepackage{amsfonts,color}&#10;\usepackage[T1]{fontenc}&#10;\pagestyle{empty}&#10;\begin{document}&#10;\begin{equation*}&#10;T=\mathrm{Const}&#10;\end{equation*}&#10;\end{document}"/>
  <p:tag name="IGUANATEXSIZE" val="20"/>
  <p:tag name="IGUANATEXCURSOR" val="17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5"/>
  <p:tag name="ORIGINALWIDTH" val="53.25"/>
  <p:tag name="LATEXADDIN" val="\documentclass{article}&#10;\usepackage{amsmath,bm}&#10;\usepackage{amssymb}&#10;\usepackage{amsfonts,color}&#10;\usepackage[T1]{fontenc}&#10;\pagestyle{empty}&#10;\begin{document}&#10;\begin{equation*}&#10;0&#10;\end{equation*}&#10;\end{document}"/>
  <p:tag name="IGUANATEXSIZE" val="20"/>
  <p:tag name="IGUANATEXCURSOR" val="176"/>
  <p:tag name="TRANSPARENCY" val="True"/>
  <p:tag name="FILENAME" val="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405.75"/>
  <p:tag name="LATEXADDIN" val="\documentclass{article}&#10;\usepackage{amsmath,bm}&#10;\usepackage{amssymb}&#10;\usepackage{amsfonts,color}&#10;\usepackage[T1]{fontenc}&#10;\pagestyle{empty}&#10;\begin{document}&#10;\begin{equation*}&#10;\tau (&lt;\infty)&#10;\end{equation*}&#10;\end{document}"/>
  <p:tag name="IGUANATEXSIZE" val="20"/>
  <p:tag name="IGUANATEXCURSOR" val="188"/>
  <p:tag name="TRANSPARENCY" val="True"/>
  <p:tag name="FILENAME" val="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5"/>
  <p:tag name="ORIGINALWIDTH" val="39"/>
  <p:tag name="LATEXADDIN" val="\documentclass{article}&#10;\usepackage{amsmath,bm}&#10;\usepackage{amssymb}&#10;\usepackage{amsfonts,color}&#10;\usepackage[T1]{fontenc}&#10;\pagestyle{empty}&#10;\begin{document}&#10;\begin{equation*}&#10;t&#10;\end{equation*}&#10;\end{document}"/>
  <p:tag name="IGUANATEXSIZE" val="20"/>
  <p:tag name="IGUANATEXCURSOR" val="176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1163.25"/>
  <p:tag name="LATEXADDIN" val="\documentclass{article}&#10;\usepackage{amsmath,bm}&#10;\usepackage{amssymb}&#10;\usepackage{amsfonts,color}&#10;\usepackage[T1]{fontenc}&#10;\pagestyle{empty}&#10;\begin{document}&#10;\begin{equation*}&#10;H(t)=H_{o}(t)+H_{a}(t)&#10;\end{equation*}&#10;\end{document}"/>
  <p:tag name="IGUANATEXSIZE" val="20"/>
  <p:tag name="IGUANATEXCURSOR" val="196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.25"/>
  <p:tag name="ORIGINALWIDTH" val="1410"/>
  <p:tag name="LATEXADDIN" val="\documentclass{article}&#10;\usepackage{amsmath,bm}&#10;\usepackage{amssymb}&#10;\usepackage{amsfonts,color}&#10;\usepackage[T1]{fontenc}&#10;\pagestyle{empty}&#10;\begin{document}&#10;\begin{equation*}&#10;P_{eq}(\vec{\lambda}(t))=e^{\frac{1}{T}[F(\vec{\lambda})-H_{o}(\vec{\lambda})]}&#10;\end{equation*}&#10;\end{document}"/>
  <p:tag name="IGUANATEXSIZE" val="20"/>
  <p:tag name="IGUANATEXCURSOR" val="213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1037.25"/>
  <p:tag name="LATEXADDIN" val="\documentclass{article}&#10;\usepackage{amsmath,bm}&#10;\usepackage{amssymb}&#10;\usepackage{amsfonts,color}&#10;\usepackage[T1]{fontenc}&#10;\pagestyle{empty}&#10;\begin{document}&#10;\begin{equation*}&#10;H_{a}(0)=H_{a}(\tau)=0&#10;\end{equation*}&#10;\end{document}"/>
  <p:tag name="IGUANATEXSIZE" val="20"/>
  <p:tag name="IGUANATEXCURSOR" val="197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25"/>
  <p:tag name="ORIGINALWIDTH" val="494.25"/>
  <p:tag name="LATEXADDIN" val="\documentclass{article}&#10;\usepackage{amsmath,bm}&#10;\usepackage{amssymb}&#10;\usepackage{amsfonts,color}&#10;\usepackage[T1]{fontenc}&#10;\pagestyle{empty}&#10;\begin{document}&#10;\begin{equation*}&#10;P_{eq}(\vec{\lambda}(0))&#10;\end{equation*}&#10;\end{document}"/>
  <p:tag name="IGUANATEXSIZE" val="20"/>
  <p:tag name="IGUANATEXCURSOR" val="197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25"/>
  <p:tag name="ORIGINALWIDTH" val="500.25"/>
  <p:tag name="LATEXADDIN" val="\documentclass{article}&#10;\usepackage{amsmath,bm}&#10;\usepackage{amssymb}&#10;\usepackage{amsfonts,color}&#10;\usepackage[T1]{fontenc}&#10;\pagestyle{empty}&#10;\begin{document}&#10;\begin{equation*}&#10;P_{eq}(\vec{\lambda}(\tau))&#10;\end{equation*}&#10;\end{document}"/>
  <p:tag name="IGUANATEXSIZE" val="20"/>
  <p:tag name="IGUANATEXCURSOR" val="200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2302"/>
  <p:tag name="ORIGINALWIDTH" val="476.9404"/>
  <p:tag name="LATEXADDIN" val="\documentclass{article}&#10;\usepackage{amsmath,bm}&#10;\usepackage{amssymb}&#10;\usepackage{amsfonts,color}&#10;\usepackage[T1]{fontenc}&#10;\pagestyle{empty}&#10;\begin{document}&#10;\begin{equation*}&#10;P_{eq}(\vec{\lambda}(t))&#10;\end{equation*}&#10;\end{document}"/>
  <p:tag name="IGUANATEXSIZE" val="20"/>
  <p:tag name="IGUANATEXCURSOR" val="19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3.4646"/>
  <p:tag name="ORIGINALWIDTH" val="476.9404"/>
  <p:tag name="LATEXADDIN" val="\documentclass{article}&#10;\usepackage{amsmath,bm}&#10;\usepackage{amssymb}&#10;\usepackage{amsfonts,color}&#10;\usepackage[T1]{fontenc}&#10;\pagestyle{empty}&#10;\begin{document}&#10;\begin{equation*}&#10;\dot{x}_{i}=\frac{\partial H}{\partial p_{i}}&#10;\end{equation*}&#10;\end{document}"/>
  <p:tag name="IGUANATEXSIZE" val="20"/>
  <p:tag name="IGUANATEXCURSOR" val="203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2152"/>
  <p:tag name="ORIGINALWIDTH" val="1339.333"/>
  <p:tag name="LATEXADDIN" val="\documentclass{article}&#10;\usepackage{amsmath,bm}&#10;\usepackage{amssymb}&#10;\usepackage{amsfonts,color}&#10;\usepackage[T1]{fontenc}&#10;\pagestyle{empty}&#10;\begin{document}&#10;\begin{equation*}&#10;\dot{p}_{i}=-\frac{\partial H}{\partial x_{i}}-\gamma\dot{x}_{i}+\xi_{i}(t),&#10;\end{equation*}&#10;\end{document}"/>
  <p:tag name="IGUANATEXSIZE" val="20"/>
  <p:tag name="IGUANATEXCURSOR" val="20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5.958"/>
  <p:tag name="ORIGINALWIDTH" val="3539.557"/>
  <p:tag name="LATEXADDIN" val="\documentclass{article}&#10;\usepackage{amsmath,bm}&#10;\usepackage{amssymb}&#10;\usepackage{amsfonts,color}&#10;\usepackage[T1]{fontenc}&#10;\pagestyle{empty}&#10;\begin{document}&#10;\begin{equation*}&#10;\frac{\partial P}{\partial t}=\sum_{i}[-\frac{\partial}{\partial x_{i}}\left(\frac{\partial H}{\partial p_{i}}P\right)+\frac{\partial}{\partial p_{i}}\left(\frac{\partial H}{\partial x_{i}}P+\gamma\frac{\partial H}{\partial p_{i}}P\right)+\gamma k_\mathrm{B} T\frac{\partial^{2}P}{\partial p^{2}_{i}}]&#10;\end{equation*}&#10;\end{document}"/>
  <p:tag name="IGUANATEXSIZE" val="20"/>
  <p:tag name="IGUANATEXCURSOR" val="43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5"/>
  <p:tag name="ORIGINALWIDTH" val="466.5"/>
  <p:tag name="LATEXADDIN" val="\documentclass{article}&#10;\usepackage{amsmath,bm}&#10;\usepackage{amssymb}&#10;\usepackage{amsfonts,color}&#10;\usepackage[T1]{fontenc}&#10;\pagestyle{empty}&#10;\begin{document}&#10;\begin{equation*}&#10;P(\vec{x},\vec{p},t)&#10;\end{equation*}&#10;\end{document}"/>
  <p:tag name="IGUANATEXSIZE" val="20"/>
  <p:tag name="IGUANATEXCURSOR" val="192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7.2328"/>
  <p:tag name="ORIGINALWIDTH" val="1699.288"/>
  <p:tag name="LATEXADDIN" val="\documentclass{article}&#10;\usepackage{amsmath}&#10;\usepackage{mathrsfs}&#10;\pagestyle{empty}&#10;\begin{document}&#10;&#10;$$\left\langle \xi_i(t)\xi_j(t^\prime)\right\rangle =2\gamma k_\mathrm{B} T\delta_{ij}\delta(t-t^\prime)$$&#10;&#10;\end{document}"/>
  <p:tag name="IGUANATEXSIZE" val="20"/>
  <p:tag name="IGUANATEXCURSOR" val="141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39.4075"/>
  <p:tag name="LATEXADDIN" val="\documentclass{article}&#10;\usepackage{amsmath,bm}&#10;\usepackage{amssymb}&#10;\usepackage{amsfonts,color}&#10;\usepackage[T1]{fontenc}&#10;\pagestyle{empty}&#10;\begin{document}&#10;\begin{equation*}&#10;H=H_{o}+H_{a}&#10;\end{equation*}&#10;\end{document}"/>
  <p:tag name="IGUANATEXSIZE" val="20"/>
  <p:tag name="IGUANATEXCURSOR" val="18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.2283"/>
  <p:tag name="ORIGINALWIDTH" val="2176.228"/>
  <p:tag name="LATEXADDIN" val="\documentclass{article}&#10;\usepackage{amsmath,bm}&#10;\usepackage{amssymb}&#10;\usepackage{amsfonts,color}&#10;\usepackage[T1]{fontenc}&#10;\pagestyle{empty}&#10;\begin{document}&#10;\begin{equation*}&#10; P(\vec{x},\vec{p},t)=P_{eq}(\vec{x},\vec{\lambda}) = \mathrm{e}^{\beta [ F(\vec{\lambda})- H_{o}(\vec{x},\vec{p},\vec{\lambda})  ]}&#10;\end{equation*}&#10;\end{document}"/>
  <p:tag name="IGUANATEXSIZE" val="20"/>
  <p:tag name="IGUANATEXCURSOR" val="246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2.25"/>
  <p:tag name="ORIGINALWIDTH" val="1350"/>
  <p:tag name="LATEXADDIN" val="\documentclass{article}&#10;\usepackage{amsmath,bm}&#10;\usepackage{amssymb}&#10;\usepackage{amsfonts,color}&#10;\usepackage[T1]{fontenc}&#10;\pagestyle{empty}&#10;\begin{document}&#10;\begin{equation*}&#10;H_{a}(\vec{x},\vec{p},t)=\dot{\vec{\lambda}}\cdot \vec{f}(\vec{x},\vec{p},\vec{\lambda})&#10;\end{equation*}&#10;\end{document}"/>
  <p:tag name="IGUANATEXSIZE" val="20"/>
  <p:tag name="IGUANATEXCURSOR" val="261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470.1913"/>
  <p:tag name="LATEXADDIN" val="\documentclass{article}&#10;\usepackage{amsmath,bm}&#10;\usepackage{amssymb}&#10;\usepackage{amsfonts,color}&#10;\usepackage[T1]{fontenc}&#10;\pagestyle{empty}&#10;\begin{document}&#10;\begin{equation*}&#10;\vec{f}(\vec{x},\vec{p},\vec{\lambda})&#10;\end{equation*}&#10;\end{document}"/>
  <p:tag name="IGUANATEXSIZE" val="20"/>
  <p:tag name="IGUANATEXCURSOR" val="17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1.4661"/>
  <p:tag name="ORIGINALWIDTH" val="485.9393"/>
  <p:tag name="LATEXADDIN" val="\documentclass{article}&#10;\usepackage{amsmath}&#10;\usepackage{mathrsfs}&#10;\pagestyle{empty}&#10;\begin{document}&#10;&#10;$$\beta=\frac{1}{k_\mathrm{B}T}$$&#10;&#10;\end{document}"/>
  <p:tag name="IGUANATEXSIZE" val="20"/>
  <p:tag name="IGUANATEXCURSOR" val="133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49.2313"/>
  <p:tag name="LATEXADDIN" val="\documentclass{article}&#10;\usepackage{amsmath}&#10;\usepackage{mathrsfs}&#10;\pagestyle{empty}&#10;\begin{document}&#10;&#10;$$H_a$$&#10;&#10;\end{document}"/>
  <p:tag name="IGUANATEXSIZE" val="20"/>
  <p:tag name="IGUANATEXCURSOR" val="10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25"/>
  <p:tag name="ORIGINALWIDTH" val="494.25"/>
  <p:tag name="LATEXADDIN" val="\documentclass{article}&#10;\usepackage{amsmath,bm}&#10;\usepackage{amssymb}&#10;\usepackage{amsfonts,color}&#10;\usepackage[T1]{fontenc}&#10;\pagestyle{empty}&#10;\begin{document}&#10;\begin{equation*}&#10;P_{eq}(\vec{\lambda}(0))&#10;\end{equation*}&#10;\end{document}"/>
  <p:tag name="IGUANATEXSIZE" val="20"/>
  <p:tag name="IGUANATEXCURSOR" val="197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25"/>
  <p:tag name="ORIGINALWIDTH" val="500.25"/>
  <p:tag name="LATEXADDIN" val="\documentclass{article}&#10;\usepackage{amsmath,bm}&#10;\usepackage{amssymb}&#10;\usepackage{amsfonts,color}&#10;\usepackage[T1]{fontenc}&#10;\pagestyle{empty}&#10;\begin{document}&#10;\begin{equation*}&#10;P_{eq}(\vec{\lambda}(\tau))&#10;\end{equation*}&#10;\end{document}"/>
  <p:tag name="IGUANATEXSIZE" val="20"/>
  <p:tag name="IGUANATEXCURSOR" val="200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25"/>
  <p:tag name="ORIGINALWIDTH" val="533.25"/>
  <p:tag name="LATEXADDIN" val="\documentclass{article}&#10;\usepackage{amsmath,bm}&#10;\usepackage{amssymb}&#10;\usepackage{amsfonts,color}&#10;\usepackage[T1]{fontenc}&#10;\pagestyle{empty}&#10;\begin{document}&#10;\begin{equation*}&#10;P_{eq}(\vec{\lambda}_{1}(t))&#10;\end{equation*}&#10;\end{document}"/>
  <p:tag name="IGUANATEXSIZE" val="20"/>
  <p:tag name="IGUANATEXCURSOR" val="198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25"/>
  <p:tag name="ORIGINALWIDTH" val="533.25"/>
  <p:tag name="LATEXADDIN" val="\documentclass{article}&#10;\usepackage{amsmath,bm}&#10;\usepackage{amssymb}&#10;\usepackage{amsfonts,color}&#10;\usepackage[T1]{fontenc}&#10;\pagestyle{empty}&#10;\begin{document}&#10;\begin{equation*}&#10;P_{eq}(\vec{\lambda}_{2}(t))&#10;\end{equation*}&#10;\end{document}"/>
  <p:tag name="IGUANATEXSIZE" val="20"/>
  <p:tag name="IGUANATEXCURSOR" val="198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25"/>
  <p:tag name="ORIGINALWIDTH" val="533.25"/>
  <p:tag name="LATEXADDIN" val="\documentclass{article}&#10;\usepackage{amsmath,bm}&#10;\usepackage{amssymb}&#10;\usepackage{amsfonts,color}&#10;\usepackage[T1]{fontenc}&#10;\pagestyle{empty}&#10;\begin{document}&#10;\begin{equation*}&#10;P_{eq}(\vec{\lambda}_{3}(t))&#10;\end{equation*}&#10;\end{document}"/>
  <p:tag name="IGUANATEXSIZE" val="20"/>
  <p:tag name="IGUANATEXCURSOR" val="198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3.25"/>
  <p:tag name="ORIGINALWIDTH" val="1078.5"/>
  <p:tag name="LATEXADDIN" val="\documentclass{article}&#10;\usepackage{amsmath,bm}&#10;\usepackage{amssymb}&#10;\usepackage{amsfonts,color}&#10;\usepackage[T1]{fontenc}&#10;\pagestyle{empty}&#10;\begin{document}&#10;\begin{equation*}&#10;W \equiv \left \langle \int_{0}^{\tau}dt \frac{\partial H}{\partial t} \right \rangle_{\vec{\xi}} &#10;\end{equation*}&#10;\end{document}"/>
  <p:tag name="IGUANATEXSIZE" val="20"/>
  <p:tag name="IGUANATEXCURSOR" val="274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56.25"/>
  <p:tag name="ORIGINALWIDTH" val="2319.75"/>
  <p:tag name="LATEXADDIN" val="\documentclass{article}&#10;\usepackage{amsmath,bm}&#10;\usepackage{amssymb}&#10;\usepackage{amsfonts,color}&#10;\usepackage[T1]{fontenc}&#10;\pagestyle{empty}&#10;\begin{document}&#10;\begin{equation*}&#10;=\Delta F + \gamma \sum_{i}\int_{0}^{\tau}dt\iint d\vec{x} d\vec{p} \left( \frac{\partial H_{a}}{\partial p_{i}} \right)^{2}P_{eq}&#10;\end{equation*}&#10;\end{document}"/>
  <p:tag name="IGUANATEXSIZE" val="20"/>
  <p:tag name="IGUANATEXCURSOR" val="242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56.25"/>
  <p:tag name="ORIGINALWIDTH" val="2912.25"/>
  <p:tag name="LATEXADDIN" val="\documentclass{article}&#10;\usepackage{amsmath,bm}&#10;\usepackage{amssymb}&#10;\usepackage{amsfonts,color}&#10;\usepackage[T1]{fontenc}&#10;\pagestyle{empty}&#10;\begin{document}&#10;\begin{equation*}&#10;W_{irr} \equiv W-\Delta F = \gamma \sum_{i}\int_{0}^{\tau}dt\iint d\vec{x} d\vec{p} \left( \frac{\partial H_{a}}{\partial p_{i}} \right)^{2}P_{eq}&#10;\end{equation*}&#10;\end{document}"/>
  <p:tag name="IGUANATEXSIZE" val="20"/>
  <p:tag name="IGUANATEXCURSOR" val="321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97.5"/>
  <p:tag name="ORIGINALWIDTH" val="1788"/>
  <p:tag name="LATEXADDIN" val="\documentclass{article}&#10;\usepackage{amsmath,bm}&#10;\usepackage{amssymb}&#10;\usepackage{amsfonts,color}&#10;\usepackage[T1]{fontenc}&#10;\pagestyle{empty}&#10;\begin{document}&#10;\begin{equation*}&#10;=\gamma \sum_{i}\int_{0}^{\tau}dt \left \langle \left ( \frac{\partial H_{a}}{\partial p_{i}} \right )^{2} \right\rangle_{eq} \ge 0&#10;\end{equation*}&#10;\end{document}"/>
  <p:tag name="IGUANATEXSIZE" val="20"/>
  <p:tag name="IGUANATEXCURSOR" val="299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46.4567"/>
  <p:tag name="ORIGINALWIDTH" val="1764.529"/>
  <p:tag name="LATEXADDIN" val="\documentclass{article}&#10;\usepackage{amsmath,bm}&#10;\usepackage{amssymb}&#10;\usepackage{amsfonts,color}&#10;\usepackage[T1]{fontenc}&#10;\pagestyle{empty}&#10;\begin{document}&#10;\begin{equation*}&#10;=\gamma\sum_{\mu\nu i}\int_{0}^{\tau}dt \dot{\lambda}_{\mu}\dot{\lambda}_{\nu} \left \langle \frac{\partial f_{\mu}}{\partial p_{i}}\frac{\partial f_{\nu}}{\partial p_{i}}   \right\rangle_{eq} &#10;\end{equation*}&#10;\end{document}"/>
  <p:tag name="IGUANATEXSIZE" val="20"/>
  <p:tag name="IGUANATEXCURSOR" val="17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8.459"/>
  <p:tag name="ORIGINALWIDTH" val="1373.828"/>
  <p:tag name="LATEXADDIN" val="\documentclass{article}&#10;\usepackage{amsmath,bm}&#10;\usepackage{amssymb}&#10;\usepackage{amsfonts,color}&#10;\usepackage[T1]{fontenc}&#10;\pagestyle{empty}&#10;\begin{document}&#10;\begin{equation*}&#10;g_{\mu\nu}\equiv\gamma\sum_{i} \left \langle \frac{\partial f_{\mu}}{\partial p_{i}}\frac{\partial f_{\nu}}{\partial p_{i}}   \right\rangle_{eq} &#10;\end{equation*}&#10;\end{document}"/>
  <p:tag name="IGUANATEXSIZE" val="20"/>
  <p:tag name="IGUANATEXCURSOR" val="191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4.25"/>
  <p:tag name="ORIGINALWIDTH" val="1346.25"/>
  <p:tag name="LATEXADDIN" val="\documentclass{article}&#10;\usepackage{amsmath,bm}&#10;\usepackage{amssymb}&#10;\usepackage{amsfonts,color}&#10;\usepackage[T1]{fontenc}&#10;\pagestyle{empty}&#10;\begin{document}&#10;\begin{equation*}&#10;\mathcal{L}=\int_{0}^{\tau}dt\sqrt{\sum_{\mu\nu}\dot{\lambda}_{\mu}\dot{\lambda}_{\nu}g_{\mu\nu}}&#10;\end{equation*}&#10;\end{document}"/>
  <p:tag name="IGUANATEXSIZE" val="20"/>
  <p:tag name="IGUANATEXCURSOR" val="270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1"/>
  <p:tag name="ORIGINALWIDTH" val="684"/>
  <p:tag name="LATEXADDIN" val="\documentclass{article}&#10;\usepackage{amsmath,bm}&#10;\usepackage{amssymb}&#10;\usepackage{amsfonts,color}&#10;\usepackage[T1]{fontenc}&#10;\pagestyle{empty}&#10;\begin{document}&#10;\begin{equation*}&#10;W_{irr} \ge \mathcal{L}^{2}/\tau&#10;\end{equation*}&#10;\end{document}"/>
  <p:tag name="IGUANATEXSIZE" val="20"/>
  <p:tag name="IGUANATEXCURSOR" val="207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2.4672"/>
  <p:tag name="ORIGINALWIDTH" val="1208.099"/>
  <p:tag name="LATEXADDIN" val="\documentclass{article}&#10;\usepackage{amsmath}&#10;\pagestyle{empty}&#10;\begin{document}&#10;&#10;$$\ddot{\lambda}_{\mu}+\sum_{\nu\kappa}\Gamma_{\nu\kappa}^{\mu}\dot{\lambda}_{\nu}\dot{\lambda}_{\kappa}=0.$$&#10;&#10;\end{document}"/>
  <p:tag name="IGUANATEXSIZE" val="20"/>
  <p:tag name="IGUANATEXCURSOR" val="18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077"/>
  <p:tag name="ORIGINALWIDTH" val="1385.077"/>
  <p:tag name="LATEXADDIN" val="\documentclass{article}&#10;\usepackage{amsmath,bm}&#10;\usepackage{amssymb}&#10;\usepackage{amsfonts,color}&#10;\usepackage[T1]{fontenc}&#10;\pagestyle{empty}&#10;\begin{document}&#10;\begin{equation*}&#10;W_{irr}=\int_{0}^{\tau}\sum_{\mu\nu}\dot{\lambda}_{\mu}\dot{\lambda}_{\nu}g_{\mu\nu}dt&#10;\end{equation*}&#10;&#10;\end{document}"/>
  <p:tag name="IGUANATEXSIZE" val="20"/>
  <p:tag name="IGUANATEXCURSOR" val="261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3.75"/>
  <p:tag name="ORIGINALWIDTH" val="1315.5"/>
  <p:tag name="LATEXADDIN" val="\documentclass{article}&#10;\usepackage{amsmath,bm}&#10;\usepackage{amssymb}&#10;\usepackage{amsfonts,color}&#10;\usepackage[T1]{fontenc}&#10;\pagestyle{empty}&#10;\begin{document}&#10;\begin{equation*}&#10;H_{o}(x,p,\lambda)=\frac{p^{2}}{2}+\frac{1}{2}\lambda x^{2}&#10;\end{equation*}&#10;\end{document}"/>
  <p:tag name="IGUANATEXSIZE" val="20"/>
  <p:tag name="IGUANATEXCURSOR" val="234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2.7109"/>
  <p:tag name="ORIGINALWIDTH" val="1532.808"/>
  <p:tag name="LATEXADDIN" val="\documentclass{article}&#10;\usepackage{amsmath,bm}&#10;\usepackage{amssymb}&#10;\usepackage{amsfonts,color}&#10;\usepackage[T1]{fontenc}&#10;\pagestyle{empty}&#10;\begin{document}&#10;\begin{equation*}&#10;H_{a}=\frac{\dot{\lambda}}{4\gamma\lambda}\left[\left(p-\gamma x\right)^{2}+\lambda x^{2}\right]&#10;\end{equation*}&#10;\end{document}"/>
  <p:tag name="IGUANATEXSIZE" val="20"/>
  <p:tag name="IGUANATEXCURSOR" val="200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1.2111"/>
  <p:tag name="ORIGINALWIDTH" val="776.153"/>
  <p:tag name="LATEXADDIN" val="\documentclass{article}&#10;\usepackage{amsmath,bm}&#10;\usepackage{amssymb}&#10;\usepackage{amsfonts,color}&#10;\usepackage[T1]{fontenc}&#10;\pagestyle{empty}&#10;\begin{document}&#10;\begin{equation*}&#10;\ddot{\lambda}+\frac{\dot{\lambda}^2}{2g} \frac{\partial g}{\partial \lambda}=0&#10;\end{equation*}&#10;\end{document}"/>
  <p:tag name="IGUANATEXSIZE" val="20"/>
  <p:tag name="IGUANATEXCURSOR" val="251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0.75"/>
  <p:tag name="ORIGINALWIDTH" val="783"/>
  <p:tag name="LATEXADDIN" val="\documentclass{article}&#10;\usepackage{amsmath,bm}&#10;\usepackage{amssymb}&#10;\usepackage{amsfonts,color}&#10;\usepackage[T1]{fontenc}&#10;\pagestyle{empty}&#10;\begin{document}&#10;\begin{equation*}&#10;g=\frac{T(\lambda + \gamma^2)}{4\gamma \lambda^3}&#10;\end{equation*}&#10;\end{document}"/>
  <p:tag name="IGUANATEXSIZE" val="20"/>
  <p:tag name="IGUANATEXCURSOR" val="223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4.25"/>
  <p:tag name="ORIGINALWIDTH" val="1958.25"/>
  <p:tag name="LATEXADDIN" val="\documentclass{article}&#10;\usepackage{amsmath,bm}&#10;\usepackage{amssymb}&#10;\usepackage{amsfonts,color}&#10;\usepackage[T1]{fontenc}&#10;\pagestyle{empty}&#10;\begin{document}&#10;\begin{equation*}&#10;\lambda_{\mathrm{gp}}(t)=\frac{\sqrt{1+2\gamma^2(m_{s}-n_{s}t/\tau)}+1}{2(m_{s}-n_{s}t/\tau)}&#10;\end{equation*}&#10;\end{document}"/>
  <p:tag name="IGUANATEXSIZE" val="20"/>
  <p:tag name="IGUANATEXCURSOR" val="195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1"/>
  <p:tag name="ORIGINALWIDTH" val="1402.5"/>
  <p:tag name="LATEXADDIN" val="\documentclass{article}&#10;\usepackage{amsmath,bm}&#10;\usepackage{amssymb}&#10;\usepackage{amsfonts,color}&#10;\usepackage[T1]{fontenc}&#10;\pagestyle{empty}&#10;\begin{document}&#10;\begin{equation*}&#10;m_{s}=1/\lambda(0)+\gamma^2/(2\lambda(0))&#10;\end{equation*}&#10;\end{document}"/>
  <p:tag name="IGUANATEXSIZE" val="20"/>
  <p:tag name="IGUANATEXCURSOR" val="214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1"/>
  <p:tag name="ORIGINALWIDTH" val="2621.25"/>
  <p:tag name="LATEXADDIN" val="\documentclass{article}&#10;\usepackage{amsmath,bm}&#10;\usepackage{amssymb}&#10;\usepackage{amsfonts,color}&#10;\usepackage[T1]{fontenc}&#10;\pagestyle{empty}&#10;\begin{document}&#10;\begin{equation*}&#10;n_{s}=1/\lambda(0)+\gamma^2/(2\lambda(0))-1/\lambda(\tau)-\gamma^2/(2\lambda(\tau))&#10;\end{equation*}&#10;\end{document}"/>
  <p:tag name="IGUANATEXSIZE" val="20"/>
  <p:tag name="IGUANATEXCURSOR" val="256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1.7135"/>
  <p:tag name="ORIGINALWIDTH" val="1397.825"/>
  <p:tag name="LATEXADDIN" val="\documentclass{article}&#10;\usepackage{amsmath}&#10;\pagestyle{empty}&#10;\begin{document}&#10;&#10;&#10;$$&#10;W_{\mathrm{irr}}^{\mathrm{min}}=\int_{0}^{\tau}\dot{\lambda}^{2}gdt=n_{\mathrm{s}}^{2}/\tau&#10;$$&#10;&#10;\end{document}"/>
  <p:tag name="IGUANATEXSIZE" val="20"/>
  <p:tag name="IGUANATEXCURSOR" val="176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3.75"/>
  <p:tag name="ORIGINALWIDTH" val="1728.75"/>
  <p:tag name="LATEXADDIN" val="\documentclass{article}&#10;\usepackage{amsmath,bm}&#10;\usepackage{amssymb}&#10;\usepackage{amsfonts,color}&#10;\usepackage[T1]{fontenc}&#10;\pagestyle{empty}&#10;\begin{document}&#10;\begin{equation*}&#10;H_{o}(x,p,\lambda)=\frac{p^{2}}{2}+\frac{1}{2}\lambda_{1} x^{2}-\lambda_{2}x&#10;\end{equation*}&#10;\end{document}"/>
  <p:tag name="IGUANATEXSIZE" val="20"/>
  <p:tag name="IGUANATEXCURSOR" val="251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8"/>
  <p:tag name="ORIGINALWIDTH" val="1440.75"/>
  <p:tag name="LATEXADDIN" val="\documentclass{article}&#10;\usepackage{amsmath,bm}&#10;\usepackage{amssymb}&#10;\usepackage{amsfonts,color}&#10;\usepackage[T1]{fontenc}&#10;\pagestyle{empty}&#10;\begin{document}&#10;\begin{equation*}&#10;H_{a}=\sum_{\mu=1}^2\dot{\lambda}_{\mu}f_{\mu}(x,p,\lambda_{1},\lambda_{1})&#10;\end{equation*}&#10;\end{document}"/>
  <p:tag name="IGUANATEXSIZE" val="20"/>
  <p:tag name="IGUANATEXCURSOR" val="218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4"/>
  <p:tag name="ORIGINALWIDTH" val="2586.75"/>
  <p:tag name="LATEXADDIN" val="\documentclass{article}&#10;\usepackage{amsmath,bm}&#10;\usepackage{amssymb}&#10;\usepackage{amsfonts,color}&#10;\usepackage[T1]{fontenc}&#10;\pagestyle{empty}&#10;\begin{document}&#10;\begin{equation*}&#10;f_{1}=\frac{\left(p-\gamma x\right)^{2}+\lambda_{1} x^{2}}{4\gamma\lambda_{1}}-\frac{\lambda_{2}p}{2\lambda_{1}^{2}}+(\frac{\gamma \lambda_{2}}{2\lambda_{1}^{2}}-\frac{\lambda_{2}}{2\gamma \lambda_{1}})x&#10;\end{equation*}&#10;\end{document}"/>
  <p:tag name="IGUANATEXSIZE" val="20"/>
  <p:tag name="IGUANATEXCURSOR" val="251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3"/>
  <p:tag name="ORIGINALWIDTH" val="745.5"/>
  <p:tag name="LATEXADDIN" val="\documentclass{article}&#10;\usepackage{amsmath,bm}&#10;\usepackage{amssymb}&#10;\usepackage{amsfonts,color}&#10;\usepackage[T1]{fontenc}&#10;\pagestyle{empty}&#10;\begin{document}&#10;\begin{equation*}&#10;f_{2}=\frac{p}{\lambda_{1}}-\frac{\gamma x}{\lambda_{1}}&#10;\end{equation*}&#10;\end{document}"/>
  <p:tag name="IGUANATEXSIZE" val="20"/>
  <p:tag name="IGUANATEXCURSOR" val="229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6.5"/>
  <p:tag name="ORIGINALWIDTH" val="1286.25"/>
  <p:tag name="LATEXADDIN" val="\documentclass{article}&#10;\usepackage{amsmath,bm}&#10;\usepackage{amssymb}&#10;\usepackage{amsfonts,color}&#10;\usepackage[T1]{fontenc}&#10;\pagestyle{empty}&#10;\begin{document}&#10;\begin{equation*}&#10;\ddot{\lambda}_{1}-\frac{\dot{\lambda}_{1}^{2}(3\gamma^{2}+2\lambda_{1})}{2\lambda_{1}(\gamma^{2}+\lambda_{1})}=0&#10;\end{equation*}&#10;\end{document}"/>
  <p:tag name="IGUANATEXSIZE" val="20"/>
  <p:tag name="IGUANATEXCURSOR" val="288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8.75"/>
  <p:tag name="ORIGINALWIDTH" val="1853.25"/>
  <p:tag name="LATEXADDIN" val="\documentclass{article}&#10;\usepackage{amsmath,bm}&#10;\usepackage{amssymb}&#10;\usepackage{amsfonts,color}&#10;\usepackage[T1]{fontenc}&#10;\pagestyle{empty}&#10;\begin{document}&#10;\begin{equation*}&#10;\ddot{\lambda}_{2}-\frac{2\dot{\lambda}_{1}\dot{\lambda}_{2}}{\lambda_{1}}+\frac{\dot{\lambda}_{1}^{2}\lambda_{2}(\gamma^{2}+2\lambda_{1})}{2\lambda_{1}^{2}(\gamma^{2}+\lambda_{1})}=0&#10;\end{equation*}&#10;\end{document}"/>
  <p:tag name="IGUANATEXSIZE" val="20"/>
  <p:tag name="IGUANATEXCURSOR" val="330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656.168"/>
  <p:tag name="LATEXADDIN" val="\documentclass{article}&#10;\usepackage{amsmath}&#10;\pagestyle{empty}&#10;\begin{document}&#10;&#10;$\vec{\lambda}(0)=(1,1)$&#10;&#10;&#10;\end{document}"/>
  <p:tag name="IGUANATEXSIZE" val="20"/>
  <p:tag name="IGUANATEXCURSOR" val="103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724.4094"/>
  <p:tag name="LATEXADDIN" val="\documentclass{article}&#10;\usepackage{amsmath}&#10;\pagestyle{empty}&#10;\begin{document}&#10;&#10;$\vec{\lambda}(\tau)=(16,2)$&#10;&#10;&#10;\end{document}"/>
  <p:tag name="IGUANATEXSIZE" val="20"/>
  <p:tag name="IGUANATEXCURSOR" val="107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5"/>
  <p:tag name="ORIGINALWIDTH" val="252"/>
  <p:tag name="LATEXADDIN" val="\documentclass{article}&#10;\usepackage{amsmath,bm}&#10;\usepackage{amssymb}&#10;\usepackage{amsfonts,color}&#10;\usepackage[T1]{fontenc}&#10;\pagestyle{empty}&#10;\begin{document}&#10;\begin{equation*}&#10;\vec{\lambda}^{\mathrm{gp,n}}&#10;\end{equation*}&#10;\end{document}"/>
  <p:tag name="IGUANATEXSIZE" val="20"/>
  <p:tag name="IGUANATEXCURSOR" val="202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5"/>
  <p:tag name="ORIGINALWIDTH" val="249"/>
  <p:tag name="LATEXADDIN" val="\documentclass{article}&#10;\usepackage{amsmath,bm}&#10;\usepackage{amssymb}&#10;\usepackage{amsfonts,color}&#10;\usepackage[T1]{fontenc}&#10;\pagestyle{empty}&#10;\begin{document}&#10;\begin{equation*}&#10;\vec{\lambda}^{\mathrm{gp,a}}&#10;\end{equation*}&#10;\end{document}"/>
  <p:tag name="IGUANATEXSIZE" val="20"/>
  <p:tag name="IGUANATEXCURSOR" val="202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8.9689"/>
  <p:tag name="ORIGINALWIDTH" val="1653.543"/>
  <p:tag name="LATEXADDIN" val="\documentclass{article}&#10;\usepackage{amsmath,bm}&#10;\usepackage{amssymb}&#10;\usepackage{amsfonts,color}&#10;\usepackage[T1]{fontenc}&#10;\pagestyle{empty}&#10;\begin{document}&#10;\begin{equation*}&#10;\vec{\lambda}^{\mathrm{lin}}(t)=[\vec{\lambda}(\tau)-\vec{\lambda}(0)]\frac{t}{\tau}+\vec{\lambda}(0)&#10;\end{equation*}&#10;\end{document}"/>
  <p:tag name="IGUANATEXSIZE" val="20"/>
  <p:tag name="IGUANATEXCURSOR" val="24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5"/>
  <p:tag name="ORIGINALWIDTH" val="1367.25"/>
  <p:tag name="LATEXADDIN" val="\documentclass{article}&#10;\usepackage{amsmath,bm}&#10;\usepackage{amssymb}&#10;\usepackage{amsfonts,color}&#10;\usepackage[T1]{fontenc}&#10;\pagestyle{empty}&#10;\begin{document}&#10;\begin{equation*}&#10;\mathcal{L}=\int_{0}^{\tau}dt\sum_{\mu\nu}\sqrt{\dot{\lambda}_{\mu}\dot{\lambda}_{\nu}g_{\mu\nu}}&#10;\end{equation*}&#10;\end{document}"/>
  <p:tag name="IGUANATEXSIZE" val="20"/>
  <p:tag name="IGUANATEXCURSOR" val="272"/>
  <p:tag name="TRANSPARENCY" val="True"/>
  <p:tag name="LATEXENGINEID" val="0"/>
  <p:tag name="TEMPFOLDER" val="C:\IguanaTex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主题1">
  <a:themeElements>
    <a:clrScheme name="ca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as">
      <a:majorFont>
        <a:latin typeface="Tahoma"/>
        <a:ea typeface="宋体"/>
        <a:cs typeface="宋体"/>
      </a:majorFont>
      <a:minorFont>
        <a:latin typeface="Tahoma"/>
        <a:ea typeface="宋体"/>
        <a:cs typeface="宋体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  <a:cs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  <a:cs typeface="宋体" panose="02010600030101010101" pitchFamily="2" charset="-122"/>
          </a:defRPr>
        </a:defPPr>
      </a:lstStyle>
    </a:lnDef>
  </a:objectDefaults>
  <a:extraClrSchemeLst>
    <a:extraClrScheme>
      <a:clrScheme name="ca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1" id="{DBAD116B-E80F-4508-B864-F51E9F184B0E}" vid="{F9234E43-4C35-4166-92EC-2F13867A313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11000</TotalTime>
  <Words>682</Words>
  <Application>Microsoft Office PowerPoint</Application>
  <PresentationFormat>全屏显示(4:3)</PresentationFormat>
  <Paragraphs>123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等线</vt:lpstr>
      <vt:lpstr>黑体</vt:lpstr>
      <vt:lpstr>黑体</vt:lpstr>
      <vt:lpstr>宋体</vt:lpstr>
      <vt:lpstr>Arial</vt:lpstr>
      <vt:lpstr>Cambria Math</vt:lpstr>
      <vt:lpstr>Tahoma</vt:lpstr>
      <vt:lpstr>Times New Roman</vt:lpstr>
      <vt:lpstr>Wingdings</vt:lpstr>
      <vt:lpstr>主题1</vt:lpstr>
      <vt:lpstr>PowerPoint 演示文稿</vt:lpstr>
      <vt:lpstr>Content</vt:lpstr>
      <vt:lpstr>PowerPoint 演示文稿</vt:lpstr>
      <vt:lpstr>PowerPoint 演示文稿</vt:lpstr>
      <vt:lpstr>Dynamics of underdamped Brownian motion</vt:lpstr>
      <vt:lpstr>PowerPoint 演示文稿</vt:lpstr>
      <vt:lpstr>PowerPoint 演示文稿</vt:lpstr>
      <vt:lpstr>Irreversible work</vt:lpstr>
      <vt:lpstr>Irreversible work</vt:lpstr>
      <vt:lpstr>PowerPoint 演示文稿</vt:lpstr>
      <vt:lpstr>Thermodynamic length</vt:lpstr>
      <vt:lpstr>Thermodynamic length</vt:lpstr>
      <vt:lpstr>Single control parameter</vt:lpstr>
      <vt:lpstr>PowerPoint 演示文稿</vt:lpstr>
      <vt:lpstr>PowerPoint 演示文稿</vt:lpstr>
      <vt:lpstr>PowerPoint 演示文稿</vt:lpstr>
      <vt:lpstr>Conclusion 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基于最大熵原理的多部件可靠性理论与其在传播模型中的应用</dc:title>
  <dc:creator>ym</dc:creator>
  <cp:lastModifiedBy>Jinfu Chen</cp:lastModifiedBy>
  <cp:revision>471</cp:revision>
  <dcterms:created xsi:type="dcterms:W3CDTF">2020-06-20T07:31:42Z</dcterms:created>
  <dcterms:modified xsi:type="dcterms:W3CDTF">2021-12-16T08:07:17Z</dcterms:modified>
</cp:coreProperties>
</file>