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59" r:id="rId5"/>
    <p:sldId id="265" r:id="rId6"/>
    <p:sldId id="258" r:id="rId7"/>
    <p:sldId id="260" r:id="rId8"/>
    <p:sldId id="266" r:id="rId9"/>
    <p:sldId id="261" r:id="rId10"/>
    <p:sldId id="269" r:id="rId11"/>
    <p:sldId id="263" r:id="rId12"/>
    <p:sldId id="287" r:id="rId13"/>
    <p:sldId id="291" r:id="rId14"/>
    <p:sldId id="288" r:id="rId15"/>
    <p:sldId id="271" r:id="rId16"/>
    <p:sldId id="289" r:id="rId17"/>
    <p:sldId id="292" r:id="rId18"/>
    <p:sldId id="280" r:id="rId19"/>
    <p:sldId id="272" r:id="rId20"/>
    <p:sldId id="273" r:id="rId21"/>
    <p:sldId id="274" r:id="rId22"/>
    <p:sldId id="275" r:id="rId23"/>
    <p:sldId id="281" r:id="rId24"/>
    <p:sldId id="285" r:id="rId25"/>
    <p:sldId id="276" r:id="rId26"/>
    <p:sldId id="277" r:id="rId27"/>
    <p:sldId id="278" r:id="rId28"/>
    <p:sldId id="279" r:id="rId29"/>
    <p:sldId id="264" r:id="rId30"/>
    <p:sldId id="26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FF78"/>
    <a:srgbClr val="4EF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712" autoAdjust="0"/>
  </p:normalViewPr>
  <p:slideViewPr>
    <p:cSldViewPr snapToGrid="0">
      <p:cViewPr varScale="1">
        <p:scale>
          <a:sx n="93" d="100"/>
          <a:sy n="93" d="100"/>
        </p:scale>
        <p:origin x="9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'1.0' encoding='UTF-8' standalone='yes'?>
<Relationships xmlns="http://schemas.openxmlformats.org/package/2006/relationships"><Relationship Id="rId1" Type="http://schemas.openxmlformats.org/officeDocument/2006/relationships/image" Target="../media/image31.wmf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2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25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41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04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49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99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175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40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93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82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78657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2A705-A6B5-4219-9647-9DEDD5DB86A9}" type="datetimeFigureOut">
              <a:rPr lang="zh-CN" altLang="en-US" smtClean="0"/>
              <a:t>2019/1/3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FFC49-40BF-442D-A409-E919321BC8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34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/Relationships>
</file>

<file path=ppt/slides/_rels/slide8.xml.rels><?xml version='1.0' encoding='UTF-8' standalone='yes'?>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'1.0' encoding='UTF-8' standalone='yes'?>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jp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png"/></Relationships>
</file>

<file path=ppt/slides/_rels/slide16.xml.rels><?xml version='1.0' encoding='UTF-8' standalone='yes'?>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'1.0' encoding='UTF-8' standalone='yes'?>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'1.0' encoding='UTF-8' standalone='yes'?>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0.xml.rels><?xml version='1.0' encoding='UTF-8' standalone='yes'?>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'1.0' encoding='UTF-8' standalone='yes'?>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2.xml.rels><?xml version='1.0' encoding='UTF-8' standalone='yes'?>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'1.0' encoding='UTF-8' standalone='yes'?>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5.xml.rels><?xml version='1.0' encoding='UTF-8' standalone='yes'?>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8.xml.rels><?xml version='1.0' encoding='UTF-8' standalone='yes'?>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78.png"/></Relationships>
</file>

<file path=ppt/slides/_rels/slide30.xml.rels><?xml version='1.0' encoding='UTF-8' standalone='yes'?>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CN" sz="4400" b="1" dirty="0"/>
              <a:t>Quantum Otto heat engine on piston model: the effect of interaction and finite time</a:t>
            </a:r>
            <a:endParaRPr lang="zh-CN" altLang="en-US" sz="44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66195" y="4214707"/>
            <a:ext cx="9144000" cy="1655762"/>
          </a:xfrm>
        </p:spPr>
        <p:txBody>
          <a:bodyPr/>
          <a:lstStyle/>
          <a:p>
            <a:pPr algn="l"/>
            <a:r>
              <a:rPr lang="zh-CN" altLang="en-US" dirty="0"/>
              <a:t>陈劲夫</a:t>
            </a:r>
            <a:endParaRPr lang="en-US" altLang="zh-CN" dirty="0"/>
          </a:p>
          <a:p>
            <a:pPr algn="l"/>
            <a:r>
              <a:rPr lang="zh-CN" altLang="en-US" dirty="0"/>
              <a:t>合作者：孙昌璞，董辉</a:t>
            </a:r>
            <a:endParaRPr lang="en-US" altLang="zh-CN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BB306E3-FDC9-45E2-9752-C28D510F88BD}"/>
              </a:ext>
            </a:extLst>
          </p:cNvPr>
          <p:cNvSpPr/>
          <p:nvPr/>
        </p:nvSpPr>
        <p:spPr>
          <a:xfrm>
            <a:off x="766195" y="917836"/>
            <a:ext cx="71446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2019</a:t>
            </a:r>
            <a:r>
              <a:rPr lang="zh-CN" altLang="en-US" sz="2400" dirty="0"/>
              <a:t>年量子物理专题研讨会</a:t>
            </a:r>
            <a:br>
              <a:rPr lang="en-US" altLang="zh-CN" sz="2400" dirty="0"/>
            </a:br>
            <a:r>
              <a:rPr lang="en-US" altLang="zh-CN" sz="2400" dirty="0"/>
              <a:t>2019</a:t>
            </a:r>
            <a:r>
              <a:rPr lang="zh-CN" altLang="en-US" sz="2400" dirty="0"/>
              <a:t>年</a:t>
            </a:r>
            <a:r>
              <a:rPr lang="en-US" altLang="zh-CN" sz="2400" dirty="0"/>
              <a:t>1</a:t>
            </a:r>
            <a:r>
              <a:rPr lang="zh-CN" altLang="en-US" sz="2400" dirty="0"/>
              <a:t>月</a:t>
            </a:r>
            <a:r>
              <a:rPr lang="en-US" altLang="zh-CN" sz="2400" dirty="0"/>
              <a:t>5</a:t>
            </a:r>
            <a:r>
              <a:rPr lang="zh-CN" altLang="en-US" sz="2400" dirty="0"/>
              <a:t>日</a:t>
            </a:r>
            <a:r>
              <a:rPr lang="en-US" altLang="zh-CN" sz="2400" dirty="0"/>
              <a:t>  </a:t>
            </a:r>
            <a:r>
              <a:rPr lang="zh-CN" altLang="en-US" sz="2400" dirty="0"/>
              <a:t>吉林长春  东北师范大学物理学院</a:t>
            </a:r>
          </a:p>
        </p:txBody>
      </p:sp>
    </p:spTree>
    <p:extLst>
      <p:ext uri="{BB962C8B-B14F-4D97-AF65-F5344CB8AC3E}">
        <p14:creationId xmlns:p14="http://schemas.microsoft.com/office/powerpoint/2010/main" val="3604743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Outline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Quantum Otto Heat Engine with Trapped Repulsive Bosons</a:t>
            </a:r>
          </a:p>
          <a:p>
            <a:pPr lvl="1"/>
            <a:r>
              <a:rPr lang="en-US" altLang="zh-CN" dirty="0"/>
              <a:t>1D repulsive bosons in a hard wall box</a:t>
            </a:r>
          </a:p>
          <a:p>
            <a:pPr lvl="1"/>
            <a:r>
              <a:rPr lang="en-US" altLang="zh-CN" dirty="0"/>
              <a:t>The effect of the interaction on the efficiency</a:t>
            </a:r>
          </a:p>
          <a:p>
            <a:r>
              <a:rPr lang="en-US" altLang="zh-CN" b="1" dirty="0"/>
              <a:t>Finite-time Otto Heat Engine with Piston Model</a:t>
            </a:r>
          </a:p>
          <a:p>
            <a:pPr lvl="1"/>
            <a:r>
              <a:rPr lang="en-US" altLang="zh-CN" dirty="0"/>
              <a:t>Finite-time adiabatic process</a:t>
            </a:r>
          </a:p>
          <a:p>
            <a:pPr lvl="1"/>
            <a:r>
              <a:rPr lang="en-US" altLang="zh-CN" dirty="0"/>
              <a:t>Finite-time Otto heat engine</a:t>
            </a:r>
          </a:p>
          <a:p>
            <a:pPr lvl="1"/>
            <a:r>
              <a:rPr lang="en-US" altLang="zh-CN" dirty="0"/>
              <a:t>Realization on piston model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884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972C9-4CB5-46D4-A085-050022ED1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Quantum Otto Heat Engine with Trapped Repulsive Bosons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CF13D61-43D3-4466-94D0-6D71C60EEF25}"/>
              </a:ext>
            </a:extLst>
          </p:cNvPr>
          <p:cNvSpPr/>
          <p:nvPr/>
        </p:nvSpPr>
        <p:spPr>
          <a:xfrm>
            <a:off x="4186106" y="1890103"/>
            <a:ext cx="3095537" cy="85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Ideal Quasi-static thermodynamic cycle </a:t>
            </a:r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6DC2F3E-7CD3-4713-940C-05D3018BAE54}"/>
              </a:ext>
            </a:extLst>
          </p:cNvPr>
          <p:cNvSpPr/>
          <p:nvPr/>
        </p:nvSpPr>
        <p:spPr>
          <a:xfrm>
            <a:off x="4420997" y="3478158"/>
            <a:ext cx="2625754" cy="85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Not ideal (With Interaction)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DBE5F4-8C21-41CF-A96D-E7BBFD64942A}"/>
              </a:ext>
            </a:extLst>
          </p:cNvPr>
          <p:cNvSpPr txBox="1"/>
          <p:nvPr/>
        </p:nvSpPr>
        <p:spPr>
          <a:xfrm>
            <a:off x="7943676" y="1535914"/>
            <a:ext cx="2827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H. T. Quan, Y. X. Liu, C. P. Sun, and F. Nori, Phys. Rev. E </a:t>
            </a:r>
            <a:r>
              <a:rPr lang="en-US" altLang="zh-CN" b="1" dirty="0"/>
              <a:t>76</a:t>
            </a:r>
            <a:r>
              <a:rPr lang="en-US" altLang="zh-CN" dirty="0"/>
              <a:t>, 031105 (2007).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21F98BA-E4BF-4FFA-875A-002F726C8973}"/>
              </a:ext>
            </a:extLst>
          </p:cNvPr>
          <p:cNvSpPr txBox="1"/>
          <p:nvPr/>
        </p:nvSpPr>
        <p:spPr>
          <a:xfrm>
            <a:off x="1089379" y="2563406"/>
            <a:ext cx="2101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Many-body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AB71AD5-16FC-4EF2-AD12-8BA3867F4B5F}"/>
              </a:ext>
            </a:extLst>
          </p:cNvPr>
          <p:cNvSpPr/>
          <p:nvPr/>
        </p:nvSpPr>
        <p:spPr>
          <a:xfrm>
            <a:off x="7951068" y="2563406"/>
            <a:ext cx="31612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Interacting Bose gas confined in a time-dependent harmonic trap</a:t>
            </a:r>
          </a:p>
          <a:p>
            <a:r>
              <a:rPr lang="en-US" altLang="zh-CN" dirty="0"/>
              <a:t>J. Jaramillo, M. Beau, and A. del Campo, New J. Phys. </a:t>
            </a:r>
            <a:r>
              <a:rPr lang="en-US" altLang="zh-CN" b="1" dirty="0"/>
              <a:t>18</a:t>
            </a:r>
            <a:r>
              <a:rPr lang="en-US" altLang="zh-CN" dirty="0"/>
              <a:t>,</a:t>
            </a:r>
          </a:p>
          <a:p>
            <a:r>
              <a:rPr lang="en-US" altLang="zh-CN" dirty="0"/>
              <a:t>075019 (2016).</a:t>
            </a:r>
          </a:p>
          <a:p>
            <a:endParaRPr lang="en-US" altLang="zh-CN" dirty="0">
              <a:solidFill>
                <a:srgbClr val="000000"/>
              </a:solidFill>
              <a:latin typeface="+mn-ea"/>
            </a:endParaRPr>
          </a:p>
          <a:p>
            <a:r>
              <a:rPr lang="en-US" altLang="zh-CN" dirty="0"/>
              <a:t>Quantum Szilard Engine with Attractively Interacting Bosons</a:t>
            </a:r>
            <a:endParaRPr lang="en-US" altLang="zh-CN" dirty="0">
              <a:solidFill>
                <a:srgbClr val="000000"/>
              </a:solidFill>
              <a:latin typeface="+mn-ea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+mn-ea"/>
              </a:rPr>
              <a:t>J. Bengtsson, M. N. </a:t>
            </a:r>
            <a:r>
              <a:rPr lang="en-US" altLang="zh-CN" dirty="0" err="1">
                <a:solidFill>
                  <a:srgbClr val="000000"/>
                </a:solidFill>
                <a:latin typeface="+mn-ea"/>
              </a:rPr>
              <a:t>Tengstrand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, A. Wacker, P. Samuelsson, M. Ueda, H. </a:t>
            </a:r>
            <a:r>
              <a:rPr lang="en-US" altLang="zh-CN" dirty="0" err="1">
                <a:solidFill>
                  <a:srgbClr val="000000"/>
                </a:solidFill>
                <a:latin typeface="+mn-ea"/>
              </a:rPr>
              <a:t>Linke</a:t>
            </a:r>
            <a:r>
              <a:rPr lang="en-US" altLang="zh-CN" dirty="0">
                <a:solidFill>
                  <a:srgbClr val="000000"/>
                </a:solidFill>
                <a:latin typeface="+mn-ea"/>
              </a:rPr>
              <a:t>, and S. M. Reimann, </a:t>
            </a:r>
            <a:r>
              <a:rPr lang="en-US" altLang="zh-CN" dirty="0">
                <a:latin typeface="+mn-ea"/>
              </a:rPr>
              <a:t>Phys. Rev. Lett. </a:t>
            </a:r>
            <a:r>
              <a:rPr lang="en-US" altLang="zh-CN" b="1" dirty="0">
                <a:latin typeface="+mn-ea"/>
              </a:rPr>
              <a:t>120</a:t>
            </a:r>
            <a:r>
              <a:rPr lang="en-US" altLang="zh-CN" dirty="0">
                <a:latin typeface="+mn-ea"/>
              </a:rPr>
              <a:t>, 100601 (2018).</a:t>
            </a:r>
          </a:p>
          <a:p>
            <a:endParaRPr lang="zh-CN" altLang="en-US" dirty="0">
              <a:latin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0D799DFF-CF39-4AD7-A393-341E7B967E0E}"/>
                  </a:ext>
                </a:extLst>
              </p:cNvPr>
              <p:cNvSpPr/>
              <p:nvPr/>
            </p:nvSpPr>
            <p:spPr>
              <a:xfrm>
                <a:off x="4158543" y="4966283"/>
                <a:ext cx="3150662" cy="8556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1D trapped repulsive bosons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interaction</a:t>
                </a:r>
                <a:endParaRPr lang="zh-CN" altLang="en-US" dirty="0"/>
              </a:p>
            </p:txBody>
          </p:sp>
        </mc:Choice>
        <mc:Fallback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0D799DFF-CF39-4AD7-A393-341E7B967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543" y="4966283"/>
                <a:ext cx="3150662" cy="855677"/>
              </a:xfrm>
              <a:prstGeom prst="ellipse">
                <a:avLst/>
              </a:prstGeom>
              <a:blipFill>
                <a:blip r:embed="rId2"/>
                <a:stretch>
                  <a:fillRect t="-7042" b="-14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25D7DCB8-9BD4-4ED7-AF3D-3365CA4BA3C6}"/>
              </a:ext>
            </a:extLst>
          </p:cNvPr>
          <p:cNvSpPr txBox="1"/>
          <p:nvPr/>
        </p:nvSpPr>
        <p:spPr>
          <a:xfrm>
            <a:off x="1268185" y="4596896"/>
            <a:ext cx="2441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Bethe ansatz</a:t>
            </a:r>
          </a:p>
          <a:p>
            <a:r>
              <a:rPr lang="en-US" altLang="zh-CN" dirty="0"/>
              <a:t>M. Gaudin, Phys. Rev. A </a:t>
            </a:r>
            <a:r>
              <a:rPr lang="en-US" altLang="zh-CN" b="1" dirty="0"/>
              <a:t>4</a:t>
            </a:r>
            <a:r>
              <a:rPr lang="en-US" altLang="zh-CN" dirty="0"/>
              <a:t>, 386 (1971).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EB1F749-D30B-4CF7-9197-D530944607B8}"/>
              </a:ext>
            </a:extLst>
          </p:cNvPr>
          <p:cNvSpPr/>
          <p:nvPr/>
        </p:nvSpPr>
        <p:spPr>
          <a:xfrm>
            <a:off x="838200" y="3370563"/>
            <a:ext cx="38176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How interaction affects the efficiency?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4B3ACBA-261A-49D1-B240-0494E7DB63AA}"/>
              </a:ext>
            </a:extLst>
          </p:cNvPr>
          <p:cNvCxnSpPr>
            <a:stCxn id="4" idx="4"/>
            <a:endCxn id="5" idx="0"/>
          </p:cNvCxnSpPr>
          <p:nvPr/>
        </p:nvCxnSpPr>
        <p:spPr>
          <a:xfrm flipH="1">
            <a:off x="5733874" y="2745780"/>
            <a:ext cx="1" cy="732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009E22B-61DB-41C1-86B2-3AF4A45E0B4F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5733874" y="4333835"/>
            <a:ext cx="0" cy="632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4684DB64-62ED-4EC0-B78A-7FD39ED17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099" y="5708435"/>
            <a:ext cx="1321172" cy="6605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E54E3672-B743-4653-9DC1-59CB3A1983F5}"/>
              </a:ext>
            </a:extLst>
          </p:cNvPr>
          <p:cNvSpPr/>
          <p:nvPr/>
        </p:nvSpPr>
        <p:spPr>
          <a:xfrm>
            <a:off x="1105666" y="2977268"/>
            <a:ext cx="3315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Interaction affects the spectrum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816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10" grpId="0"/>
      <p:bldP spid="12" grpId="0" animBg="1"/>
      <p:bldP spid="14" grpId="0"/>
      <p:bldP spid="15" grpId="0" build="p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CN" sz="4000" b="1" dirty="0">
                <a:latin typeface="+mj-lt"/>
              </a:rPr>
              <a:t>1D Repulsive Bosons in a Hard Wall Box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838200" y="1597280"/>
            <a:ext cx="10515600" cy="4351338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Hamiltonian is 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8E1F10F-CDA0-4FE4-B914-CF20D3932053}"/>
                  </a:ext>
                </a:extLst>
              </p:cNvPr>
              <p:cNvSpPr txBox="1"/>
              <p:nvPr/>
            </p:nvSpPr>
            <p:spPr>
              <a:xfrm>
                <a:off x="2041762" y="4720410"/>
                <a:ext cx="6954474" cy="1087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altLang="zh-CN" b="0" i="1" smtClean="0">
                              <a:solidFill>
                                <a:srgbClr val="4EFF4E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rgbClr val="4EFF4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4EFF4E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4EFF4E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8E1F10F-CDA0-4FE4-B914-CF20D3932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762" y="4720410"/>
                <a:ext cx="6954474" cy="1087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AA5CA420-1E5F-4D4C-8BA8-85273EA98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048" y="1758279"/>
            <a:ext cx="4029340" cy="20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68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02567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b="1" dirty="0"/>
              <a:t>1D Repulsive Bosons in a Hard Wall Box</a:t>
            </a:r>
            <a:endParaRPr lang="zh-CN" altLang="en-US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5289"/>
                <a:ext cx="10515600" cy="43513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zh-CN" dirty="0"/>
                  <a:t>Bethe’s Equation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The energy</a:t>
                </a:r>
              </a:p>
              <a:p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dirty="0"/>
                  <a:t>Large c limit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The energy</a:t>
                </a:r>
              </a:p>
              <a:p>
                <a:endParaRPr lang="en-US" altLang="zh-CN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5289"/>
                <a:ext cx="10515600" cy="4351338"/>
              </a:xfrm>
              <a:blipFill>
                <a:blip r:embed="rId2"/>
                <a:stretch>
                  <a:fillRect l="-928" t="-35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39" y="5759286"/>
            <a:ext cx="2996811" cy="91239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C2EFB15-7F94-45B3-B601-BBDB1B6A7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394" y="3375725"/>
            <a:ext cx="2055502" cy="76188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6C99271-54AB-4124-AC12-53E61FBF5CF0}"/>
              </a:ext>
            </a:extLst>
          </p:cNvPr>
          <p:cNvSpPr txBox="1"/>
          <p:nvPr/>
        </p:nvSpPr>
        <p:spPr>
          <a:xfrm>
            <a:off x="975084" y="6121716"/>
            <a:ext cx="2165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M. </a:t>
            </a:r>
            <a:r>
              <a:rPr lang="en-US" altLang="zh-CN" dirty="0" err="1"/>
              <a:t>Gaudin</a:t>
            </a:r>
            <a:r>
              <a:rPr lang="en-US" altLang="zh-CN" dirty="0"/>
              <a:t>, Phys. Rev. A </a:t>
            </a:r>
            <a:r>
              <a:rPr lang="en-US" altLang="zh-CN" b="1" dirty="0"/>
              <a:t>4</a:t>
            </a:r>
            <a:r>
              <a:rPr lang="en-US" altLang="zh-CN" dirty="0"/>
              <a:t>, 386 (1971).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27ED44-103A-4DE2-A966-F52BEF5860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68" t="16792" r="68" b="3401"/>
          <a:stretch/>
        </p:blipFill>
        <p:spPr>
          <a:xfrm>
            <a:off x="2611740" y="2046385"/>
            <a:ext cx="6266576" cy="7618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2F76844-8687-4C15-9E41-9F539F1C0E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802"/>
          <a:stretch/>
        </p:blipFill>
        <p:spPr>
          <a:xfrm>
            <a:off x="2958452" y="4655865"/>
            <a:ext cx="5573152" cy="81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58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Quantum Otto Cycle</a:t>
            </a:r>
            <a:endParaRPr lang="zh-CN" altLang="en-US" sz="4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396"/>
          <a:stretch/>
        </p:blipFill>
        <p:spPr>
          <a:xfrm>
            <a:off x="2490722" y="1982460"/>
            <a:ext cx="7650983" cy="378284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49B5D21-839C-46D4-AA2B-F9AD2403FCB7}"/>
              </a:ext>
            </a:extLst>
          </p:cNvPr>
          <p:cNvSpPr/>
          <p:nvPr/>
        </p:nvSpPr>
        <p:spPr>
          <a:xfrm>
            <a:off x="9329736" y="3418838"/>
            <a:ext cx="1927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Stroke I (1 → 2): 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Isochoric heating.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B6DA31-DB92-4581-8D98-B50B9EB97736}"/>
              </a:ext>
            </a:extLst>
          </p:cNvPr>
          <p:cNvSpPr/>
          <p:nvPr/>
        </p:nvSpPr>
        <p:spPr>
          <a:xfrm>
            <a:off x="4524022" y="1482552"/>
            <a:ext cx="31918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zh-CN" dirty="0"/>
              <a:t>Stroke II (2 → 3): </a:t>
            </a:r>
          </a:p>
          <a:p>
            <a:pPr algn="ctr"/>
            <a:r>
              <a:rPr lang="pt-BR" altLang="zh-CN" dirty="0"/>
              <a:t>Quantum adiabatic expansion.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A56C3E-F89B-46C4-B0A6-C5C32C1F3394}"/>
              </a:ext>
            </a:extLst>
          </p:cNvPr>
          <p:cNvSpPr/>
          <p:nvPr/>
        </p:nvSpPr>
        <p:spPr>
          <a:xfrm>
            <a:off x="667178" y="3466133"/>
            <a:ext cx="1976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0070C0"/>
                </a:solidFill>
              </a:rPr>
              <a:t>Stroke III (3 → 4):</a:t>
            </a:r>
          </a:p>
          <a:p>
            <a:pPr algn="ctr"/>
            <a:r>
              <a:rPr lang="en-US" altLang="zh-CN" dirty="0">
                <a:solidFill>
                  <a:srgbClr val="0070C0"/>
                </a:solidFill>
              </a:rPr>
              <a:t> Isochoric cooling.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EFFFF4-580A-4355-88A7-E444443F2D59}"/>
              </a:ext>
            </a:extLst>
          </p:cNvPr>
          <p:cNvSpPr/>
          <p:nvPr/>
        </p:nvSpPr>
        <p:spPr>
          <a:xfrm>
            <a:off x="4366727" y="5548212"/>
            <a:ext cx="3453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zh-CN" dirty="0"/>
              <a:t>Stroke IV (4 → 1): </a:t>
            </a:r>
          </a:p>
          <a:p>
            <a:pPr algn="ctr"/>
            <a:r>
              <a:rPr lang="pt-BR" altLang="zh-CN" dirty="0"/>
              <a:t>Quantum adiabatic compressing.</a:t>
            </a:r>
            <a:endParaRPr lang="en-US" altLang="zh-CN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A5665B1-FFC1-45BD-B7A7-C1123E5A35AC}"/>
              </a:ext>
            </a:extLst>
          </p:cNvPr>
          <p:cNvSpPr/>
          <p:nvPr/>
        </p:nvSpPr>
        <p:spPr>
          <a:xfrm>
            <a:off x="8013560" y="824206"/>
            <a:ext cx="3640822" cy="981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For quantum adiabatic processes II &amp; IV, the probability distribution does not change.</a:t>
            </a:r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9C3B7B2-353C-4449-B19B-45EDB2916F40}"/>
              </a:ext>
            </a:extLst>
          </p:cNvPr>
          <p:cNvSpPr/>
          <p:nvPr/>
        </p:nvSpPr>
        <p:spPr>
          <a:xfrm>
            <a:off x="8410157" y="1982460"/>
            <a:ext cx="600512" cy="4836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FE2ECE7-77BE-493F-9B7D-4D13F3C1E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552" y="4109322"/>
            <a:ext cx="2780952" cy="49523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4EE8A0D-96FB-48EF-9500-9FEB09811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136" y="2058006"/>
            <a:ext cx="2828571" cy="49523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DA2F01D-BC09-4078-9FA8-24D092F2B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46" y="4109322"/>
            <a:ext cx="2714286" cy="42857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26F0B28-F5E4-44FE-B71B-3146C6DF6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7130" y="6263200"/>
            <a:ext cx="2752381" cy="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6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US" altLang="zh-CN" sz="4000" b="1" dirty="0">
                <a:latin typeface="+mj-lt"/>
              </a:rPr>
              <a:t>Interaction Effect on Efficiency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11482"/>
            <a:ext cx="10515600" cy="4351338"/>
          </a:xfrm>
        </p:spPr>
        <p:txBody>
          <a:bodyPr/>
          <a:lstStyle/>
          <a:p>
            <a:r>
              <a:rPr lang="en-US" altLang="zh-CN" dirty="0"/>
              <a:t>The efficiency is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0D01FEC-DAEF-43C7-81ED-EA074618BF31}"/>
              </a:ext>
            </a:extLst>
          </p:cNvPr>
          <p:cNvSpPr txBox="1"/>
          <p:nvPr/>
        </p:nvSpPr>
        <p:spPr>
          <a:xfrm>
            <a:off x="838200" y="3093441"/>
            <a:ext cx="3712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/>
              <a:t>For large c, we have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D46306-6533-4451-BDE2-C27B2457A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7" t="4373" r="4162" b="3783"/>
          <a:stretch/>
        </p:blipFill>
        <p:spPr>
          <a:xfrm>
            <a:off x="5160377" y="3233899"/>
            <a:ext cx="5637402" cy="35338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549F6055-E4C5-4B17-A7A7-B0FD41190AE3}"/>
                  </a:ext>
                </a:extLst>
              </p:cNvPr>
              <p:cNvSpPr/>
              <p:nvPr/>
            </p:nvSpPr>
            <p:spPr>
              <a:xfrm>
                <a:off x="1240623" y="5301842"/>
                <a:ext cx="2961314" cy="87512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𝑛𝑜𝑛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549F6055-E4C5-4B17-A7A7-B0FD41190A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623" y="5301842"/>
                <a:ext cx="2961314" cy="875121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D98EF68-215C-4CCF-9419-5988CAC42293}"/>
                  </a:ext>
                </a:extLst>
              </p:cNvPr>
              <p:cNvSpPr txBox="1"/>
              <p:nvPr/>
            </p:nvSpPr>
            <p:spPr>
              <a:xfrm>
                <a:off x="2411827" y="4866356"/>
                <a:ext cx="6933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D98EF68-215C-4CCF-9419-5988CAC42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827" y="4866356"/>
                <a:ext cx="693395" cy="276999"/>
              </a:xfrm>
              <a:prstGeom prst="rect">
                <a:avLst/>
              </a:prstGeom>
              <a:blipFill>
                <a:blip r:embed="rId6"/>
                <a:stretch>
                  <a:fillRect l="-3540" r="-35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D196BDBD-E44F-4CE8-BA32-6936FF553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1937" y="1682165"/>
            <a:ext cx="6305424" cy="120989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4001034-50F3-4895-B73A-EB52A60AF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478" y="3769406"/>
            <a:ext cx="3144320" cy="969201"/>
          </a:xfrm>
          <a:prstGeom prst="rect">
            <a:avLst/>
          </a:prstGeom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3AB0BE21-0864-423E-9F29-36F52D7D620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694638" y="4738607"/>
            <a:ext cx="26642" cy="563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747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8231" y="365125"/>
            <a:ext cx="10615569" cy="1325563"/>
          </a:xfrm>
        </p:spPr>
        <p:txBody>
          <a:bodyPr>
            <a:normAutofit/>
          </a:bodyPr>
          <a:lstStyle/>
          <a:p>
            <a:r>
              <a:rPr lang="en-US" altLang="zh-CN" sz="4000" b="1" dirty="0"/>
              <a:t>Bose-Fermi duality for 1D interacting Bose gas</a:t>
            </a:r>
            <a:endParaRPr lang="en-US" altLang="zh-CN" sz="4000" b="1" dirty="0">
              <a:effectLst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678" y="3250790"/>
            <a:ext cx="5471916" cy="35235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椭圆 4">
                <a:extLst>
                  <a:ext uri="{FF2B5EF4-FFF2-40B4-BE49-F238E27FC236}">
                    <a16:creationId xmlns:a16="http://schemas.microsoft.com/office/drawing/2014/main" id="{12ACFD52-1E10-4EF5-8BF0-C82821578BC1}"/>
                  </a:ext>
                </a:extLst>
              </p:cNvPr>
              <p:cNvSpPr/>
              <p:nvPr/>
            </p:nvSpPr>
            <p:spPr>
              <a:xfrm>
                <a:off x="2508308" y="1690688"/>
                <a:ext cx="2256639" cy="84728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78FF78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i="1" smtClean="0">
                        <a:solidFill>
                          <a:srgbClr val="78FF78"/>
                        </a:solidFill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altLang="zh-CN" dirty="0">
                    <a:solidFill>
                      <a:srgbClr val="78FF78"/>
                    </a:solidFill>
                  </a:rPr>
                  <a:t> Bosons</a:t>
                </a:r>
              </a:p>
            </p:txBody>
          </p:sp>
        </mc:Choice>
        <mc:Fallback xmlns="">
          <p:sp>
            <p:nvSpPr>
              <p:cNvPr id="5" name="椭圆 4">
                <a:extLst>
                  <a:ext uri="{FF2B5EF4-FFF2-40B4-BE49-F238E27FC236}">
                    <a16:creationId xmlns:a16="http://schemas.microsoft.com/office/drawing/2014/main" id="{12ACFD52-1E10-4EF5-8BF0-C82821578B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308" y="1690688"/>
                <a:ext cx="2256639" cy="84728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0D3D4B09-0DF6-4C2B-A361-F2BA7A6F5596}"/>
              </a:ext>
            </a:extLst>
          </p:cNvPr>
          <p:cNvSpPr/>
          <p:nvPr/>
        </p:nvSpPr>
        <p:spPr>
          <a:xfrm>
            <a:off x="7132325" y="1695566"/>
            <a:ext cx="2256640" cy="847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Free Fermions</a:t>
            </a:r>
          </a:p>
        </p:txBody>
      </p:sp>
      <p:sp>
        <p:nvSpPr>
          <p:cNvPr id="8" name="等号 7">
            <a:extLst>
              <a:ext uri="{FF2B5EF4-FFF2-40B4-BE49-F238E27FC236}">
                <a16:creationId xmlns:a16="http://schemas.microsoft.com/office/drawing/2014/main" id="{5FA700CF-6DDB-43F9-8D23-0CACC4EF3299}"/>
              </a:ext>
            </a:extLst>
          </p:cNvPr>
          <p:cNvSpPr/>
          <p:nvPr/>
        </p:nvSpPr>
        <p:spPr>
          <a:xfrm>
            <a:off x="5583715" y="1917568"/>
            <a:ext cx="729842" cy="447076"/>
          </a:xfrm>
          <a:prstGeom prst="mathEqual">
            <a:avLst>
              <a:gd name="adj1" fmla="val 16015"/>
              <a:gd name="adj2" fmla="val 417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6F23A1-366E-4C58-870F-E1CB484DEC97}"/>
              </a:ext>
            </a:extLst>
          </p:cNvPr>
          <p:cNvSpPr/>
          <p:nvPr/>
        </p:nvSpPr>
        <p:spPr>
          <a:xfrm>
            <a:off x="4088078" y="2887914"/>
            <a:ext cx="4015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The Energy for two interacting Bosons 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1CEB94-9069-47AD-A483-117FEC01CC56}"/>
              </a:ext>
            </a:extLst>
          </p:cNvPr>
          <p:cNvSpPr/>
          <p:nvPr/>
        </p:nvSpPr>
        <p:spPr>
          <a:xfrm>
            <a:off x="838200" y="5530632"/>
            <a:ext cx="2229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FRM0900"/>
              </a:rPr>
              <a:t>M. Girardeau, J. Math. Phys. </a:t>
            </a:r>
            <a:r>
              <a:rPr lang="en-US" altLang="zh-CN" dirty="0">
                <a:latin typeface="SFBX0900"/>
              </a:rPr>
              <a:t>1</a:t>
            </a:r>
            <a:r>
              <a:rPr lang="en-US" altLang="zh-CN" dirty="0">
                <a:latin typeface="SFRM0900"/>
              </a:rPr>
              <a:t>, 516 (1960).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95C4C76-A441-4BC8-8305-57DDDB43C8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0" t="10821" b="18059"/>
          <a:stretch/>
        </p:blipFill>
        <p:spPr>
          <a:xfrm>
            <a:off x="8684594" y="4464617"/>
            <a:ext cx="3367106" cy="32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36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Interaction Effect on Efficiency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021062" cy="4351338"/>
          </a:xfrm>
        </p:spPr>
        <p:txBody>
          <a:bodyPr/>
          <a:lstStyle/>
          <a:p>
            <a:r>
              <a:rPr lang="en-US" altLang="zh-CN" dirty="0"/>
              <a:t>With a ratio between two energy</a:t>
            </a:r>
          </a:p>
          <a:p>
            <a:endParaRPr lang="en-US" altLang="zh-CN" i="1" dirty="0"/>
          </a:p>
          <a:p>
            <a:endParaRPr lang="en-US" altLang="zh-CN" i="1" dirty="0"/>
          </a:p>
          <a:p>
            <a:r>
              <a:rPr lang="en-US" altLang="zh-CN" dirty="0"/>
              <a:t>The efficiency is rewritten as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r="10641"/>
          <a:stretch/>
        </p:blipFill>
        <p:spPr>
          <a:xfrm>
            <a:off x="1018862" y="4713290"/>
            <a:ext cx="5616830" cy="10285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692" y="2144710"/>
            <a:ext cx="4885754" cy="30973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D7CBFC4-7357-475A-BE23-F8F6567E85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46" b="9716"/>
          <a:stretch/>
        </p:blipFill>
        <p:spPr>
          <a:xfrm>
            <a:off x="2232776" y="2687898"/>
            <a:ext cx="3203290" cy="89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9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Interaction Effect on Efficiency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For different temperature of the cold and</a:t>
            </a:r>
            <a:r>
              <a:rPr lang="zh-CN" altLang="en-US" dirty="0"/>
              <a:t> </a:t>
            </a:r>
            <a:r>
              <a:rPr lang="en-US" altLang="zh-CN" dirty="0"/>
              <a:t>hot</a:t>
            </a:r>
            <a:r>
              <a:rPr lang="zh-CN" altLang="en-US" dirty="0"/>
              <a:t> </a:t>
            </a:r>
            <a:r>
              <a:rPr lang="en-US" altLang="zh-CN" dirty="0"/>
              <a:t>bath</a:t>
            </a:r>
            <a:endParaRPr lang="zh-CN" altLang="en-US" dirty="0"/>
          </a:p>
        </p:txBody>
      </p:sp>
      <p:pic>
        <p:nvPicPr>
          <p:cNvPr id="5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507" y="2421472"/>
            <a:ext cx="6228571" cy="3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00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/>
              <a:t>Interaction</a:t>
            </a:r>
            <a:r>
              <a:rPr lang="en-US" altLang="zh-CN" b="1" dirty="0"/>
              <a:t> Effect on Efficiency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matches with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altLang="zh-CN" dirty="0"/>
                  <a:t> at different temperature.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3BC8B23-D43D-4803-85B2-E3D9C9081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1870745"/>
            <a:ext cx="776867" cy="43096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09A2F8-A828-49DB-A680-071E8B959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905" y="1916634"/>
            <a:ext cx="755660" cy="4309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D5608A9-4295-4658-9EAF-8BC069851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140" y="2644519"/>
            <a:ext cx="4885754" cy="3097354"/>
          </a:xfrm>
          <a:prstGeom prst="rect">
            <a:avLst/>
          </a:prstGeom>
        </p:spPr>
      </p:pic>
      <p:pic>
        <p:nvPicPr>
          <p:cNvPr id="8" name="内容占位符 3">
            <a:extLst>
              <a:ext uri="{FF2B5EF4-FFF2-40B4-BE49-F238E27FC236}">
                <a16:creationId xmlns:a16="http://schemas.microsoft.com/office/drawing/2014/main" id="{181BED1A-BCB9-4B10-BEDA-FC7693EE8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823" y="2611703"/>
            <a:ext cx="4885754" cy="31301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808" y="2592015"/>
            <a:ext cx="4910136" cy="316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9FF817-6927-48BD-B137-7C28FC70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Finite-time Otto Heat Engine with Piston Model</a:t>
            </a:r>
            <a:endParaRPr lang="zh-CN" altLang="en-US" sz="4000" dirty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F93DCAA-683E-4F11-9C3A-F151A36D44DA}"/>
              </a:ext>
            </a:extLst>
          </p:cNvPr>
          <p:cNvSpPr/>
          <p:nvPr/>
        </p:nvSpPr>
        <p:spPr>
          <a:xfrm>
            <a:off x="4186106" y="1554543"/>
            <a:ext cx="3095537" cy="85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Ideal Quasi-static thermodynamic cycle </a:t>
            </a:r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3F32179-9308-4AD2-B131-3E416825F8FC}"/>
              </a:ext>
            </a:extLst>
          </p:cNvPr>
          <p:cNvSpPr/>
          <p:nvPr/>
        </p:nvSpPr>
        <p:spPr>
          <a:xfrm>
            <a:off x="4420997" y="2880106"/>
            <a:ext cx="2625754" cy="85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Not quasi-static </a:t>
            </a:r>
            <a:r>
              <a:rPr lang="zh-CN" altLang="en-US" dirty="0"/>
              <a:t>（</a:t>
            </a:r>
            <a:r>
              <a:rPr lang="en-US" altLang="zh-CN" dirty="0"/>
              <a:t>In finite time</a:t>
            </a:r>
            <a:r>
              <a:rPr lang="zh-CN" altLang="en-US" dirty="0"/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D833A5-C4E4-4ABA-AFB7-2C2117B388B0}"/>
              </a:ext>
            </a:extLst>
          </p:cNvPr>
          <p:cNvSpPr txBox="1"/>
          <p:nvPr/>
        </p:nvSpPr>
        <p:spPr>
          <a:xfrm>
            <a:off x="8212146" y="1557688"/>
            <a:ext cx="32522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Finite-time Carnot heat engine</a:t>
            </a:r>
          </a:p>
          <a:p>
            <a:r>
              <a:rPr lang="en-US" altLang="zh-CN" dirty="0"/>
              <a:t>Curzon-Ahlborn efficiency</a:t>
            </a:r>
          </a:p>
          <a:p>
            <a:r>
              <a:rPr lang="en-US" altLang="zh-CN" dirty="0"/>
              <a:t>F. Curzon and B. Ahlborn, Am. J. Phys. 43, 22 (1975)</a:t>
            </a:r>
          </a:p>
          <a:p>
            <a:endParaRPr lang="en-US" altLang="zh-CN" dirty="0"/>
          </a:p>
          <a:p>
            <a:r>
              <a:rPr lang="en-US" altLang="zh-CN" dirty="0"/>
              <a:t>Low-dissipation heat engine</a:t>
            </a:r>
          </a:p>
          <a:p>
            <a:r>
              <a:rPr lang="en-US" altLang="zh-CN" dirty="0"/>
              <a:t>M. Esposito, et, al, PRL 105, 150603</a:t>
            </a:r>
          </a:p>
          <a:p>
            <a:r>
              <a:rPr lang="en-US" altLang="zh-CN" dirty="0"/>
              <a:t>Y.-H. Ma, D. Xu, H. Dong, and C.-P. Sun, Physical Review E 98, 042112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2795AEF-EB63-4A44-BEEE-119FDBFB7769}"/>
              </a:ext>
            </a:extLst>
          </p:cNvPr>
          <p:cNvSpPr/>
          <p:nvPr/>
        </p:nvSpPr>
        <p:spPr>
          <a:xfrm>
            <a:off x="4379052" y="4362275"/>
            <a:ext cx="2709644" cy="8556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Finite-time Otto cycle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B65FA26-05C7-4BB6-A188-C06E03E672BC}"/>
              </a:ext>
            </a:extLst>
          </p:cNvPr>
          <p:cNvSpPr txBox="1"/>
          <p:nvPr/>
        </p:nvSpPr>
        <p:spPr>
          <a:xfrm>
            <a:off x="1492459" y="2685767"/>
            <a:ext cx="2443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Shortcut in finite-time Otto heat engine</a:t>
            </a:r>
          </a:p>
          <a:p>
            <a:r>
              <a:rPr lang="en-US" altLang="zh-CN" dirty="0"/>
              <a:t>PRE.94.032116</a:t>
            </a:r>
          </a:p>
          <a:p>
            <a:r>
              <a:rPr lang="en-US" altLang="zh-CN" dirty="0"/>
              <a:t>PRE.98.032121</a:t>
            </a:r>
          </a:p>
          <a:p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8BBFD1-E1C1-4945-A615-F9D625042C51}"/>
              </a:ext>
            </a:extLst>
          </p:cNvPr>
          <p:cNvSpPr txBox="1"/>
          <p:nvPr/>
        </p:nvSpPr>
        <p:spPr>
          <a:xfrm>
            <a:off x="1912690" y="5201623"/>
            <a:ext cx="6570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We optimize the duration of the finite-time adiabatic process to gain high power.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1FEAC2C-AF72-43DA-8672-E333E516FA96}"/>
              </a:ext>
            </a:extLst>
          </p:cNvPr>
          <p:cNvCxnSpPr>
            <a:stCxn id="4" idx="4"/>
            <a:endCxn id="5" idx="0"/>
          </p:cNvCxnSpPr>
          <p:nvPr/>
        </p:nvCxnSpPr>
        <p:spPr>
          <a:xfrm flipH="1">
            <a:off x="5733874" y="2410220"/>
            <a:ext cx="1" cy="469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171D1D0-403D-45F8-99FF-8089FD7C24CD}"/>
              </a:ext>
            </a:extLst>
          </p:cNvPr>
          <p:cNvCxnSpPr>
            <a:stCxn id="5" idx="4"/>
            <a:endCxn id="8" idx="0"/>
          </p:cNvCxnSpPr>
          <p:nvPr/>
        </p:nvCxnSpPr>
        <p:spPr>
          <a:xfrm>
            <a:off x="5733874" y="3735783"/>
            <a:ext cx="0" cy="626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2412BC0-633C-4BDD-8337-0FC33249ED07}"/>
                  </a:ext>
                </a:extLst>
              </p:cNvPr>
              <p:cNvSpPr txBox="1"/>
              <p:nvPr/>
            </p:nvSpPr>
            <p:spPr>
              <a:xfrm>
                <a:off x="8305389" y="4685029"/>
                <a:ext cx="30657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law for the irreversible entropy production for a finite-time isothermal process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2412BC0-633C-4BDD-8337-0FC33249E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389" y="4685029"/>
                <a:ext cx="3065796" cy="1200329"/>
              </a:xfrm>
              <a:prstGeom prst="rect">
                <a:avLst/>
              </a:prstGeom>
              <a:blipFill>
                <a:blip r:embed="rId2"/>
                <a:stretch>
                  <a:fillRect l="-1590" t="-3061" b="-76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7018A248-CBF7-434C-B039-324D4176F3EF}"/>
              </a:ext>
            </a:extLst>
          </p:cNvPr>
          <p:cNvSpPr/>
          <p:nvPr/>
        </p:nvSpPr>
        <p:spPr>
          <a:xfrm>
            <a:off x="1036381" y="4362275"/>
            <a:ext cx="2443928" cy="85567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Finite-time </a:t>
            </a:r>
            <a:r>
              <a:rPr lang="en-US" altLang="zh-CN" dirty="0">
                <a:solidFill>
                  <a:schemeClr val="bg1"/>
                </a:solidFill>
              </a:rPr>
              <a:t>adiabatic process 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810A4799-AC6E-4392-A657-F338CB864730}"/>
              </a:ext>
            </a:extLst>
          </p:cNvPr>
          <p:cNvCxnSpPr>
            <a:stCxn id="7" idx="6"/>
            <a:endCxn id="8" idx="2"/>
          </p:cNvCxnSpPr>
          <p:nvPr/>
        </p:nvCxnSpPr>
        <p:spPr>
          <a:xfrm>
            <a:off x="3480309" y="4790114"/>
            <a:ext cx="89874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889DA2D4-5E79-497C-9FDB-C9DF3C674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465" y="2388275"/>
            <a:ext cx="1312984" cy="513776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90FC150-A6DF-4FCD-BA99-B768B29C4ED9}"/>
              </a:ext>
            </a:extLst>
          </p:cNvPr>
          <p:cNvSpPr/>
          <p:nvPr/>
        </p:nvSpPr>
        <p:spPr>
          <a:xfrm>
            <a:off x="8093058" y="2818480"/>
            <a:ext cx="3363444" cy="32432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  <p:bldP spid="10" grpId="0"/>
      <p:bldP spid="15" grpId="0"/>
      <p:bldP spid="7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9FF817-6927-48BD-B137-7C28FC70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Finite-time Otto Heat Engine with Piston Model</a:t>
            </a:r>
            <a:endParaRPr lang="zh-CN" altLang="en-US" sz="4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C3B9A9-BC07-42D3-8CE8-55D851D727E9}"/>
              </a:ext>
            </a:extLst>
          </p:cNvPr>
          <p:cNvSpPr txBox="1"/>
          <p:nvPr/>
        </p:nvSpPr>
        <p:spPr>
          <a:xfrm>
            <a:off x="1741996" y="1718959"/>
            <a:ext cx="3966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Realize on piston model.</a:t>
            </a:r>
            <a:endParaRPr lang="zh-CN" altLang="en-US" sz="28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6BCC88C-2DB3-47A2-8264-8671B1E25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96" y="2260820"/>
            <a:ext cx="3930264" cy="15499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1B38502-24BB-48FE-A3F3-429482B5D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721" y="3795841"/>
            <a:ext cx="3191697" cy="812088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E4DF8B9-0386-4D8E-B861-707A809D44CF}"/>
              </a:ext>
            </a:extLst>
          </p:cNvPr>
          <p:cNvCxnSpPr/>
          <p:nvPr/>
        </p:nvCxnSpPr>
        <p:spPr>
          <a:xfrm flipH="1">
            <a:off x="2194164" y="4954223"/>
            <a:ext cx="166174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49A14B8-C083-4F97-81B5-7010E4A01100}"/>
              </a:ext>
            </a:extLst>
          </p:cNvPr>
          <p:cNvCxnSpPr/>
          <p:nvPr/>
        </p:nvCxnSpPr>
        <p:spPr>
          <a:xfrm>
            <a:off x="2215656" y="4951048"/>
            <a:ext cx="0" cy="42614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1AA123A-DABF-4379-81FC-20D70525F2D8}"/>
              </a:ext>
            </a:extLst>
          </p:cNvPr>
          <p:cNvCxnSpPr/>
          <p:nvPr/>
        </p:nvCxnSpPr>
        <p:spPr>
          <a:xfrm flipH="1">
            <a:off x="2196606" y="5368155"/>
            <a:ext cx="166174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椭圆 22">
            <a:extLst>
              <a:ext uri="{FF2B5EF4-FFF2-40B4-BE49-F238E27FC236}">
                <a16:creationId xmlns:a16="http://schemas.microsoft.com/office/drawing/2014/main" id="{E8BD48CA-FB94-4D69-B420-5789DF43FB0E}"/>
              </a:ext>
            </a:extLst>
          </p:cNvPr>
          <p:cNvSpPr/>
          <p:nvPr/>
        </p:nvSpPr>
        <p:spPr>
          <a:xfrm>
            <a:off x="2620588" y="5101509"/>
            <a:ext cx="95244" cy="952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8C0F914-45E0-46EA-AFA9-725D56F75476}"/>
              </a:ext>
            </a:extLst>
          </p:cNvPr>
          <p:cNvGrpSpPr/>
          <p:nvPr/>
        </p:nvGrpSpPr>
        <p:grpSpPr>
          <a:xfrm>
            <a:off x="3090493" y="4957399"/>
            <a:ext cx="1390650" cy="401720"/>
            <a:chOff x="8972550" y="4798159"/>
            <a:chExt cx="1390650" cy="401720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84515D2-8C82-4D1A-B66A-AB4CF3396319}"/>
                </a:ext>
              </a:extLst>
            </p:cNvPr>
            <p:cNvCxnSpPr/>
            <p:nvPr/>
          </p:nvCxnSpPr>
          <p:spPr>
            <a:xfrm>
              <a:off x="8972550" y="4798159"/>
              <a:ext cx="0" cy="4017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D128C26-5F74-4AEA-9964-880C648E1355}"/>
                </a:ext>
              </a:extLst>
            </p:cNvPr>
            <p:cNvCxnSpPr/>
            <p:nvPr/>
          </p:nvCxnSpPr>
          <p:spPr>
            <a:xfrm>
              <a:off x="8972550" y="5001949"/>
              <a:ext cx="139065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E2750CD9-6230-4519-8E26-5AC02B69ED54}"/>
              </a:ext>
            </a:extLst>
          </p:cNvPr>
          <p:cNvSpPr txBox="1"/>
          <p:nvPr/>
        </p:nvSpPr>
        <p:spPr>
          <a:xfrm>
            <a:off x="6613359" y="1942799"/>
            <a:ext cx="29580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exact solution exists</a:t>
            </a:r>
          </a:p>
          <a:p>
            <a:r>
              <a:rPr lang="en-US" altLang="zh-CN" dirty="0"/>
              <a:t>S. W. </a:t>
            </a:r>
            <a:r>
              <a:rPr lang="en-US" altLang="zh-CN" dirty="0" err="1"/>
              <a:t>Doescher</a:t>
            </a:r>
            <a:r>
              <a:rPr lang="en-US" altLang="zh-CN" dirty="0"/>
              <a:t> and M. H. Rice, American Journal of Physics 37, 1246</a:t>
            </a:r>
          </a:p>
          <a:p>
            <a:endParaRPr lang="en-US" altLang="zh-CN" dirty="0"/>
          </a:p>
          <a:p>
            <a:r>
              <a:rPr lang="en-US" altLang="zh-CN" dirty="0"/>
              <a:t>Validity of nonequilibrium work relations for the rapidly expanding quantum piston</a:t>
            </a:r>
          </a:p>
          <a:p>
            <a:r>
              <a:rPr lang="en-US" altLang="zh-CN" dirty="0"/>
              <a:t>H. T. Quan and C. </a:t>
            </a:r>
            <a:r>
              <a:rPr lang="en-US" altLang="zh-CN" dirty="0" err="1"/>
              <a:t>Jarzynski</a:t>
            </a:r>
            <a:r>
              <a:rPr lang="en-US" altLang="zh-CN" dirty="0"/>
              <a:t>, Physical Review E 85, 031102 (2012).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721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0.05286 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162 L 0.01367 0.00648 L 0.03503 -0.00903 L 0.04323 0.00833 L 0.04479 0.00486 L 0.0444 0.00486 L 0.0457 0.00648 " pathEditMode="relative" rAng="0" ptsTypes="AAAAAA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Finite-time Otto Heat Engine</a:t>
            </a:r>
            <a:endParaRPr lang="zh-CN" altLang="en-US" sz="4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396"/>
          <a:stretch/>
        </p:blipFill>
        <p:spPr>
          <a:xfrm>
            <a:off x="2571184" y="1915645"/>
            <a:ext cx="7650983" cy="378284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49B5D21-839C-46D4-AA2B-F9AD2403FCB7}"/>
              </a:ext>
            </a:extLst>
          </p:cNvPr>
          <p:cNvSpPr/>
          <p:nvPr/>
        </p:nvSpPr>
        <p:spPr>
          <a:xfrm>
            <a:off x="9351540" y="3545618"/>
            <a:ext cx="1927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Stroke I (1 → 2): 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Isochoric heating.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B6DA31-DB92-4581-8D98-B50B9EB97736}"/>
              </a:ext>
            </a:extLst>
          </p:cNvPr>
          <p:cNvSpPr/>
          <p:nvPr/>
        </p:nvSpPr>
        <p:spPr>
          <a:xfrm>
            <a:off x="4627519" y="1646105"/>
            <a:ext cx="31918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zh-CN" dirty="0"/>
              <a:t>Stroke II (2 → 3): </a:t>
            </a:r>
          </a:p>
          <a:p>
            <a:pPr algn="ctr"/>
            <a:r>
              <a:rPr lang="pt-BR" altLang="zh-CN" dirty="0"/>
              <a:t>Quantum adiabatic expansion.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A56C3E-F89B-46C4-B0A6-C5C32C1F3394}"/>
              </a:ext>
            </a:extLst>
          </p:cNvPr>
          <p:cNvSpPr/>
          <p:nvPr/>
        </p:nvSpPr>
        <p:spPr>
          <a:xfrm>
            <a:off x="1154977" y="3545618"/>
            <a:ext cx="1976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0070C0"/>
                </a:solidFill>
              </a:rPr>
              <a:t>Stroke III (3 → 4):</a:t>
            </a:r>
          </a:p>
          <a:p>
            <a:pPr algn="ctr"/>
            <a:r>
              <a:rPr lang="en-US" altLang="zh-CN" dirty="0">
                <a:solidFill>
                  <a:srgbClr val="0070C0"/>
                </a:solidFill>
              </a:rPr>
              <a:t> Isochoric cooling.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EFFFF4-580A-4355-88A7-E444443F2D59}"/>
              </a:ext>
            </a:extLst>
          </p:cNvPr>
          <p:cNvSpPr/>
          <p:nvPr/>
        </p:nvSpPr>
        <p:spPr>
          <a:xfrm>
            <a:off x="4496875" y="5543110"/>
            <a:ext cx="34531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zh-CN" dirty="0"/>
              <a:t>Stroke IV (4 → 1): </a:t>
            </a:r>
          </a:p>
          <a:p>
            <a:pPr algn="ctr"/>
            <a:r>
              <a:rPr lang="pt-BR" altLang="zh-CN" dirty="0"/>
              <a:t>Quantum adiabatic compressing.</a:t>
            </a:r>
            <a:endParaRPr lang="en-US" altLang="zh-CN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9C3B7B2-353C-4449-B19B-45EDB2916F40}"/>
              </a:ext>
            </a:extLst>
          </p:cNvPr>
          <p:cNvSpPr/>
          <p:nvPr/>
        </p:nvSpPr>
        <p:spPr>
          <a:xfrm>
            <a:off x="8588363" y="1977659"/>
            <a:ext cx="600512" cy="4836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D19405-EBC0-480A-84E2-D9F5D6907E9A}"/>
              </a:ext>
            </a:extLst>
          </p:cNvPr>
          <p:cNvSpPr/>
          <p:nvPr/>
        </p:nvSpPr>
        <p:spPr>
          <a:xfrm>
            <a:off x="4364399" y="1992957"/>
            <a:ext cx="1325460" cy="22650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C000"/>
                </a:solidFill>
              </a:rPr>
              <a:t>Finite -time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45EA02-864D-4152-B1F1-9BB7DCD1E722}"/>
              </a:ext>
            </a:extLst>
          </p:cNvPr>
          <p:cNvSpPr/>
          <p:nvPr/>
        </p:nvSpPr>
        <p:spPr>
          <a:xfrm>
            <a:off x="4250099" y="5919901"/>
            <a:ext cx="1325460" cy="22650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C000"/>
                </a:solidFill>
              </a:rPr>
              <a:t>Finite -time</a:t>
            </a:r>
            <a:endParaRPr lang="zh-CN" altLang="en-US" dirty="0">
              <a:solidFill>
                <a:srgbClr val="FFC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D95FB83-A353-4765-A3EF-974C96402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59" y="1919390"/>
            <a:ext cx="6511081" cy="3644317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0010C88-2593-4883-AB26-526583A07C48}"/>
              </a:ext>
            </a:extLst>
          </p:cNvPr>
          <p:cNvSpPr/>
          <p:nvPr/>
        </p:nvSpPr>
        <p:spPr>
          <a:xfrm>
            <a:off x="7880758" y="593827"/>
            <a:ext cx="4102216" cy="109686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For finite-time adiabatic processes II &amp; IV, the evolution is determined by the Schrodinger equation</a:t>
            </a:r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558205D-9093-42CD-ABFC-8A645D3DF3EF}"/>
              </a:ext>
            </a:extLst>
          </p:cNvPr>
          <p:cNvSpPr/>
          <p:nvPr/>
        </p:nvSpPr>
        <p:spPr>
          <a:xfrm>
            <a:off x="8532105" y="1954613"/>
            <a:ext cx="600512" cy="4836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45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CN" sz="4000" b="1" dirty="0">
                <a:latin typeface="+mj-lt"/>
              </a:rPr>
              <a:t>Finite-time Adiabatic Process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control Hamiltonian</a:t>
            </a:r>
          </a:p>
          <a:p>
            <a:pPr marL="0" indent="0">
              <a:buNone/>
            </a:pPr>
            <a:endParaRPr lang="en-US" altLang="zh-CN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sz="1050" i="1" dirty="0">
              <a:latin typeface="Cambria Math" panose="02040503050406030204" pitchFamily="18" charset="0"/>
            </a:endParaRPr>
          </a:p>
          <a:p>
            <a:r>
              <a:rPr lang="en-US" altLang="zh-CN" dirty="0"/>
              <a:t>The von Neumann equation</a:t>
            </a:r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endParaRPr lang="en-US" altLang="zh-CN" sz="800" dirty="0"/>
          </a:p>
          <a:p>
            <a:r>
              <a:rPr lang="en-US" altLang="zh-CN" dirty="0"/>
              <a:t>with a initial thermal state</a:t>
            </a:r>
          </a:p>
          <a:p>
            <a:endParaRPr lang="en-US" altLang="zh-CN" dirty="0"/>
          </a:p>
          <a:p>
            <a:r>
              <a:rPr lang="en-US" altLang="zh-CN" dirty="0"/>
              <a:t>         follows as</a:t>
            </a:r>
          </a:p>
          <a:p>
            <a:endParaRPr lang="en-US" altLang="zh-CN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117" y="2299451"/>
            <a:ext cx="4288966" cy="856495"/>
          </a:xfrm>
          <a:prstGeom prst="rect">
            <a:avLst/>
          </a:prstGeom>
        </p:spPr>
      </p:pic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425377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9732EE4C-CC9D-40DA-A05C-A07240253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6647" y="3498305"/>
            <a:ext cx="2561905" cy="7523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5CCF684-7841-4EB1-8883-5389DCEE8A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131"/>
          <a:stretch/>
        </p:blipFill>
        <p:spPr>
          <a:xfrm>
            <a:off x="4144386" y="4648986"/>
            <a:ext cx="3638095" cy="7523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D6B52BE-E8AE-4E71-AC73-4904A5ACC2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351" t="-3397" r="10306" b="3397"/>
          <a:stretch/>
        </p:blipFill>
        <p:spPr>
          <a:xfrm>
            <a:off x="1225988" y="5129934"/>
            <a:ext cx="677008" cy="54286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C6CC129-B45A-428D-B76C-DA9F09EA58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8550" y="5799667"/>
            <a:ext cx="3949766" cy="82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63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AB978-339F-4598-AE54-66CE8083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Finite-time Adiabatic Process</a:t>
            </a:r>
            <a:endParaRPr lang="zh-CN" altLang="en-US" sz="4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FCA076-4BF0-4149-8B37-F88F61967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038" y="2409092"/>
            <a:ext cx="3496105" cy="832721"/>
          </a:xfrm>
          <a:prstGeom prst="rect">
            <a:avLst/>
          </a:prstGeom>
        </p:spPr>
      </p:pic>
      <p:sp>
        <p:nvSpPr>
          <p:cNvPr id="7" name="内容占位符 6">
            <a:extLst>
              <a:ext uri="{FF2B5EF4-FFF2-40B4-BE49-F238E27FC236}">
                <a16:creationId xmlns:a16="http://schemas.microsoft.com/office/drawing/2014/main" id="{D8D91D0E-148E-4A0E-BD0C-252FE955A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On the instantaneous eigenstate, we have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      is obtained by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DB0B0A-5D99-4209-B36F-4800C95D91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69"/>
          <a:stretch/>
        </p:blipFill>
        <p:spPr>
          <a:xfrm>
            <a:off x="3033185" y="3913371"/>
            <a:ext cx="5723809" cy="10841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3D53142-134D-489D-AE68-E189D171D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50" y="3367456"/>
            <a:ext cx="637028" cy="4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5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20503-23EB-4380-ADFE-3133EEB6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Finite-time Adiabatic Process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AE9753-845C-44E0-A908-65EDCFC6F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quantum adiabatic approximation gives</a:t>
            </a: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We solve to the next order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473EE70-B034-4316-923C-7ADCE7E95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762" y="4467669"/>
            <a:ext cx="5990476" cy="12285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87B212D-46BC-4E78-AC6E-680DB8E64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915" y="2750353"/>
            <a:ext cx="2157046" cy="5763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A7A97A-5E5E-4B70-BC48-65D32BC0B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486" y="2648048"/>
            <a:ext cx="6057143" cy="7809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6CFA21-5708-4096-BDE9-394179A8B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968" y="1713917"/>
            <a:ext cx="2631832" cy="63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3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6A9F14-1B4C-46C6-869C-D6699447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/>
              <a:t>Finite-time Adiabatic Process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16FB11-B910-49D7-BE4B-52A707DE6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work for the finite-time adiabatic process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sz="1100" dirty="0"/>
          </a:p>
          <a:p>
            <a:r>
              <a:rPr lang="en-US" altLang="zh-CN" dirty="0"/>
              <a:t>The work for quasi-static process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sz="1000" dirty="0"/>
          </a:p>
          <a:p>
            <a:r>
              <a:rPr lang="en-US" altLang="zh-CN" dirty="0"/>
              <a:t>We define the extra work</a:t>
            </a: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7A2E32A-D4E6-4EEF-823C-F9AEC211E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851" y="2336144"/>
            <a:ext cx="4847619" cy="116190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F5738D6-35D1-46FE-A91A-1F43B35A5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374" y="4187748"/>
            <a:ext cx="3628571" cy="7333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F0862C6-A0F4-4F6B-8882-98D9E11F8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4267" y="5482440"/>
            <a:ext cx="5123809" cy="1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7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Finite-time Adiabatic Process</a:t>
            </a:r>
            <a:endParaRPr lang="zh-CN" altLang="en-US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644554" cy="4351338"/>
              </a:xfrm>
            </p:spPr>
            <p:txBody>
              <a:bodyPr/>
              <a:lstStyle/>
              <a:p>
                <a:r>
                  <a:rPr lang="en-US" altLang="zh-CN" dirty="0"/>
                  <a:t>We find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𝑊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</m:d>
                  </m:oMath>
                </a14:m>
                <a:r>
                  <a:rPr lang="zh-CN" altLang="en-US" dirty="0"/>
                  <a:t>   </a:t>
                </a:r>
                <a:r>
                  <a:rPr lang="en-US" altLang="zh-CN" dirty="0"/>
                  <a:t>decrease with oscillation with longer duration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endParaRPr lang="en-US" altLang="zh-CN" b="0" dirty="0"/>
              </a:p>
              <a:p>
                <a:endParaRPr lang="en-US" altLang="zh-CN" dirty="0"/>
              </a:p>
              <a:p>
                <a:endParaRPr lang="en-US" altLang="zh-CN" b="0" dirty="0"/>
              </a:p>
              <a:p>
                <a:endParaRPr lang="en-US" altLang="zh-CN" b="0" dirty="0"/>
              </a:p>
              <a:p>
                <a:endParaRPr lang="en-US" altLang="zh-CN" b="0" dirty="0"/>
              </a:p>
              <a:p>
                <a:r>
                  <a:rPr lang="en-US" altLang="zh-CN" dirty="0"/>
                  <a:t>The oscillated term comes from the oscillation of </a:t>
                </a:r>
              </a:p>
              <a:p>
                <a:r>
                  <a:rPr lang="en-US" altLang="zh-CN" dirty="0"/>
                  <a:t>Higher-order quantum adiabatic theorem              , oscillated term</a:t>
                </a:r>
              </a:p>
              <a:p>
                <a:r>
                  <a:rPr lang="en-US" altLang="zh-CN" dirty="0"/>
                  <a:t>                   for initial thermal state         positive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b="0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644554" cy="4351338"/>
              </a:xfrm>
              <a:blipFill>
                <a:blip r:embed="rId2"/>
                <a:stretch>
                  <a:fillRect l="-1031" t="-2381" r="-3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92EC4874-3371-4896-8EEE-A49B6B6F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24" y="1863717"/>
            <a:ext cx="1015626" cy="40514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3E76FBC-8021-428B-958C-288F2319E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738" y="2434780"/>
            <a:ext cx="4000000" cy="70476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93ABD3D-9873-4E74-A978-6AD804B2C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182" y="4968807"/>
            <a:ext cx="368396" cy="368396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3159E39-6963-4C4E-B7E2-FCE72F4EA4F2}"/>
              </a:ext>
            </a:extLst>
          </p:cNvPr>
          <p:cNvSpPr/>
          <p:nvPr/>
        </p:nvSpPr>
        <p:spPr>
          <a:xfrm>
            <a:off x="5328138" y="2434780"/>
            <a:ext cx="378070" cy="7047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20D2955-4CBB-47A8-AAC0-665A446CDA2E}"/>
              </a:ext>
            </a:extLst>
          </p:cNvPr>
          <p:cNvSpPr/>
          <p:nvPr/>
        </p:nvSpPr>
        <p:spPr>
          <a:xfrm>
            <a:off x="5996354" y="2434780"/>
            <a:ext cx="1855177" cy="7047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7A3DA11-AF42-4928-A6F7-A640908EACCC}"/>
              </a:ext>
            </a:extLst>
          </p:cNvPr>
          <p:cNvCxnSpPr>
            <a:stCxn id="16" idx="2"/>
          </p:cNvCxnSpPr>
          <p:nvPr/>
        </p:nvCxnSpPr>
        <p:spPr>
          <a:xfrm flipH="1">
            <a:off x="4598377" y="3139542"/>
            <a:ext cx="918796" cy="377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731069B-4B18-45DD-84F8-9982DEA71A06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6923943" y="3139542"/>
            <a:ext cx="479180" cy="377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F1D12728-0531-4532-B634-AB394E0F2D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7743" y="3505571"/>
            <a:ext cx="1580580" cy="46914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9B62FDD-EF65-4977-8D5B-4F38994AD9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307" b="13019"/>
          <a:stretch/>
        </p:blipFill>
        <p:spPr>
          <a:xfrm>
            <a:off x="6377353" y="3520241"/>
            <a:ext cx="2051540" cy="451564"/>
          </a:xfrm>
          <a:prstGeom prst="rect">
            <a:avLst/>
          </a:prstGeom>
        </p:spPr>
      </p:pic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F6955ACB-37DB-43C4-96FA-1A2EB0DDB2E2}"/>
              </a:ext>
            </a:extLst>
          </p:cNvPr>
          <p:cNvSpPr/>
          <p:nvPr/>
        </p:nvSpPr>
        <p:spPr>
          <a:xfrm>
            <a:off x="3808087" y="3515144"/>
            <a:ext cx="1580580" cy="4029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6D2B398E-59EE-4750-B100-4F9BA6FC44E5}"/>
              </a:ext>
            </a:extLst>
          </p:cNvPr>
          <p:cNvSpPr/>
          <p:nvPr/>
        </p:nvSpPr>
        <p:spPr>
          <a:xfrm>
            <a:off x="6386145" y="3529892"/>
            <a:ext cx="2051540" cy="4029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82745D48-B8E0-4E1C-9CE4-181D5C4929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2649" y="4352842"/>
            <a:ext cx="2350476" cy="481028"/>
          </a:xfrm>
          <a:prstGeom prst="rect">
            <a:avLst/>
          </a:prstGeom>
        </p:spPr>
      </p:pic>
      <p:sp>
        <p:nvSpPr>
          <p:cNvPr id="30" name="箭头: 右 29">
            <a:extLst>
              <a:ext uri="{FF2B5EF4-FFF2-40B4-BE49-F238E27FC236}">
                <a16:creationId xmlns:a16="http://schemas.microsoft.com/office/drawing/2014/main" id="{C9216553-1E80-4F47-9C23-57670591D8FB}"/>
              </a:ext>
            </a:extLst>
          </p:cNvPr>
          <p:cNvSpPr/>
          <p:nvPr/>
        </p:nvSpPr>
        <p:spPr>
          <a:xfrm>
            <a:off x="7859443" y="5057006"/>
            <a:ext cx="465992" cy="184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F8C159B-85D6-4FE9-8B9F-E1A8E1EC0C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1275" y="5434146"/>
            <a:ext cx="1834662" cy="405870"/>
          </a:xfrm>
          <a:prstGeom prst="rect">
            <a:avLst/>
          </a:prstGeom>
        </p:spPr>
      </p:pic>
      <p:sp>
        <p:nvSpPr>
          <p:cNvPr id="35" name="箭头: 右 34">
            <a:extLst>
              <a:ext uri="{FF2B5EF4-FFF2-40B4-BE49-F238E27FC236}">
                <a16:creationId xmlns:a16="http://schemas.microsoft.com/office/drawing/2014/main" id="{A4AA39CF-03D3-4F92-87E0-F2B7ACF7125A}"/>
              </a:ext>
            </a:extLst>
          </p:cNvPr>
          <p:cNvSpPr/>
          <p:nvPr/>
        </p:nvSpPr>
        <p:spPr>
          <a:xfrm>
            <a:off x="6690946" y="5544982"/>
            <a:ext cx="465992" cy="184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EE9AA852-94C9-4C5E-A3A3-6CF624155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906" y="5482804"/>
            <a:ext cx="368396" cy="3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9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D12818-E0F8-4E5F-98F3-2900B26E4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CN" sz="4000" b="1" dirty="0">
                <a:latin typeface="+mj-ea"/>
                <a:ea typeface="+mj-ea"/>
              </a:rPr>
              <a:t>Finite-time Otto Heat Engine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4C55D1-EF7A-426C-9D2F-F15ADB8A9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64" y="1825625"/>
            <a:ext cx="6358855" cy="4351338"/>
          </a:xfrm>
        </p:spPr>
        <p:txBody>
          <a:bodyPr/>
          <a:lstStyle/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Neglect the time consuming of the isochoric process</a:t>
            </a:r>
          </a:p>
          <a:p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E4033C-6143-4FFC-A4A1-26AAC0F6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88" y="1877765"/>
            <a:ext cx="4325312" cy="424705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B53A32-3B2D-4858-9D14-82B6B424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07" y="4193648"/>
            <a:ext cx="2676190" cy="132381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8E75B8D-B4E0-4C4C-85CD-80670A01E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875" y="3989288"/>
            <a:ext cx="2628571" cy="8666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69E7C1-C200-454B-849A-34AA2CE05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875" y="4994352"/>
            <a:ext cx="2457143" cy="67619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EBE016D-B0E6-41F9-BF02-B98640BCE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597" y="2055124"/>
            <a:ext cx="1800000" cy="695238"/>
          </a:xfrm>
          <a:prstGeom prst="rect">
            <a:avLst/>
          </a:prstGeom>
        </p:spPr>
      </p:pic>
      <p:sp>
        <p:nvSpPr>
          <p:cNvPr id="8" name="箭头: 右 7">
            <a:extLst>
              <a:ext uri="{FF2B5EF4-FFF2-40B4-BE49-F238E27FC236}">
                <a16:creationId xmlns:a16="http://schemas.microsoft.com/office/drawing/2014/main" id="{2164141D-7B72-4281-9DA5-BAE1029762AB}"/>
              </a:ext>
            </a:extLst>
          </p:cNvPr>
          <p:cNvSpPr/>
          <p:nvPr/>
        </p:nvSpPr>
        <p:spPr>
          <a:xfrm>
            <a:off x="3316617" y="2307249"/>
            <a:ext cx="533829" cy="190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1691526-3531-4DB1-9F02-FB2A19368853}"/>
              </a:ext>
            </a:extLst>
          </p:cNvPr>
          <p:cNvSpPr txBox="1"/>
          <p:nvPr/>
        </p:nvSpPr>
        <p:spPr>
          <a:xfrm>
            <a:off x="3962466" y="2141133"/>
            <a:ext cx="2781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Maximum power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31239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FC8C29E-ED93-4197-B383-704BCEA0E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4" y="2294700"/>
            <a:ext cx="3648180" cy="387177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78A0005-38E9-49D4-B4B4-C9B862BDF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latin typeface="+mj-ea"/>
              </a:rPr>
              <a:t>Finite-time Otto Heat Engine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2C9C4B-EF50-400C-81D9-5E368CD17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power and the efficiency is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8E7AB12-83CC-44E7-8D8C-862EA01BA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34" y="2270258"/>
            <a:ext cx="3648180" cy="384152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C3786A-4FBD-4091-A272-52C7CECFB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810" y="2881497"/>
            <a:ext cx="4876190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03F859-9F0D-41CE-A908-6B388344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latin typeface="+mj-ea"/>
              </a:rPr>
              <a:t>Finite-time Otto Heat Engine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4F6370-E44E-4347-916B-4C60301FC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optimal power is obtained by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D2565A-D065-4837-A63E-B2F5B6CE1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580" y="1825625"/>
            <a:ext cx="3090221" cy="6126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204BFDF-F6FC-49FD-BDD5-9A79F57C6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948" y="2728441"/>
            <a:ext cx="7181664" cy="21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3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4E49FD-83E5-4D03-84E9-208854166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latin typeface="+mj-ea"/>
              </a:rPr>
              <a:t>Finite-time Otto Heat Engine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DBC726-4CB3-4C09-B316-0C15BE1EB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maximum power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efficiency at maximum power</a:t>
            </a:r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satisfying</a:t>
            </a:r>
            <a:endParaRPr lang="en-US" altLang="zh-CN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US" altLang="zh-CN" sz="2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36DE50C-6C5D-4338-A1B7-A03DD21BB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343" y="2246821"/>
            <a:ext cx="3537314" cy="8743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35EF474-E06C-47EA-A059-C867C8975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52" y="3826046"/>
            <a:ext cx="3191096" cy="9843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C3FBE90-27D7-4783-9750-1E5AD937C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736" y="5419938"/>
            <a:ext cx="2790528" cy="7396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894AEF1-71A6-4F0D-998E-D5D3C3326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526" y="3230888"/>
            <a:ext cx="3623904" cy="39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1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301BF2-804E-4063-A4E5-71D3B6763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latin typeface="+mj-ea"/>
              </a:rPr>
              <a:t>Finite-time Otto Heat Engine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746DFA-AC73-4062-AB60-30C3432A8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optimal duration and the work for quasi-static cycle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84E969-8FDE-4CE8-B9A0-DF2CD7EA2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422" y="2613761"/>
            <a:ext cx="3228571" cy="11113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83E44A7-CCDB-4271-B33C-12D9383E5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858" y="2707227"/>
            <a:ext cx="3228572" cy="113532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530CD7D-3473-48D1-90C5-33590A9F112D}"/>
              </a:ext>
            </a:extLst>
          </p:cNvPr>
          <p:cNvSpPr txBox="1"/>
          <p:nvPr/>
        </p:nvSpPr>
        <p:spPr>
          <a:xfrm>
            <a:off x="3359413" y="4658131"/>
            <a:ext cx="5011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What is                   microscopically? </a:t>
            </a:r>
            <a:endParaRPr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739B04-265E-4A6A-96DD-74DDCFB7B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949" b="11931"/>
          <a:stretch/>
        </p:blipFill>
        <p:spPr>
          <a:xfrm>
            <a:off x="4605371" y="4586376"/>
            <a:ext cx="1237672" cy="58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9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3A7FFA-6C2C-4F15-AB6C-B615549A8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Realization on Piston Model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1B8164-EB9E-4EF8-AAFC-14CF2C491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We consider a single particle in a box with time-dependent length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protocol is 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407D26-D145-4B5F-B56A-D4005898B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428" y="2477998"/>
            <a:ext cx="4057143" cy="160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5F45C44-0F7D-45CF-8B77-2DB20F726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475" y="4923777"/>
            <a:ext cx="3219048" cy="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61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BFF774-1FFF-4FDC-B422-B97725EE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Realization on Piston Model</a:t>
            </a:r>
            <a:endParaRPr lang="zh-CN" altLang="en-US" sz="4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F4FAAE-8082-4B2C-B0F1-B4B471465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At quantum adiabatic limit, the mean part and the oscillation part are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2ABB3F-0545-4844-89CC-BB18B036F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58437"/>
            <a:ext cx="10666667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33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2A1CD6-E6E9-44DA-96E4-672FD022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Realization on Piston Model</a:t>
            </a:r>
            <a:endParaRPr lang="zh-CN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6DA6BAA-6448-4B8F-BD62-B34AE7E487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Matches with exact numerical result for large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r>
                  <a:rPr lang="en-US" altLang="zh-CN" b="0" dirty="0"/>
                  <a:t>.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6DA6BAA-6448-4B8F-BD62-B34AE7E487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73A374F4-C84C-4E8A-8D5E-03D49E594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97" y="2677400"/>
            <a:ext cx="4994027" cy="332774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3D8BA6-4054-4410-B7EC-61EF11BEC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02" y="2677400"/>
            <a:ext cx="4929818" cy="332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56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B34E6A-7ED0-41EB-BC88-1D72722F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Realization on Piston Model</a:t>
            </a:r>
            <a:endParaRPr lang="zh-CN" altLang="en-US" sz="4000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78F43C-C425-4FBA-B434-4BC6D9B72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16596"/>
            <a:ext cx="10515600" cy="4351338"/>
          </a:xfrm>
        </p:spPr>
        <p:txBody>
          <a:bodyPr/>
          <a:lstStyle/>
          <a:p>
            <a:r>
              <a:rPr lang="en-US" altLang="zh-CN" dirty="0"/>
              <a:t>The corresponding coefficient for high temperature is 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optimal power and the corresponding efficiency is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18D69AA-F982-45E2-A465-B61E01B3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76" y="2091316"/>
            <a:ext cx="4441846" cy="19544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643A5D8-DEFC-46E5-808D-A7883A1A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534" y="4750459"/>
            <a:ext cx="6552930" cy="183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99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Summary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Bose-Fermi Duality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finite-time adiabatic process,                            ;</a:t>
            </a:r>
          </a:p>
          <a:p>
            <a:endParaRPr lang="en-US" altLang="zh-CN" dirty="0"/>
          </a:p>
          <a:p>
            <a:r>
              <a:rPr lang="en-US" altLang="zh-CN" dirty="0"/>
              <a:t>The EMP for a finite-time Otto cycle                                </a:t>
            </a:r>
            <a:r>
              <a:rPr lang="en-US" altLang="zh-CN" b="0" dirty="0"/>
              <a:t>.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149B6F9-4362-4DC2-BF24-9C7378AAD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7" t="4373" r="4162" b="3783"/>
          <a:stretch/>
        </p:blipFill>
        <p:spPr>
          <a:xfrm>
            <a:off x="5910272" y="731877"/>
            <a:ext cx="4573620" cy="28670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11F5DDD-C472-458C-93ED-88D84007D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174" y="2453856"/>
            <a:ext cx="3076190" cy="11238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5E8B2FB-E415-420A-AA7C-B344E3935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315" y="3710026"/>
            <a:ext cx="2564423" cy="7861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3B195DD-E78D-4805-9A66-A8825649B3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638"/>
          <a:stretch/>
        </p:blipFill>
        <p:spPr>
          <a:xfrm>
            <a:off x="6858318" y="4692613"/>
            <a:ext cx="2883561" cy="98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1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Clipart - &lt;strong&gt;Thank You&lt;/strong&gt; Bubbl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71" y="1193857"/>
            <a:ext cx="8301440" cy="4351338"/>
          </a:xfrm>
        </p:spPr>
      </p:pic>
    </p:spTree>
    <p:extLst>
      <p:ext uri="{BB962C8B-B14F-4D97-AF65-F5344CB8AC3E}">
        <p14:creationId xmlns:p14="http://schemas.microsoft.com/office/powerpoint/2010/main" val="4240148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7513</TotalTime>
  <Words>978</Words>
  <Application>Microsoft Office PowerPoint</Application>
  <PresentationFormat>宽屏</PresentationFormat>
  <Paragraphs>222</Paragraphs>
  <Slides>30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SFBX0900</vt:lpstr>
      <vt:lpstr>SFRM0900</vt:lpstr>
      <vt:lpstr>等线</vt:lpstr>
      <vt:lpstr>等线 Light</vt:lpstr>
      <vt:lpstr>Arial</vt:lpstr>
      <vt:lpstr>Cambria Math</vt:lpstr>
      <vt:lpstr>Office 主题​​</vt:lpstr>
      <vt:lpstr>Equation</vt:lpstr>
      <vt:lpstr>Quantum Otto heat engine on piston model: the effect of interaction and finite time</vt:lpstr>
      <vt:lpstr>Outline</vt:lpstr>
      <vt:lpstr>Quantum Otto Heat Engine with Trapped Repulsive Bosons</vt:lpstr>
      <vt:lpstr>1D Repulsive Bosons in a Hard Wall Box</vt:lpstr>
      <vt:lpstr>1D Repulsive Bosons in a Hard Wall Box</vt:lpstr>
      <vt:lpstr>Quantum Otto Cycle</vt:lpstr>
      <vt:lpstr>Interaction Effect on Efficiency</vt:lpstr>
      <vt:lpstr>Bose-Fermi duality for 1D interacting Bose gas</vt:lpstr>
      <vt:lpstr>Interaction Effect on Efficiency</vt:lpstr>
      <vt:lpstr>Interaction Effect on Efficiency</vt:lpstr>
      <vt:lpstr>Interaction Effect on Efficiency</vt:lpstr>
      <vt:lpstr>Finite-time Otto Heat Engine with Piston Model</vt:lpstr>
      <vt:lpstr>Finite-time Otto Heat Engine with Piston Model</vt:lpstr>
      <vt:lpstr>Finite-time Otto Heat Engine</vt:lpstr>
      <vt:lpstr>Finite-time Adiabatic Process</vt:lpstr>
      <vt:lpstr>Finite-time Adiabatic Process</vt:lpstr>
      <vt:lpstr>Finite-time Adiabatic Process</vt:lpstr>
      <vt:lpstr>Finite-time Adiabatic Process</vt:lpstr>
      <vt:lpstr>Finite-time Adiabatic Process</vt:lpstr>
      <vt:lpstr>Finite-time Otto Heat Engine</vt:lpstr>
      <vt:lpstr>Finite-time Otto Heat Engine</vt:lpstr>
      <vt:lpstr>Finite-time Otto Heat Engine</vt:lpstr>
      <vt:lpstr>Finite-time Otto Heat Engine</vt:lpstr>
      <vt:lpstr>Finite-time Otto Heat Engine</vt:lpstr>
      <vt:lpstr>Realization on Piston Model</vt:lpstr>
      <vt:lpstr>Realization on Piston Model</vt:lpstr>
      <vt:lpstr>Realization on Piston Model</vt:lpstr>
      <vt:lpstr>Realization on Piston Model</vt:lpstr>
      <vt:lpstr>Summary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一维排斥相互作用玻色子奥托热机</dc:title>
  <dc:creator>Chen Jinfu</dc:creator>
  <cp:lastModifiedBy>Chen Jinfu</cp:lastModifiedBy>
  <cp:revision>117</cp:revision>
  <dcterms:created xsi:type="dcterms:W3CDTF">2018-06-24T03:26:48Z</dcterms:created>
  <dcterms:modified xsi:type="dcterms:W3CDTF">2019-01-03T09:46:10Z</dcterms:modified>
</cp:coreProperties>
</file>